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93455" r:id="rId4"/>
    <p:sldMasterId id="2147493616" r:id="rId5"/>
  </p:sldMasterIdLst>
  <p:notesMasterIdLst>
    <p:notesMasterId r:id="rId41"/>
  </p:notesMasterIdLst>
  <p:handoutMasterIdLst>
    <p:handoutMasterId r:id="rId42"/>
  </p:handoutMasterIdLst>
  <p:sldIdLst>
    <p:sldId id="256" r:id="rId6"/>
    <p:sldId id="259" r:id="rId7"/>
    <p:sldId id="573" r:id="rId8"/>
    <p:sldId id="2147377749" r:id="rId9"/>
    <p:sldId id="596" r:id="rId10"/>
    <p:sldId id="578" r:id="rId11"/>
    <p:sldId id="2147377751" r:id="rId12"/>
    <p:sldId id="2147377770" r:id="rId13"/>
    <p:sldId id="2147377769" r:id="rId14"/>
    <p:sldId id="2147377768" r:id="rId15"/>
    <p:sldId id="2147377750" r:id="rId16"/>
    <p:sldId id="2147377760" r:id="rId17"/>
    <p:sldId id="2147377724" r:id="rId18"/>
    <p:sldId id="2147377761" r:id="rId19"/>
    <p:sldId id="2147377762" r:id="rId20"/>
    <p:sldId id="2147377763" r:id="rId21"/>
    <p:sldId id="2147377764" r:id="rId22"/>
    <p:sldId id="2147377752" r:id="rId23"/>
    <p:sldId id="2147377755" r:id="rId24"/>
    <p:sldId id="597" r:id="rId25"/>
    <p:sldId id="580" r:id="rId26"/>
    <p:sldId id="2147377772" r:id="rId27"/>
    <p:sldId id="584" r:id="rId28"/>
    <p:sldId id="2147377766" r:id="rId29"/>
    <p:sldId id="608" r:id="rId30"/>
    <p:sldId id="2147377773" r:id="rId31"/>
    <p:sldId id="2147377757" r:id="rId32"/>
    <p:sldId id="2147377758" r:id="rId33"/>
    <p:sldId id="2147377759" r:id="rId34"/>
    <p:sldId id="2147377754" r:id="rId35"/>
    <p:sldId id="581" r:id="rId36"/>
    <p:sldId id="604" r:id="rId37"/>
    <p:sldId id="2147377767" r:id="rId38"/>
    <p:sldId id="2147377775" r:id="rId39"/>
    <p:sldId id="564" r:id="rId40"/>
  </p:sldIdLst>
  <p:sldSz cx="10367963" cy="5832475"/>
  <p:notesSz cx="6858000" cy="9144000"/>
  <p:embeddedFontLs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Inter" panose="020B0604020202020204" charset="0"/>
      <p:regular r:id="rId47"/>
      <p:bold r:id="rId48"/>
      <p:italic r:id="rId49"/>
      <p:boldItalic r:id="rId50"/>
    </p:embeddedFont>
    <p:embeddedFont>
      <p:font typeface="Poppins Bold" panose="020B0604020202020204" charset="0"/>
      <p:bold r:id="rId51"/>
      <p:italic r:id="rId52"/>
      <p:boldItalic r:id="rId53"/>
    </p:embeddedFont>
  </p:embeddedFontLst>
  <p:defaultTextStyle>
    <a:defPPr>
      <a:defRPr lang="en-US"/>
    </a:defPPr>
    <a:lvl1pPr marL="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518373" rtl="0" eaLnBrk="1" latinLnBrk="0" hangingPunct="1">
      <a:defRPr sz="204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3C2BD41E-2F95-7647-9BC3-4F3C37354FCD}">
          <p14:sldIdLst>
            <p14:sldId id="256"/>
            <p14:sldId id="259"/>
            <p14:sldId id="573"/>
            <p14:sldId id="2147377749"/>
            <p14:sldId id="596"/>
            <p14:sldId id="578"/>
            <p14:sldId id="2147377751"/>
            <p14:sldId id="2147377770"/>
            <p14:sldId id="2147377769"/>
            <p14:sldId id="2147377768"/>
            <p14:sldId id="2147377750"/>
            <p14:sldId id="2147377760"/>
            <p14:sldId id="2147377724"/>
            <p14:sldId id="2147377761"/>
            <p14:sldId id="2147377762"/>
            <p14:sldId id="2147377763"/>
            <p14:sldId id="2147377764"/>
            <p14:sldId id="2147377752"/>
            <p14:sldId id="2147377755"/>
            <p14:sldId id="597"/>
            <p14:sldId id="580"/>
            <p14:sldId id="2147377772"/>
            <p14:sldId id="584"/>
            <p14:sldId id="2147377766"/>
            <p14:sldId id="608"/>
            <p14:sldId id="2147377773"/>
            <p14:sldId id="2147377757"/>
            <p14:sldId id="2147377758"/>
            <p14:sldId id="2147377759"/>
            <p14:sldId id="2147377754"/>
            <p14:sldId id="581"/>
            <p14:sldId id="604"/>
            <p14:sldId id="2147377767"/>
            <p14:sldId id="2147377775"/>
            <p14:sldId id="5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313089-2EAE-4DF6-2197-6F0FE85E2901}" name="Ruwaida Yvonne (DU-I)" initials="YR" userId="S::yruw@eur.corp.vattenfall.com::d6dc2f3c-16f2-4580-bf37-dc68646e444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üft, Pernilla" initials="KP" lastIdx="2" clrIdx="0">
    <p:extLst>
      <p:ext uri="{19B8F6BF-5375-455C-9EA6-DF929625EA0E}">
        <p15:presenceInfo xmlns:p15="http://schemas.microsoft.com/office/powerpoint/2012/main" userId="S-1-5-21-982633662-2605551929-2283362112-48034" providerId="AD"/>
      </p:ext>
    </p:extLst>
  </p:cmAuthor>
  <p:cmAuthor id="2" name="Näsholm, Karolina" initials="NK" lastIdx="1" clrIdx="1">
    <p:extLst>
      <p:ext uri="{19B8F6BF-5375-455C-9EA6-DF929625EA0E}">
        <p15:presenceInfo xmlns:p15="http://schemas.microsoft.com/office/powerpoint/2012/main" userId="S-1-5-21-982633662-2605551929-2283362112-6632" providerId="AD"/>
      </p:ext>
    </p:extLst>
  </p:cmAuthor>
  <p:cmAuthor id="3" name="Karin.Nikavar@svk.se" initials="K" lastIdx="17" clrIdx="2">
    <p:extLst>
      <p:ext uri="{19B8F6BF-5375-455C-9EA6-DF929625EA0E}">
        <p15:presenceInfo xmlns:p15="http://schemas.microsoft.com/office/powerpoint/2012/main" userId="Karin.Nikavar@svk.se" providerId="None"/>
      </p:ext>
    </p:extLst>
  </p:cmAuthor>
  <p:cmAuthor id="4" name="Rydberg, Maria" initials="RM" lastIdx="29" clrIdx="3">
    <p:extLst>
      <p:ext uri="{19B8F6BF-5375-455C-9EA6-DF929625EA0E}">
        <p15:presenceInfo xmlns:p15="http://schemas.microsoft.com/office/powerpoint/2012/main" userId="S-1-5-21-982633662-2605551929-2283362112-43114" providerId="AD"/>
      </p:ext>
    </p:extLst>
  </p:cmAuthor>
  <p:cmAuthor id="5" name="Santiago.Piva@svk.se" initials="S" lastIdx="5" clrIdx="4">
    <p:extLst>
      <p:ext uri="{19B8F6BF-5375-455C-9EA6-DF929625EA0E}">
        <p15:presenceInfo xmlns:p15="http://schemas.microsoft.com/office/powerpoint/2012/main" userId="Santiago.Piva@svk.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D5808-085C-EB27-7175-12CB67422CCE}" v="5" dt="2025-12-08T10:40:31.186"/>
    <p1510:client id="{1F31B1CF-47FF-283B-067F-F3C80BB5C03F}" v="96" dt="2025-12-07T22:44:31.253"/>
    <p1510:client id="{2FAC297D-B447-2421-672D-413A90C6C430}" v="72" dt="2025-12-08T06:55:05.244"/>
    <p1510:client id="{9B4E6E61-9D52-A21A-FF7B-19CFEF15D608}" v="1" dt="2025-12-08T08:11:30.672"/>
    <p1510:client id="{CCD637DE-D0DA-4B97-B74B-42C3A65ECE10}" v="7" dt="2025-12-08T11:35:36.552"/>
    <p1510:client id="{DABD1C00-88B4-67CE-84A5-2A123D8059D4}" v="54" dt="2025-12-08T07:26:14.956"/>
    <p1510:client id="{F60C787E-4BB7-DF79-3C40-909704FA0B1C}" v="97" dt="2025-12-07T21:06:20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2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13834-C992-874A-999B-F34948573571}" type="datetimeFigureOut">
              <a:rPr lang="en-US" smtClean="0">
                <a:latin typeface="Arial" panose="020B0604020202020204" pitchFamily="34" charset="0"/>
              </a:rPr>
              <a:t>12/10/2025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CF82C-9912-8E4D-BE02-601DCFABFDC6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41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7CB8CD-03A1-B843-8A46-D4867E69E605}" type="datetimeFigureOut">
              <a:rPr lang="en-US" smtClean="0"/>
              <a:pPr/>
              <a:t>12/10/2025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F982C5-7E37-5C4D-97D7-010A44D02F0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07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8373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36747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55120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73493" algn="l" defTabSz="518373" rtl="0" eaLnBrk="1" latinLnBrk="0" hangingPunct="1">
      <a:defRPr sz="1361" b="0" i="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91867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518373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38A4C-AC67-4FC2-8872-5C8EBE092B6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2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179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142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sv-SE" sz="1361" b="0" i="0" u="none" strike="noStrike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DSO nätet utgör den mest centrala delen i leveranskedjan</a:t>
            </a:r>
            <a:r>
              <a:rPr lang="en-US" sz="1361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sv-SE" sz="1361" b="0" i="0" u="none" strike="noStrike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Finns där alltid plats?</a:t>
            </a:r>
            <a:r>
              <a:rPr lang="en-US" sz="1361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sv-SE" sz="1361" b="0" i="0" u="none" strike="noStrike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 händer med leveranskvaliteten lokalt?</a:t>
            </a:r>
            <a:endParaRPr lang="en-US" sz="1361" b="0" i="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031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841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Bild över när de olika marknaderna stänger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Vi föreslår samma tidpunkt, innan GC, för alla marknader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Innebär att det inte behövs några återköp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3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982C5-7E37-5C4D-97D7-010A44D02F0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183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1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95EDC-EE3A-C147-87BE-7FCE717CDFD2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lang="en-US" sz="1600" b="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600"/>
              </a:spcBef>
              <a:buNone/>
              <a:def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 b="0" i="0"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title</a:t>
            </a:r>
          </a:p>
          <a:p>
            <a:pPr lvl="1"/>
            <a:r>
              <a:rPr lang="en-US"/>
              <a:t>2. </a:t>
            </a:r>
            <a:r>
              <a:rPr lang="en-US" err="1"/>
              <a:t>Pretitle</a:t>
            </a:r>
            <a:r>
              <a:rPr lang="en-US"/>
              <a:t> – all caps</a:t>
            </a:r>
          </a:p>
          <a:p>
            <a:pPr lvl="2"/>
            <a:r>
              <a:rPr lang="en-US"/>
              <a:t>3. Subtitle – Large</a:t>
            </a:r>
          </a:p>
          <a:p>
            <a:pPr lvl="3"/>
            <a:r>
              <a:rPr lang="en-US"/>
              <a:t>4. Subtitle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B0F31-52E7-E84D-BF4C-CB8AC96D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9587" y="6120000"/>
            <a:ext cx="865187" cy="216000"/>
          </a:xfrm>
        </p:spPr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A39FE3-1F53-1B45-9163-2EB24EE8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3936" y="6120000"/>
            <a:ext cx="3455651" cy="216000"/>
          </a:xfrm>
        </p:spPr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9D637-758F-9946-B33C-62F15791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120000"/>
            <a:ext cx="647600" cy="216000"/>
          </a:xfrm>
        </p:spPr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4B4040-B10B-5042-BAF0-637773FEA30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209"/>
            <a:ext cx="10368000" cy="3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073BD-FEB6-9F47-ACD0-546C7F900E5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4F26DA-AD92-2148-90C2-F0C53DF9582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685D58-C035-5E46-BDE9-CCF09A54B41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95CD79B-2A00-3B48-894F-261CC0B2AE43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8055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Titelsida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Titel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Undertitel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Undertitel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Undertitel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Title Slide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Title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Subtitle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Small</a:t>
            </a:r>
          </a:p>
        </p:txBody>
      </p:sp>
      <p:sp>
        <p:nvSpPr>
          <p:cNvPr id="8" name="Freeform 1">
            <a:extLst>
              <a:ext uri="{FF2B5EF4-FFF2-40B4-BE49-F238E27FC236}">
                <a16:creationId xmlns:a16="http://schemas.microsoft.com/office/drawing/2014/main" id="{8AE2A94C-4948-797B-8453-C2C3AF4B211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244264" y="647700"/>
            <a:ext cx="1465200" cy="428466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6510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3" userDrawn="1">
          <p15:clr>
            <a:srgbClr val="FBAE40"/>
          </p15:clr>
        </p15:guide>
        <p15:guide id="2" orient="horz" pos="408" userDrawn="1">
          <p15:clr>
            <a:srgbClr val="FBAE40"/>
          </p15:clr>
        </p15:guide>
        <p15:guide id="3" pos="884" userDrawn="1">
          <p15:clr>
            <a:srgbClr val="FBAE40"/>
          </p15:clr>
        </p15:guide>
        <p15:guide id="4" pos="56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0000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A73563-99E2-5F49-AAFA-B2AAD75C064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03350" y="1800225"/>
            <a:ext cx="7561263" cy="3059775"/>
          </a:xfrm>
        </p:spPr>
        <p:txBody>
          <a:bodyPr numCol="2" spcCol="43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2736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orient="horz" pos="1429" userDrawn="1">
          <p15:clr>
            <a:srgbClr val="FBAE40"/>
          </p15:clr>
        </p15:guide>
        <p15:guide id="5" pos="3129" userDrawn="1">
          <p15:clr>
            <a:srgbClr val="FBAE40"/>
          </p15:clr>
        </p15:guide>
        <p15:guide id="6" pos="340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8640762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61E962-21E9-2B4A-9DAB-998A311F1C4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599" y="1800226"/>
            <a:ext cx="8640764" cy="3060700"/>
          </a:xfrm>
        </p:spPr>
        <p:txBody>
          <a:bodyPr numCol="3" spcCol="432000"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3561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orient="horz" pos="1429" userDrawn="1">
          <p15:clr>
            <a:srgbClr val="FBAE40"/>
          </p15:clr>
        </p15:guide>
        <p15:guide id="5" pos="4354" userDrawn="1">
          <p15:clr>
            <a:srgbClr val="FBAE40"/>
          </p15:clr>
        </p15:guide>
        <p15:guide id="6" pos="4082" userDrawn="1">
          <p15:clr>
            <a:srgbClr val="FBAE40"/>
          </p15:clr>
        </p15:guide>
        <p15:guide id="7" pos="2449" userDrawn="1">
          <p15:clr>
            <a:srgbClr val="FBAE40"/>
          </p15:clr>
        </p15:guide>
        <p15:guide id="8" pos="217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-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647698"/>
            <a:ext cx="8640000" cy="360000"/>
          </a:xfrm>
        </p:spPr>
        <p:txBody>
          <a:bodyPr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718350-FE42-A94A-94C2-0196B19F4F0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863601" y="1476375"/>
            <a:ext cx="8640762" cy="3384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65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orient="horz" pos="930" userDrawn="1">
          <p15:clr>
            <a:srgbClr val="FBAE40"/>
          </p15:clr>
        </p15:guide>
        <p15:guide id="4" orient="horz" pos="1225" userDrawn="1">
          <p15:clr>
            <a:srgbClr val="FBAE40"/>
          </p15:clr>
        </p15:guide>
        <p15:guide id="5" orient="horz" pos="4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71550"/>
            <a:ext cx="5184775" cy="828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6B930E-48F7-9346-B0A5-9C26475F23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600" y="2268538"/>
            <a:ext cx="5184775" cy="25923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78C6FD-CE1F-5442-9402-3FD122C1D167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6911975" y="971550"/>
            <a:ext cx="2592388" cy="3889376"/>
          </a:xfrm>
          <a:noFill/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900" b="0" i="0">
                <a:latin typeface="+mn-lt"/>
                <a:ea typeface="+mn-ea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400" b="0" i="0" cap="none" baseline="0">
                <a:latin typeface="+mj-lt"/>
                <a:ea typeface="+mn-ea"/>
              </a:defRPr>
            </a:lvl2pPr>
            <a:lvl3pPr marL="108000" indent="-108000">
              <a:spcBef>
                <a:spcPts val="1000"/>
              </a:spcBef>
              <a:defRPr sz="900" b="0" i="0">
                <a:latin typeface="+mn-lt"/>
                <a:ea typeface="+mn-ea"/>
              </a:defRPr>
            </a:lvl3pPr>
            <a:lvl4pPr marL="252000" indent="-108000">
              <a:spcBef>
                <a:spcPts val="1000"/>
              </a:spcBef>
              <a:defRPr sz="900" b="0" i="0">
                <a:latin typeface="+mn-lt"/>
                <a:ea typeface="+mn-ea"/>
              </a:defRPr>
            </a:lvl4pPr>
            <a:lvl5pPr marL="396000" indent="-108000">
              <a:spcBef>
                <a:spcPts val="1000"/>
              </a:spcBef>
              <a:defRPr sz="900" b="0" i="0">
                <a:latin typeface="+mn-lt"/>
                <a:ea typeface="+mn-e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155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orient="horz" pos="1724" userDrawn="1">
          <p15:clr>
            <a:srgbClr val="FBAE40"/>
          </p15:clr>
        </p15:guide>
        <p15:guide id="4" orient="horz" pos="1429" userDrawn="1">
          <p15:clr>
            <a:srgbClr val="FBAE40"/>
          </p15:clr>
        </p15:guide>
        <p15:guide id="5" pos="3810" userDrawn="1">
          <p15:clr>
            <a:srgbClr val="FBAE40"/>
          </p15:clr>
        </p15:guide>
        <p15:guide id="6" pos="4354" userDrawn="1">
          <p15:clr>
            <a:srgbClr val="FBAE40"/>
          </p15:clr>
        </p15:guide>
        <p15:guide id="7" orient="horz" pos="11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71549"/>
            <a:ext cx="5184775" cy="828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6B930E-48F7-9346-B0A5-9C26475F23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600" y="2268538"/>
            <a:ext cx="5184775" cy="25923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4AF109B-F988-CB49-9B69-958BCACB0119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6911975" y="971550"/>
            <a:ext cx="2592388" cy="1836777"/>
          </a:xfrm>
          <a:solidFill>
            <a:schemeClr val="bg1">
              <a:lumMod val="95000"/>
            </a:schemeClr>
          </a:solidFill>
        </p:spPr>
        <p:txBody>
          <a:bodyPr lIns="216000" tIns="288000" rIns="216000" bIns="288000">
            <a:spAutoFit/>
          </a:bodyPr>
          <a:lstStyle>
            <a:lvl1pPr marL="0" indent="0">
              <a:spcBef>
                <a:spcPts val="1000"/>
              </a:spcBef>
              <a:buNone/>
              <a:defRPr sz="900" b="0" i="0">
                <a:latin typeface="+mn-lt"/>
                <a:ea typeface="+mn-ea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400" b="0" i="0" cap="none" baseline="0">
                <a:latin typeface="+mj-lt"/>
                <a:ea typeface="+mn-ea"/>
              </a:defRPr>
            </a:lvl2pPr>
            <a:lvl3pPr marL="108000" indent="-108000">
              <a:spcBef>
                <a:spcPts val="1000"/>
              </a:spcBef>
              <a:defRPr sz="900" b="0" i="0">
                <a:latin typeface="+mn-lt"/>
                <a:ea typeface="+mn-ea"/>
              </a:defRPr>
            </a:lvl3pPr>
            <a:lvl4pPr marL="252000" indent="-108000">
              <a:spcBef>
                <a:spcPts val="600"/>
              </a:spcBef>
              <a:defRPr sz="900" b="0" i="0">
                <a:latin typeface="+mn-lt"/>
                <a:ea typeface="+mn-ea"/>
              </a:defRPr>
            </a:lvl4pPr>
            <a:lvl5pPr marL="396000" indent="-108000">
              <a:spcBef>
                <a:spcPts val="600"/>
              </a:spcBef>
              <a:defRPr sz="900" b="0" i="0">
                <a:latin typeface="+mn-lt"/>
                <a:ea typeface="+mn-e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54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4" orient="horz" pos="1429" userDrawn="1">
          <p15:clr>
            <a:srgbClr val="FBAE40"/>
          </p15:clr>
        </p15:guide>
        <p15:guide id="5" pos="3810">
          <p15:clr>
            <a:srgbClr val="FBAE40"/>
          </p15:clr>
        </p15:guide>
        <p15:guide id="6" pos="4354" userDrawn="1">
          <p15:clr>
            <a:srgbClr val="FBAE40"/>
          </p15:clr>
        </p15:guide>
        <p15:guide id="7" orient="horz" pos="1134" userDrawn="1">
          <p15:clr>
            <a:srgbClr val="FBAE40"/>
          </p15:clr>
        </p15:guide>
        <p15:guide id="8" orient="horz" pos="172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6275-B32C-8F49-A7C9-BB7F88A1E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04FB7-9CF5-3A4B-B9D7-C09D2C78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204BE-A267-754F-8B0C-0E0C869C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28899-2268-7041-AA7F-1631F58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7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  <p15:guide id="3" orient="horz" pos="11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718350-FE42-A94A-94C2-0196B19F4F0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403350" y="971550"/>
            <a:ext cx="7561263" cy="38893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2346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heading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1331913"/>
            <a:ext cx="3455988" cy="3528448"/>
          </a:xfrm>
        </p:spPr>
        <p:txBody>
          <a:bodyPr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E5D7851-A253-E24B-A56D-27D78951337E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63600" y="971550"/>
            <a:ext cx="3455987" cy="36036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cap="all" spc="60" baseline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5pPr>
          </a:lstStyle>
          <a:p>
            <a:pPr lvl="0"/>
            <a:r>
              <a:rPr lang="en-US" err="1"/>
              <a:t>Preheading</a:t>
            </a:r>
            <a:endParaRPr lang="sv-S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709CB8-9F9C-CE43-8944-CAF15EB1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1204E-E5BB-EF41-B9D5-BA9EE51E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842B0-7E04-954E-B31F-59878D88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7C508-4C34-254B-895D-24D99FE120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84775" y="971550"/>
            <a:ext cx="4319588" cy="38893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1618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>
          <p15:clr>
            <a:srgbClr val="FBAE40"/>
          </p15:clr>
        </p15:guide>
        <p15:guide id="3" pos="2721" userDrawn="1">
          <p15:clr>
            <a:srgbClr val="FBAE40"/>
          </p15:clr>
        </p15:guide>
        <p15:guide id="4" pos="5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heading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6890BF-E557-364C-AB0C-63EAE0A8D1BA}"/>
              </a:ext>
            </a:extLst>
          </p:cNvPr>
          <p:cNvSpPr/>
          <p:nvPr userDrawn="1"/>
        </p:nvSpPr>
        <p:spPr>
          <a:xfrm>
            <a:off x="0" y="-1"/>
            <a:ext cx="5184776" cy="583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80F50FB-A340-FB45-B729-8E7706E33992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6048375" y="971549"/>
            <a:ext cx="3455988" cy="648001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latin typeface="+mj-lt"/>
                <a:ea typeface="+mn-ea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800" b="1" cap="none" baseline="0">
                <a:latin typeface="+mj-lt"/>
                <a:ea typeface="+mn-ea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None/>
              <a:defRPr sz="2800">
                <a:latin typeface="+mj-lt"/>
                <a:ea typeface="+mn-ea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None/>
              <a:defRPr sz="2800">
                <a:latin typeface="+mj-lt"/>
                <a:ea typeface="+mn-ea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None/>
              <a:defRPr sz="2800">
                <a:latin typeface="+mj-lt"/>
                <a:ea typeface="+mn-ea"/>
              </a:defRPr>
            </a:lvl5pPr>
          </a:lstStyle>
          <a:p>
            <a:pPr lvl="0"/>
            <a:r>
              <a:rPr lang="en-US"/>
              <a:t>Heading</a:t>
            </a:r>
            <a:endParaRPr lang="sv-SE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770F818-68E6-EF43-AF02-6F68F67F9660}"/>
              </a:ext>
            </a:extLst>
          </p:cNvPr>
          <p:cNvSpPr txBox="1">
            <a:spLocks/>
          </p:cNvSpPr>
          <p:nvPr userDrawn="1"/>
        </p:nvSpPr>
        <p:spPr>
          <a:xfrm>
            <a:off x="-2952388" y="16597"/>
            <a:ext cx="2592388" cy="1858724"/>
          </a:xfrm>
          <a:prstGeom prst="rect">
            <a:avLst/>
          </a:prstGeom>
          <a:solidFill>
            <a:srgbClr val="FEFEFE"/>
          </a:solidFill>
        </p:spPr>
        <p:txBody>
          <a:bodyPr wrap="square"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Två rubriker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Du byter bakgrundsfärg på högra delen genom att högerklicka på bakgrunden och välja </a:t>
            </a:r>
            <a:r>
              <a:rPr lang="sv-SE" sz="700" b="0" i="0" u="sng" noProof="0">
                <a:latin typeface="+mn-lt"/>
                <a:ea typeface="+mn-ea"/>
              </a:rPr>
              <a:t>Formatera bakgrund</a:t>
            </a:r>
            <a:r>
              <a:rPr lang="sv-SE" sz="700" b="0" i="0" noProof="0">
                <a:latin typeface="+mn-lt"/>
                <a:ea typeface="+mn-ea"/>
              </a:rPr>
              <a:t>.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US" sz="700" b="1" i="0" noProof="0">
                <a:latin typeface="+mn-lt"/>
                <a:ea typeface="+mn-ea"/>
              </a:rPr>
              <a:t>Two headings</a:t>
            </a:r>
          </a:p>
          <a:p>
            <a:pPr>
              <a:spcBef>
                <a:spcPts val="700"/>
              </a:spcBef>
            </a:pPr>
            <a:r>
              <a:rPr lang="en-US" sz="700" b="0" i="0" noProof="0">
                <a:latin typeface="+mn-lt"/>
                <a:ea typeface="+mn-ea"/>
              </a:rPr>
              <a:t>To change the background color of the right section, right click on the background and select </a:t>
            </a:r>
            <a:r>
              <a:rPr lang="en-US" sz="700" b="0" i="0" u="sng" noProof="0">
                <a:latin typeface="+mn-lt"/>
                <a:ea typeface="+mn-ea"/>
              </a:rPr>
              <a:t>Format background</a:t>
            </a:r>
            <a:r>
              <a:rPr lang="en-US" sz="700" b="0" i="0" noProof="0">
                <a:latin typeface="+mn-lt"/>
                <a:ea typeface="+mn-ea"/>
              </a:rPr>
              <a:t>.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BAEDD3A-E497-8646-BFF7-9AD06B5FC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48375" y="1979614"/>
            <a:ext cx="3455989" cy="2880512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3455988" cy="64800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5CDD2C2-7113-DD4E-8D07-C739ADF145A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600" y="1979614"/>
            <a:ext cx="3455989" cy="2880512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0438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pos="3810" userDrawn="1">
          <p15:clr>
            <a:srgbClr val="FBAE40"/>
          </p15:clr>
        </p15:guide>
        <p15:guide id="4" pos="5987" userDrawn="1">
          <p15:clr>
            <a:srgbClr val="FBAE40"/>
          </p15:clr>
        </p15:guide>
        <p15:guide id="5" orient="horz" pos="1474" userDrawn="1">
          <p15:clr>
            <a:srgbClr val="FBAE40"/>
          </p15:clr>
        </p15:guide>
        <p15:guide id="6" orient="horz" pos="1247" userDrawn="1">
          <p15:clr>
            <a:srgbClr val="FBAE40"/>
          </p15:clr>
        </p15:guide>
        <p15:guide id="7" orient="horz" pos="102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R_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0B6B87A-98CC-1D49-A17E-E83739F4D54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84776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3455988" cy="64800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E5067A-92DB-AD46-BD86-9FCCD787F00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599" y="1979614"/>
            <a:ext cx="3455989" cy="2881150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699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2721" userDrawn="1">
          <p15:clr>
            <a:srgbClr val="FBAE40"/>
          </p15:clr>
        </p15:guide>
        <p15:guide id="3" pos="5987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orient="horz" pos="1247" userDrawn="1">
          <p15:clr>
            <a:srgbClr val="FBAE40"/>
          </p15:clr>
        </p15:guide>
        <p15:guide id="6" orient="horz" pos="1021" userDrawn="1">
          <p15:clr>
            <a:srgbClr val="FBAE40"/>
          </p15:clr>
        </p15:guide>
        <p15:guide id="7" pos="3810" userDrawn="1">
          <p15:clr>
            <a:srgbClr val="FBAE40"/>
          </p15:clr>
        </p15:guide>
        <p15:guide id="8" pos="4354" userDrawn="1">
          <p15:clr>
            <a:srgbClr val="FBAE40"/>
          </p15:clr>
        </p15:guide>
        <p15:guide id="9" pos="217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95EDC-EE3A-C147-87BE-7FCE717CDFD2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lang="en-US" sz="1600" b="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600"/>
              </a:spcBef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 b="0" i="0">
                <a:solidFill>
                  <a:schemeClr val="bg1"/>
                </a:solidFill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title</a:t>
            </a:r>
          </a:p>
          <a:p>
            <a:pPr lvl="1"/>
            <a:r>
              <a:rPr lang="en-US"/>
              <a:t>2. </a:t>
            </a:r>
            <a:r>
              <a:rPr lang="en-US" err="1"/>
              <a:t>Pretitle</a:t>
            </a:r>
            <a:r>
              <a:rPr lang="en-US"/>
              <a:t> – all caps</a:t>
            </a:r>
          </a:p>
          <a:p>
            <a:pPr lvl="2"/>
            <a:r>
              <a:rPr lang="en-US"/>
              <a:t>3. Subtitle – Large</a:t>
            </a:r>
          </a:p>
          <a:p>
            <a:pPr lvl="3"/>
            <a:r>
              <a:rPr lang="en-US"/>
              <a:t>4. Subtitle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B0F31-52E7-E84D-BF4C-CB8AC96D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9587" y="6120000"/>
            <a:ext cx="865187" cy="216000"/>
          </a:xfrm>
        </p:spPr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A39FE3-1F53-1B45-9163-2EB24EE8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3936" y="6120000"/>
            <a:ext cx="3455651" cy="216000"/>
          </a:xfrm>
        </p:spPr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9D637-758F-9946-B33C-62F15791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120000"/>
            <a:ext cx="647600" cy="216000"/>
          </a:xfrm>
        </p:spPr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4B4040-B10B-5042-BAF0-637773FEA30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073BD-FEB6-9F47-ACD0-546C7F900E5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4F26DA-AD92-2148-90C2-F0C53DF9582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685D58-C035-5E46-BDE9-CCF09A54B41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95CD79B-2A00-3B48-894F-261CC0B2AE43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3028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Titelsida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Titel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Undertitel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Undertitel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Undertitel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Title Slide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Title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Subtitle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Small</a:t>
            </a:r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4E6FF09D-4D3C-4E98-6647-03C1C9CA1FF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244264" y="647700"/>
            <a:ext cx="1465200" cy="428466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63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3">
          <p15:clr>
            <a:srgbClr val="FBAE40"/>
          </p15:clr>
        </p15:guide>
        <p15:guide id="2" orient="horz" pos="408">
          <p15:clr>
            <a:srgbClr val="FBAE40"/>
          </p15:clr>
        </p15:guide>
        <p15:guide id="3" pos="884">
          <p15:clr>
            <a:srgbClr val="FBAE40"/>
          </p15:clr>
        </p15:guide>
        <p15:guide id="4" pos="5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L_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6436075-CDF0-484E-8A0F-6CAEBE5A031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588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71550"/>
            <a:ext cx="3455988" cy="648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AE0A903-BA2B-2B45-92C3-52143C15194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48376" y="1979614"/>
            <a:ext cx="3455988" cy="2881312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1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 userDrawn="1">
          <p15:clr>
            <a:srgbClr val="FBAE40"/>
          </p15:clr>
        </p15:guide>
        <p15:guide id="2" pos="381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orient="horz" pos="1474" userDrawn="1">
          <p15:clr>
            <a:srgbClr val="FBAE40"/>
          </p15:clr>
        </p15:guide>
        <p15:guide id="5" orient="horz" pos="1247" userDrawn="1">
          <p15:clr>
            <a:srgbClr val="FBAE40"/>
          </p15:clr>
        </p15:guide>
        <p15:guide id="6" orient="horz" pos="1021" userDrawn="1">
          <p15:clr>
            <a:srgbClr val="FBAE40"/>
          </p15:clr>
        </p15:guide>
        <p15:guide id="7" pos="2721" userDrawn="1">
          <p15:clr>
            <a:srgbClr val="FBAE40"/>
          </p15:clr>
        </p15:guide>
        <p15:guide id="8" pos="2177" userDrawn="1">
          <p15:clr>
            <a:srgbClr val="FBAE40"/>
          </p15:clr>
        </p15:guide>
        <p15:guide id="9" pos="435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heading_IMG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EA959C6-1A5A-9342-8209-E8F3AEEC578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84776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1331912"/>
            <a:ext cx="3455988" cy="1007999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1807823-D26D-6E41-8A9E-CC359D3ECDB0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65188" y="971550"/>
            <a:ext cx="3454401" cy="36036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cap="all" spc="60" baseline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5pPr>
          </a:lstStyle>
          <a:p>
            <a:pPr lvl="0"/>
            <a:r>
              <a:rPr lang="en-US" err="1"/>
              <a:t>Preheading</a:t>
            </a:r>
            <a:endParaRPr lang="sv-S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92F9B94-FEF4-5844-8DC1-34CC0DC5801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3599" y="2339911"/>
            <a:ext cx="3455989" cy="2521014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391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pos="5987" userDrawn="1">
          <p15:clr>
            <a:srgbClr val="FBAE40"/>
          </p15:clr>
        </p15:guide>
        <p15:guide id="4" orient="horz" pos="1701" userDrawn="1">
          <p15:clr>
            <a:srgbClr val="FBAE40"/>
          </p15:clr>
        </p15:guide>
        <p15:guide id="5" orient="horz" pos="1474" userDrawn="1">
          <p15:clr>
            <a:srgbClr val="FBAE40"/>
          </p15:clr>
        </p15:guide>
        <p15:guide id="6" orient="horz" pos="1247" userDrawn="1">
          <p15:clr>
            <a:srgbClr val="FBAE40"/>
          </p15:clr>
        </p15:guide>
        <p15:guide id="7" orient="horz" pos="839" userDrawn="1">
          <p15:clr>
            <a:srgbClr val="FBAE40"/>
          </p15:clr>
        </p15:guide>
        <p15:guide id="8" pos="3810" userDrawn="1">
          <p15:clr>
            <a:srgbClr val="FBAE40"/>
          </p15:clr>
        </p15:guide>
        <p15:guide id="9" pos="2177" userDrawn="1">
          <p15:clr>
            <a:srgbClr val="FBAE40"/>
          </p15:clr>
        </p15:guide>
        <p15:guide id="10" pos="435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heading_IMG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9EA29BC-6A65-A449-8AFC-F3F31E647C6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588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6" y="1331929"/>
            <a:ext cx="3455988" cy="612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E5D7851-A253-E24B-A56D-27D78951337E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6048375" y="971567"/>
            <a:ext cx="3455987" cy="36036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cap="all" spc="60" baseline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 cap="all" spc="60" baseline="0">
                <a:latin typeface="+mj-lt"/>
              </a:defRPr>
            </a:lvl5pPr>
          </a:lstStyle>
          <a:p>
            <a:pPr lvl="0"/>
            <a:r>
              <a:rPr lang="en-US" err="1"/>
              <a:t>Preheading</a:t>
            </a:r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F24A51-3F49-CC4A-B2DB-1BDAB5AC721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48376" y="2339930"/>
            <a:ext cx="3455988" cy="2520996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778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 userDrawn="1">
          <p15:clr>
            <a:srgbClr val="FBAE40"/>
          </p15:clr>
        </p15:guide>
        <p15:guide id="2" pos="381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orient="horz" pos="1701" userDrawn="1">
          <p15:clr>
            <a:srgbClr val="FBAE40"/>
          </p15:clr>
        </p15:guide>
        <p15:guide id="5" orient="horz" pos="1474" userDrawn="1">
          <p15:clr>
            <a:srgbClr val="FBAE40"/>
          </p15:clr>
        </p15:guide>
        <p15:guide id="6" orient="horz" pos="1225" userDrawn="1">
          <p15:clr>
            <a:srgbClr val="FBAE40"/>
          </p15:clr>
        </p15:guide>
        <p15:guide id="7" orient="horz" pos="839" userDrawn="1">
          <p15:clr>
            <a:srgbClr val="FBAE40"/>
          </p15:clr>
        </p15:guide>
        <p15:guide id="8" pos="4354" userDrawn="1">
          <p15:clr>
            <a:srgbClr val="FBAE40"/>
          </p15:clr>
        </p15:guide>
        <p15:guide id="9" pos="2721" userDrawn="1">
          <p15:clr>
            <a:srgbClr val="FBAE40"/>
          </p15:clr>
        </p15:guide>
        <p15:guide id="10" pos="217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003E-DBE6-8945-8FC7-E1FC42DC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71551"/>
            <a:ext cx="2592388" cy="576000"/>
          </a:xfrm>
        </p:spPr>
        <p:txBody>
          <a:bodyPr anchor="t" anchorCtr="0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F707D-3715-0049-9D96-CEE439F9D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588" y="971550"/>
            <a:ext cx="5184775" cy="388937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F546E-6323-5D4D-A84F-4A4C3B6F1A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3600" y="1836738"/>
            <a:ext cx="2592388" cy="3024188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 sz="1400"/>
            </a:lvl1pPr>
            <a:lvl2pPr marL="432000" indent="-180000">
              <a:buFont typeface="Arial" panose="020B0604020202020204" pitchFamily="34" charset="0"/>
              <a:buChar char="–"/>
              <a:defRPr sz="1400"/>
            </a:lvl2pPr>
            <a:lvl3pPr marL="648000" indent="-180000">
              <a:buFont typeface="Arial" panose="020B0604020202020204" pitchFamily="34" charset="0"/>
              <a:buChar char="•"/>
              <a:defRPr sz="1400"/>
            </a:lvl3pPr>
            <a:lvl4pPr marL="864000" indent="-180000">
              <a:buFont typeface="Arial" panose="020B0604020202020204" pitchFamily="34" charset="0"/>
              <a:buChar char="–"/>
              <a:defRPr sz="1400"/>
            </a:lvl4pPr>
            <a:lvl5pPr marL="1080000" indent="-180000">
              <a:buFont typeface="Arial" panose="020B0604020202020204" pitchFamily="34" charset="0"/>
              <a:buChar char="•"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F1AB3-504A-A14C-8EFA-562C0A010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34ABF-7091-AF4D-B4F6-86A2C864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AEF53-7755-7841-87A8-8FC1FEEA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49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pos="2177" userDrawn="1">
          <p15:clr>
            <a:srgbClr val="FBAE40"/>
          </p15:clr>
        </p15:guide>
        <p15:guide id="4" pos="2721" userDrawn="1">
          <p15:clr>
            <a:srgbClr val="FBAE40"/>
          </p15:clr>
        </p15:guide>
        <p15:guide id="6" orient="horz" pos="952" userDrawn="1">
          <p15:clr>
            <a:srgbClr val="FBAE40"/>
          </p15:clr>
        </p15:guide>
        <p15:guide id="7" orient="horz" pos="1157" userDrawn="1">
          <p15:clr>
            <a:srgbClr val="FBAE40"/>
          </p15:clr>
        </p15:guide>
        <p15:guide id="8" orient="horz" pos="1361" userDrawn="1">
          <p15:clr>
            <a:srgbClr val="FBAE40"/>
          </p15:clr>
        </p15:guide>
        <p15:guide id="9" pos="381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976" y="971550"/>
            <a:ext cx="2592388" cy="576000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3411CD7-3CCB-B943-8ABF-3EAF9FC716D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863600" y="971551"/>
            <a:ext cx="5184775" cy="38893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E62F297-ADE3-A34E-BF1C-833DF0D6E77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911976" y="1836738"/>
            <a:ext cx="2592388" cy="3024187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8699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3810" userDrawn="1">
          <p15:clr>
            <a:srgbClr val="FBAE40"/>
          </p15:clr>
        </p15:guide>
        <p15:guide id="3" pos="4354" userDrawn="1">
          <p15:clr>
            <a:srgbClr val="FBAE40"/>
          </p15:clr>
        </p15:guide>
        <p15:guide id="4" pos="5987">
          <p15:clr>
            <a:srgbClr val="FBAE40"/>
          </p15:clr>
        </p15:guide>
        <p15:guide id="5" orient="horz" pos="1361" userDrawn="1">
          <p15:clr>
            <a:srgbClr val="FBAE40"/>
          </p15:clr>
        </p15:guide>
        <p15:guide id="6" orient="horz" pos="1157" userDrawn="1">
          <p15:clr>
            <a:srgbClr val="FBAE40"/>
          </p15:clr>
        </p15:guide>
        <p15:guide id="7" orient="horz" pos="95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on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6436075-CDF0-484E-8A0F-6CAEBE5A031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588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71550"/>
            <a:ext cx="3456000" cy="1440000"/>
          </a:xfrm>
        </p:spPr>
        <p:txBody>
          <a:bodyPr anchor="t" anchorCtr="0"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8DC629-6C5D-8143-A398-153DC3C9DBC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48375" y="971550"/>
            <a:ext cx="3455988" cy="38893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816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>
          <p15:clr>
            <a:srgbClr val="FBAE40"/>
          </p15:clr>
        </p15:guide>
        <p15:guide id="2" pos="3810">
          <p15:clr>
            <a:srgbClr val="FBAE40"/>
          </p15:clr>
        </p15:guide>
        <p15:guide id="3" pos="2721">
          <p15:clr>
            <a:srgbClr val="FBAE40"/>
          </p15:clr>
        </p15:guide>
        <p15:guide id="4" pos="5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4E752-3281-2D43-81B1-F62F1E2A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4B3A4-6D38-EA49-AA89-292CBA5D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2458E-40DD-8F4F-981F-8E9830D8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6436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5D1F6-644E-A344-84A8-6DADA42B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2E0FD-F5C7-5A48-90C2-90CBD42B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371BD-FEB3-2A41-8DB1-7867897F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17102DB-69A0-E540-9231-C74FC69F8A50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3028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Sektion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Rubrik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Underrubrik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Underrubrik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Underrubrik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Section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Heading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Subheading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Small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CFD8B0-FA01-0ACB-C7BC-A482CDE73A96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lang="en-US" sz="1600" b="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600"/>
              </a:spcBef>
              <a:buNone/>
              <a:defRPr lang="en-US" sz="16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 b="0" i="0"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2. </a:t>
            </a:r>
            <a:r>
              <a:rPr lang="en-US" err="1"/>
              <a:t>Preheading</a:t>
            </a:r>
            <a:r>
              <a:rPr lang="en-US"/>
              <a:t> – All caps</a:t>
            </a:r>
          </a:p>
          <a:p>
            <a:pPr lvl="2"/>
            <a:r>
              <a:rPr lang="en-US"/>
              <a:t>3. Subheading – Large</a:t>
            </a:r>
          </a:p>
          <a:p>
            <a:pPr lvl="3"/>
            <a:r>
              <a:rPr lang="en-US"/>
              <a:t>4. Subheading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2367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 userDrawn="1">
          <p15:clr>
            <a:srgbClr val="FBAE40"/>
          </p15:clr>
        </p15:guide>
        <p15:guide id="2" pos="884" userDrawn="1">
          <p15:clr>
            <a:srgbClr val="FBAE40"/>
          </p15:clr>
        </p15:guide>
        <p15:guide id="3" pos="5647" userDrawn="1">
          <p15:clr>
            <a:srgbClr val="FBAE40"/>
          </p15:clr>
        </p15:guide>
        <p15:guide id="4" pos="54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EE36A-FE6E-194F-AB5F-C915046B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06706-4C3B-FA47-BAE0-7A83A12C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0BED5-D18F-BA45-9503-D9090EB6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6E4D0FF-1558-EC4D-846B-68F864887C19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3028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Sektion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Rubrik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Underrubrik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Underrubrik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Underrubrik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Section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Heading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Subheading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Small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DC7A60-8DC3-2E46-BE64-F6961AB8B12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FD9371-64C8-8342-BABC-4B3C91C5BC25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E9AE83-C2A6-7542-9279-77AB08C9923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1BDD6B-048E-9047-9041-5F62DEB6089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34CAA7-905B-D05F-5A27-4ADDE545BA5E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lang="en-US" sz="1600" b="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600"/>
              </a:spcBef>
              <a:buNone/>
              <a:defRPr lang="en-US" sz="16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600"/>
              </a:spcBef>
              <a:buNone/>
              <a:defRPr sz="1100" b="0" i="0">
                <a:solidFill>
                  <a:schemeClr val="bg1"/>
                </a:solidFill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2. </a:t>
            </a:r>
            <a:r>
              <a:rPr lang="en-US" err="1"/>
              <a:t>Preheading</a:t>
            </a:r>
            <a:r>
              <a:rPr lang="en-US"/>
              <a:t> – All caps</a:t>
            </a:r>
          </a:p>
          <a:p>
            <a:pPr lvl="2"/>
            <a:r>
              <a:rPr lang="en-US"/>
              <a:t>3. Subheading – Large</a:t>
            </a:r>
          </a:p>
          <a:p>
            <a:pPr lvl="3"/>
            <a:r>
              <a:rPr lang="en-US"/>
              <a:t>4. Subheading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B8800EA9-61FE-82B3-8221-53C494C53E8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288263" y="5399950"/>
            <a:ext cx="867600" cy="253711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044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 userDrawn="1">
          <p15:clr>
            <a:srgbClr val="FBAE40"/>
          </p15:clr>
        </p15:guide>
        <p15:guide id="2" pos="884">
          <p15:clr>
            <a:srgbClr val="FBAE40"/>
          </p15:clr>
        </p15:guide>
        <p15:guide id="3" pos="5647">
          <p15:clr>
            <a:srgbClr val="FBAE40"/>
          </p15:clr>
        </p15:guide>
        <p15:guide id="4" pos="54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95EDC-EE3A-C147-87BE-7FCE717CDFD2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  <a:defRPr lang="en-US" sz="1200" b="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>
              <a:lnSpc>
                <a:spcPct val="90000"/>
              </a:lnSpc>
              <a:spcBef>
                <a:spcPts val="1400"/>
              </a:spcBef>
              <a:buNone/>
              <a:defRPr lang="en-US" sz="12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spcBef>
                <a:spcPts val="1400"/>
              </a:spcBef>
              <a:buNone/>
              <a:defRPr sz="1200"/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2. </a:t>
            </a:r>
            <a:r>
              <a:rPr lang="en-US" err="1"/>
              <a:t>Preheading</a:t>
            </a:r>
            <a:r>
              <a:rPr lang="en-US"/>
              <a:t> – All caps</a:t>
            </a:r>
          </a:p>
          <a:p>
            <a:pPr lvl="2"/>
            <a:r>
              <a:rPr lang="en-US"/>
              <a:t>3. Subheading – Large</a:t>
            </a:r>
          </a:p>
          <a:p>
            <a:pPr lvl="3"/>
            <a:r>
              <a:rPr lang="en-US"/>
              <a:t>4. Subheading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5D1F6-644E-A344-84A8-6DADA42B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2E0FD-F5C7-5A48-90C2-90CBD42B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371BD-FEB3-2A41-8DB1-7867897F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17102DB-69A0-E540-9231-C74FC69F8A50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3028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Citat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Rubrik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Underrubrik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Underrubrik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Underrubrik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Quote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Heading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Subheading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Small</a:t>
            </a:r>
          </a:p>
        </p:txBody>
      </p:sp>
    </p:spTree>
    <p:extLst>
      <p:ext uri="{BB962C8B-B14F-4D97-AF65-F5344CB8AC3E}">
        <p14:creationId xmlns:p14="http://schemas.microsoft.com/office/powerpoint/2010/main" val="26953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>
          <p15:clr>
            <a:srgbClr val="FBAE40"/>
          </p15:clr>
        </p15:guide>
        <p15:guide id="2" pos="884">
          <p15:clr>
            <a:srgbClr val="FBAE40"/>
          </p15:clr>
        </p15:guide>
        <p15:guide id="3" pos="5647">
          <p15:clr>
            <a:srgbClr val="FBAE40"/>
          </p15:clr>
        </p15:guide>
        <p15:guide id="4" pos="5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09026-6062-0B46-92FE-B53276F10D3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84776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E9A77C-BC1A-F14E-8261-E6C9ECCF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9587" y="6120000"/>
            <a:ext cx="865187" cy="216000"/>
          </a:xfrm>
        </p:spPr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42AACB-58F0-764A-9EB5-B05CF488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3936" y="6120000"/>
            <a:ext cx="3455651" cy="216000"/>
          </a:xfrm>
        </p:spPr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B87AFF9-56E7-9340-8730-56AC0703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120000"/>
            <a:ext cx="647600" cy="216000"/>
          </a:xfrm>
        </p:spPr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161BA0-BDB1-384F-9B51-98C95A40E401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8055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Titelsida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Titel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Undertitel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Undertitel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Undertitel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Title Slide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Title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Subtitle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Small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67AFBFE-CC0F-3064-167E-73D88BA88763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63601" y="971550"/>
            <a:ext cx="3455988" cy="3889376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400"/>
              </a:spcBef>
              <a:spcAft>
                <a:spcPts val="1400"/>
              </a:spcAft>
              <a:buNone/>
              <a:defRPr lang="en-US" sz="1400" b="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400"/>
              </a:spcBef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400"/>
              </a:spcBef>
              <a:buNone/>
              <a:defRPr sz="1100" b="0" i="0"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title</a:t>
            </a:r>
          </a:p>
          <a:p>
            <a:pPr lvl="1"/>
            <a:r>
              <a:rPr lang="en-US"/>
              <a:t>2. </a:t>
            </a:r>
            <a:r>
              <a:rPr lang="en-US" err="1"/>
              <a:t>Pretitle</a:t>
            </a:r>
            <a:r>
              <a:rPr lang="en-US"/>
              <a:t> – all caps</a:t>
            </a:r>
          </a:p>
          <a:p>
            <a:pPr lvl="2"/>
            <a:r>
              <a:rPr lang="en-US"/>
              <a:t>3. Subtitle – Large</a:t>
            </a:r>
          </a:p>
          <a:p>
            <a:pPr lvl="3"/>
            <a:r>
              <a:rPr lang="en-US"/>
              <a:t>4. Subtitle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26F79D-9850-40F2-90D5-486897091EC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117E9F-31A8-A1EA-C70C-D0297CC2F1C7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346656-FD0E-66EB-8A23-3D938B106EC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B79BD-D94C-8B28-2FE8-C7AE53143B1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5" name="Freeform 1">
            <a:extLst>
              <a:ext uri="{FF2B5EF4-FFF2-40B4-BE49-F238E27FC236}">
                <a16:creationId xmlns:a16="http://schemas.microsoft.com/office/drawing/2014/main" id="{68566266-71B3-9B2D-2FAE-F180B36AADF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63600" y="647700"/>
            <a:ext cx="1465200" cy="428466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8724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2721" userDrawn="1">
          <p15:clr>
            <a:srgbClr val="FBAE40"/>
          </p15:clr>
        </p15:guide>
        <p15:guide id="3" orient="horz" pos="408" userDrawn="1">
          <p15:clr>
            <a:srgbClr val="FBAE40"/>
          </p15:clr>
        </p15:guide>
        <p15:guide id="4" pos="6123" userDrawn="1">
          <p15:clr>
            <a:srgbClr val="FBAE40"/>
          </p15:clr>
        </p15:guide>
        <p15:guide id="5" pos="564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5D1F6-644E-A344-84A8-6DADA42B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2E0FD-F5C7-5A48-90C2-90CBD42B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371BD-FEB3-2A41-8DB1-7867897F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17102DB-69A0-E540-9231-C74FC69F8A50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3028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Citat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Rubrik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Underrubrik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Underrubrik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Underrubrik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Quote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Heading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Subheading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Subheading – Small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ED540F-4047-DDE4-DD09-30C26080375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6B628-6CF4-5B65-8A25-1B4F971DF8C8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CCE900-B63C-4F28-360F-E36D70A1ACF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52B30-FC51-4CCD-4A13-372019325E3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016985-99FE-057A-4FBC-3060BCF2FB45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1403350" y="971550"/>
            <a:ext cx="7561263" cy="3889376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None/>
              <a:defRPr lang="en-US" sz="1200" b="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ctr">
              <a:lnSpc>
                <a:spcPct val="90000"/>
              </a:lnSpc>
              <a:spcBef>
                <a:spcPts val="1400"/>
              </a:spcBef>
              <a:buNone/>
              <a:defRPr lang="en-US" sz="12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spcBef>
                <a:spcPts val="1400"/>
              </a:spcBef>
              <a:buNone/>
              <a:defRPr sz="120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2. </a:t>
            </a:r>
            <a:r>
              <a:rPr lang="en-US" err="1"/>
              <a:t>Preheading</a:t>
            </a:r>
            <a:r>
              <a:rPr lang="en-US"/>
              <a:t> – All caps</a:t>
            </a:r>
          </a:p>
          <a:p>
            <a:pPr lvl="2"/>
            <a:r>
              <a:rPr lang="en-US"/>
              <a:t>3. Subheading – Large</a:t>
            </a:r>
          </a:p>
          <a:p>
            <a:pPr lvl="3"/>
            <a:r>
              <a:rPr lang="en-US"/>
              <a:t>4. Subheading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B04419C1-DF68-0097-0204-6D22988C554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288263" y="5399950"/>
            <a:ext cx="867600" cy="253711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3898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87">
          <p15:clr>
            <a:srgbClr val="FBAE40"/>
          </p15:clr>
        </p15:guide>
        <p15:guide id="2" pos="884">
          <p15:clr>
            <a:srgbClr val="FBAE40"/>
          </p15:clr>
        </p15:guide>
        <p15:guide id="3" pos="5647">
          <p15:clr>
            <a:srgbClr val="FBAE40"/>
          </p15:clr>
        </p15:guide>
        <p15:guide id="4" pos="5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915F89-F2EC-254B-AB4F-4FA0CDFD8C84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3887789" y="1980925"/>
            <a:ext cx="2592386" cy="2880000"/>
          </a:xfrm>
        </p:spPr>
        <p:txBody>
          <a:bodyPr/>
          <a:lstStyle>
            <a:lvl1pPr marL="0" indent="0" algn="ctr">
              <a:spcBef>
                <a:spcPts val="1400"/>
              </a:spcBef>
              <a:buNone/>
              <a:defRPr sz="1300" b="1" i="0">
                <a:latin typeface="+mn-lt"/>
                <a:ea typeface="+mn-ea"/>
              </a:defRPr>
            </a:lvl1pPr>
            <a:lvl2pPr marL="0" indent="0" algn="ctr">
              <a:spcBef>
                <a:spcPts val="600"/>
              </a:spcBef>
              <a:buNone/>
              <a:defRPr sz="1100" b="0" i="0">
                <a:latin typeface="+mn-lt"/>
                <a:ea typeface="+mn-ea"/>
              </a:defRPr>
            </a:lvl2pPr>
            <a:lvl3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3pPr>
            <a:lvl4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4pPr>
            <a:lvl5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5pPr>
          </a:lstStyle>
          <a:p>
            <a:pPr marL="0" marR="0" lvl="0" indent="0" algn="ctr" defTabSz="518419" rtl="0" eaLnBrk="1" fontAlgn="auto" latinLnBrk="0" hangingPunct="1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2E8871E-8D2A-7D4A-89F9-337EF1FBE012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61482" y="1980925"/>
            <a:ext cx="2592386" cy="2880000"/>
          </a:xfrm>
        </p:spPr>
        <p:txBody>
          <a:bodyPr/>
          <a:lstStyle>
            <a:lvl1pPr marL="0" indent="0" algn="ctr">
              <a:spcBef>
                <a:spcPts val="1400"/>
              </a:spcBef>
              <a:buNone/>
              <a:defRPr sz="1300" b="1" i="0">
                <a:latin typeface="+mn-lt"/>
                <a:ea typeface="+mn-ea"/>
              </a:defRPr>
            </a:lvl1pPr>
            <a:lvl2pPr marL="0" indent="0" algn="ctr">
              <a:spcBef>
                <a:spcPts val="600"/>
              </a:spcBef>
              <a:buNone/>
              <a:defRPr sz="1100" b="0" i="0">
                <a:latin typeface="+mn-lt"/>
                <a:ea typeface="+mn-ea"/>
              </a:defRPr>
            </a:lvl2pPr>
            <a:lvl3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3pPr>
            <a:lvl4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4pPr>
            <a:lvl5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5pPr>
          </a:lstStyle>
          <a:p>
            <a:pPr marL="0" marR="0" lvl="0" indent="0" algn="ctr" defTabSz="518419" rtl="0" eaLnBrk="1" fontAlgn="auto" latinLnBrk="0" hangingPunct="1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DC4ECA7-2400-644D-ACA8-29D49C66DCC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977" y="1980925"/>
            <a:ext cx="2592386" cy="2880000"/>
          </a:xfrm>
        </p:spPr>
        <p:txBody>
          <a:bodyPr/>
          <a:lstStyle>
            <a:lvl1pPr marL="0" indent="0" algn="ctr">
              <a:spcBef>
                <a:spcPts val="1400"/>
              </a:spcBef>
              <a:buNone/>
              <a:defRPr sz="1300" b="1" i="0">
                <a:latin typeface="+mn-lt"/>
                <a:ea typeface="+mn-ea"/>
              </a:defRPr>
            </a:lvl1pPr>
            <a:lvl2pPr marL="0" indent="0" algn="ctr">
              <a:spcBef>
                <a:spcPts val="600"/>
              </a:spcBef>
              <a:buNone/>
              <a:defRPr sz="1100" b="0" i="0">
                <a:latin typeface="+mn-lt"/>
                <a:ea typeface="+mn-ea"/>
              </a:defRPr>
            </a:lvl2pPr>
            <a:lvl3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3pPr>
            <a:lvl4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4pPr>
            <a:lvl5pPr marL="0" indent="0" algn="ctr">
              <a:spcBef>
                <a:spcPts val="600"/>
              </a:spcBef>
              <a:buNone/>
              <a:defRPr sz="900" b="0" i="0">
                <a:latin typeface="+mn-lt"/>
                <a:ea typeface="+mn-ea"/>
              </a:defRPr>
            </a:lvl5pPr>
          </a:lstStyle>
          <a:p>
            <a:pPr marL="0" marR="0" lvl="0" indent="0" algn="ctr" defTabSz="518419" rtl="0" eaLnBrk="1" fontAlgn="auto" latinLnBrk="0" hangingPunct="1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2CFD99-F6E5-F648-96A5-2CF505065D4B}"/>
              </a:ext>
            </a:extLst>
          </p:cNvPr>
          <p:cNvSpPr txBox="1">
            <a:spLocks/>
          </p:cNvSpPr>
          <p:nvPr userDrawn="1"/>
        </p:nvSpPr>
        <p:spPr>
          <a:xfrm>
            <a:off x="-2160000" y="0"/>
            <a:ext cx="1800000" cy="3459547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kontakter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Namn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Titel/info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Titel, Mindre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contacts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Name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Title/info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Title, Smaller</a:t>
            </a:r>
          </a:p>
        </p:txBody>
      </p:sp>
    </p:spTree>
    <p:extLst>
      <p:ext uri="{BB962C8B-B14F-4D97-AF65-F5344CB8AC3E}">
        <p14:creationId xmlns:p14="http://schemas.microsoft.com/office/powerpoint/2010/main" val="402616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pos="2177" userDrawn="1">
          <p15:clr>
            <a:srgbClr val="FBAE40"/>
          </p15:clr>
        </p15:guide>
        <p15:guide id="4" pos="2449" userDrawn="1">
          <p15:clr>
            <a:srgbClr val="FBAE40"/>
          </p15:clr>
        </p15:guide>
        <p15:guide id="5" pos="4082" userDrawn="1">
          <p15:clr>
            <a:srgbClr val="FBAE40"/>
          </p15:clr>
        </p15:guide>
        <p15:guide id="6" pos="4354" userDrawn="1">
          <p15:clr>
            <a:srgbClr val="FBAE40"/>
          </p15:clr>
        </p15:guide>
        <p15:guide id="7" pos="3129" userDrawn="1">
          <p15:clr>
            <a:srgbClr val="FBAE40"/>
          </p15:clr>
        </p15:guide>
        <p15:guide id="8" pos="3402" userDrawn="1">
          <p15:clr>
            <a:srgbClr val="FBAE40"/>
          </p15:clr>
        </p15:guide>
        <p15:guide id="9" pos="1496" userDrawn="1">
          <p15:clr>
            <a:srgbClr val="FBAE40"/>
          </p15:clr>
        </p15:guide>
        <p15:guide id="10" pos="5035" userDrawn="1">
          <p15:clr>
            <a:srgbClr val="FBAE40"/>
          </p15:clr>
        </p15:guide>
        <p15:guide id="11" pos="1224" userDrawn="1">
          <p15:clr>
            <a:srgbClr val="FBAE40"/>
          </p15:clr>
        </p15:guide>
        <p15:guide id="12" pos="530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43D9D3-1687-1D41-9092-8D9E6C4E38EB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63600" y="1980925"/>
            <a:ext cx="2592388" cy="2880000"/>
          </a:xfrm>
        </p:spPr>
        <p:txBody>
          <a:bodyPr anchor="t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>
                <a:latin typeface="+mj-lt"/>
              </a:defRPr>
            </a:lvl1pPr>
            <a:lvl2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b="0" i="0" cap="none" spc="0" baseline="0">
                <a:latin typeface="+mn-lt"/>
                <a:ea typeface="+mn-ea"/>
              </a:defRPr>
            </a:lvl4pPr>
            <a:lvl5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lnSpc>
                <a:spcPct val="120000"/>
              </a:lnSpc>
              <a:spcBef>
                <a:spcPts val="600"/>
              </a:spcBef>
              <a:buNone/>
              <a:defRPr lang="sv-SE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Title/info</a:t>
            </a:r>
          </a:p>
          <a:p>
            <a:pPr lvl="2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535D74-FF2A-0343-9A5A-4B304F522E5B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3887982" y="1980925"/>
            <a:ext cx="2592388" cy="2880000"/>
          </a:xfrm>
        </p:spPr>
        <p:txBody>
          <a:bodyPr anchor="t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>
                <a:latin typeface="+mj-lt"/>
              </a:defRPr>
            </a:lvl1pPr>
            <a:lvl2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b="0" i="0" cap="none" spc="0" baseline="0">
                <a:latin typeface="+mn-lt"/>
                <a:ea typeface="+mn-ea"/>
              </a:defRPr>
            </a:lvl4pPr>
            <a:lvl5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lnSpc>
                <a:spcPct val="120000"/>
              </a:lnSpc>
              <a:spcBef>
                <a:spcPts val="600"/>
              </a:spcBef>
              <a:buNone/>
              <a:defRPr lang="sv-SE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Title/info</a:t>
            </a:r>
          </a:p>
          <a:p>
            <a:pPr lvl="2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F0107F-F9EA-B04A-B133-B5DC7A6E751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975" y="1980925"/>
            <a:ext cx="2592388" cy="2880000"/>
          </a:xfrm>
        </p:spPr>
        <p:txBody>
          <a:bodyPr anchor="t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>
                <a:latin typeface="+mj-lt"/>
              </a:defRPr>
            </a:lvl1pPr>
            <a:lvl2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b="0" i="0" cap="none" spc="0" baseline="0">
                <a:latin typeface="+mn-lt"/>
                <a:ea typeface="+mn-ea"/>
              </a:defRPr>
            </a:lvl4pPr>
            <a:lvl5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ctr">
              <a:lnSpc>
                <a:spcPct val="120000"/>
              </a:lnSpc>
              <a:spcBef>
                <a:spcPts val="600"/>
              </a:spcBef>
              <a:buNone/>
              <a:defRPr lang="sv-SE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Title/info</a:t>
            </a:r>
          </a:p>
          <a:p>
            <a:pPr lvl="2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3CBF08-1AAF-4C4F-86C1-AC60025453CC}"/>
              </a:ext>
            </a:extLst>
          </p:cNvPr>
          <p:cNvSpPr txBox="1">
            <a:spLocks/>
          </p:cNvSpPr>
          <p:nvPr userDrawn="1"/>
        </p:nvSpPr>
        <p:spPr>
          <a:xfrm>
            <a:off x="-2160000" y="0"/>
            <a:ext cx="1800000" cy="3201015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kontakter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Namn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Titel/info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contacts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Name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Title/info</a:t>
            </a:r>
          </a:p>
        </p:txBody>
      </p:sp>
    </p:spTree>
    <p:extLst>
      <p:ext uri="{BB962C8B-B14F-4D97-AF65-F5344CB8AC3E}">
        <p14:creationId xmlns:p14="http://schemas.microsoft.com/office/powerpoint/2010/main" val="64008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pos="2177">
          <p15:clr>
            <a:srgbClr val="FBAE40"/>
          </p15:clr>
        </p15:guide>
        <p15:guide id="4" pos="2449">
          <p15:clr>
            <a:srgbClr val="FBAE40"/>
          </p15:clr>
        </p15:guide>
        <p15:guide id="5" pos="4082">
          <p15:clr>
            <a:srgbClr val="FBAE40"/>
          </p15:clr>
        </p15:guide>
        <p15:guide id="6" pos="4354">
          <p15:clr>
            <a:srgbClr val="FBAE40"/>
          </p15:clr>
        </p15:guide>
        <p15:guide id="7" pos="3129">
          <p15:clr>
            <a:srgbClr val="FBAE40"/>
          </p15:clr>
        </p15:guide>
        <p15:guide id="8" pos="3402">
          <p15:clr>
            <a:srgbClr val="FBAE40"/>
          </p15:clr>
        </p15:guide>
        <p15:guide id="9" pos="1496" userDrawn="1">
          <p15:clr>
            <a:srgbClr val="FBAE40"/>
          </p15:clr>
        </p15:guide>
        <p15:guide id="10" pos="5035" userDrawn="1">
          <p15:clr>
            <a:srgbClr val="FBAE40"/>
          </p15:clr>
        </p15:guide>
        <p15:guide id="11" pos="1224" userDrawn="1">
          <p15:clr>
            <a:srgbClr val="FBAE40"/>
          </p15:clr>
        </p15:guide>
        <p15:guide id="12" pos="5307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8B0E-129E-C045-9395-5C0073E8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479A8-69BE-8140-9626-06F49A17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F9AD8-911B-AD4F-91BB-D61FAD0B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FFBF47-694C-624B-B296-B0FA84FD2F5F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63600" y="3779437"/>
            <a:ext cx="2592388" cy="1081488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>
                <a:latin typeface="+mj-lt"/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b="0" i="0" cap="none" spc="0" baseline="0">
                <a:latin typeface="+mn-lt"/>
                <a:ea typeface="+mn-ea"/>
              </a:defRPr>
            </a:lvl4pPr>
            <a:lvl5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20000"/>
              </a:lnSpc>
              <a:spcBef>
                <a:spcPts val="600"/>
              </a:spcBef>
              <a:buNone/>
              <a:defRPr lang="sv-SE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Title/info</a:t>
            </a:r>
          </a:p>
          <a:p>
            <a:pPr lvl="2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64A7FBD-B298-4E4A-954A-B4F16041776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63600" y="971550"/>
            <a:ext cx="2592388" cy="2592000"/>
          </a:xfrm>
          <a:solidFill>
            <a:schemeClr val="tx1">
              <a:lumMod val="75000"/>
              <a:lumOff val="25000"/>
            </a:schemeClr>
          </a:solidFill>
        </p:spPr>
        <p:txBody>
          <a:bodyPr lIns="144000" rIns="144000"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47C4FE-AEA7-E541-9F5C-B98E3309EFB3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3887982" y="3779437"/>
            <a:ext cx="2592388" cy="1081488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>
                <a:latin typeface="+mj-lt"/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b="0" i="0" cap="none" spc="0" baseline="0">
                <a:latin typeface="+mn-lt"/>
                <a:ea typeface="+mn-ea"/>
              </a:defRPr>
            </a:lvl4pPr>
            <a:lvl5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20000"/>
              </a:lnSpc>
              <a:spcBef>
                <a:spcPts val="600"/>
              </a:spcBef>
              <a:buNone/>
              <a:defRPr lang="sv-SE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Title/info</a:t>
            </a:r>
          </a:p>
          <a:p>
            <a:pPr lvl="2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1D2B701-EA36-A343-8836-2F9D7497737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888581" y="971550"/>
            <a:ext cx="2592388" cy="2592000"/>
          </a:xfrm>
          <a:solidFill>
            <a:schemeClr val="tx1">
              <a:lumMod val="75000"/>
              <a:lumOff val="25000"/>
            </a:schemeClr>
          </a:solidFill>
        </p:spPr>
        <p:txBody>
          <a:bodyPr lIns="144000" rIns="144000"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59B101E-2552-CA42-AC75-F3A1A3EC12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975" y="3779437"/>
            <a:ext cx="2592388" cy="1081488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>
                <a:latin typeface="+mj-lt"/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sz="900" b="0" i="0" cap="none" spc="0" baseline="0">
                <a:latin typeface="+mn-lt"/>
                <a:ea typeface="+mn-ea"/>
              </a:defRPr>
            </a:lvl4pPr>
            <a:lvl5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  <a:defRPr lang="en-US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20000"/>
              </a:lnSpc>
              <a:spcBef>
                <a:spcPts val="600"/>
              </a:spcBef>
              <a:buNone/>
              <a:defRPr lang="sv-SE" sz="9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Title/info</a:t>
            </a:r>
          </a:p>
          <a:p>
            <a:pPr lvl="2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E74936E-7026-5B45-A6A8-D38C74FC2D7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911975" y="971550"/>
            <a:ext cx="2592388" cy="2592000"/>
          </a:xfrm>
          <a:solidFill>
            <a:schemeClr val="tx1">
              <a:lumMod val="75000"/>
              <a:lumOff val="25000"/>
            </a:schemeClr>
          </a:solidFill>
        </p:spPr>
        <p:txBody>
          <a:bodyPr lIns="144000" rIns="144000"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0AE4D59-66F2-0647-B6B1-1CFE48AA7749}"/>
              </a:ext>
            </a:extLst>
          </p:cNvPr>
          <p:cNvSpPr txBox="1">
            <a:spLocks/>
          </p:cNvSpPr>
          <p:nvPr userDrawn="1"/>
        </p:nvSpPr>
        <p:spPr>
          <a:xfrm>
            <a:off x="-2520000" y="0"/>
            <a:ext cx="2160000" cy="3071748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kontakter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Namn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Titel/info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contacts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Name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Title/info</a:t>
            </a:r>
          </a:p>
        </p:txBody>
      </p:sp>
    </p:spTree>
    <p:extLst>
      <p:ext uri="{BB962C8B-B14F-4D97-AF65-F5344CB8AC3E}">
        <p14:creationId xmlns:p14="http://schemas.microsoft.com/office/powerpoint/2010/main" val="3090518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3" pos="5987" userDrawn="1">
          <p15:clr>
            <a:srgbClr val="FBAE40"/>
          </p15:clr>
        </p15:guide>
        <p15:guide id="4" pos="3129" userDrawn="1">
          <p15:clr>
            <a:srgbClr val="FBAE40"/>
          </p15:clr>
        </p15:guide>
        <p15:guide id="5" pos="3402" userDrawn="1">
          <p15:clr>
            <a:srgbClr val="FBAE40"/>
          </p15:clr>
        </p15:guide>
        <p15:guide id="6" pos="2177" userDrawn="1">
          <p15:clr>
            <a:srgbClr val="FBAE40"/>
          </p15:clr>
        </p15:guide>
        <p15:guide id="7" pos="2449" userDrawn="1">
          <p15:clr>
            <a:srgbClr val="FBAE40"/>
          </p15:clr>
        </p15:guide>
        <p15:guide id="8" pos="4082" userDrawn="1">
          <p15:clr>
            <a:srgbClr val="FBAE40"/>
          </p15:clr>
        </p15:guide>
        <p15:guide id="9" pos="4354" userDrawn="1">
          <p15:clr>
            <a:srgbClr val="FBAE40"/>
          </p15:clr>
        </p15:guide>
        <p15:guide id="10" pos="1496" userDrawn="1">
          <p15:clr>
            <a:srgbClr val="FBAE40"/>
          </p15:clr>
        </p15:guide>
        <p15:guide id="11" pos="1224" userDrawn="1">
          <p15:clr>
            <a:srgbClr val="FBAE40"/>
          </p15:clr>
        </p15:guide>
        <p15:guide id="12" pos="5035" userDrawn="1">
          <p15:clr>
            <a:srgbClr val="FBAE40"/>
          </p15:clr>
        </p15:guide>
        <p15:guide id="13" pos="5307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8B0E-129E-C045-9395-5C0073E8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479A8-69BE-8140-9626-06F49A17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F9AD8-911B-AD4F-91BB-D61FAD0B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6FD0C52-E068-6E4D-A39C-CDD0EA94562C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184775" y="971551"/>
            <a:ext cx="4319588" cy="3889376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4000" b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lang="en-US" sz="11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lang="en-US" sz="11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100" b="0" i="0" cap="none" spc="0" baseline="0">
                <a:latin typeface="+mn-lt"/>
                <a:ea typeface="+mn-ea"/>
              </a:defRPr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lang="en-US" sz="11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10000"/>
              </a:lnSpc>
              <a:spcBef>
                <a:spcPts val="600"/>
              </a:spcBef>
              <a:buNone/>
              <a:defRPr lang="sv-SE" sz="11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3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B11CA32-7EE2-B446-AB65-AE0AB4CB4AA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63600" y="971551"/>
            <a:ext cx="3455988" cy="388937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310F4DC-A3CB-DA4B-9BBB-91172C143207}"/>
              </a:ext>
            </a:extLst>
          </p:cNvPr>
          <p:cNvSpPr txBox="1">
            <a:spLocks/>
          </p:cNvSpPr>
          <p:nvPr userDrawn="1"/>
        </p:nvSpPr>
        <p:spPr>
          <a:xfrm>
            <a:off x="-2520000" y="0"/>
            <a:ext cx="2160000" cy="3071748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kontakt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Namn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Titel/info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contact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Name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Title/info</a:t>
            </a:r>
          </a:p>
        </p:txBody>
      </p:sp>
    </p:spTree>
    <p:extLst>
      <p:ext uri="{BB962C8B-B14F-4D97-AF65-F5344CB8AC3E}">
        <p14:creationId xmlns:p14="http://schemas.microsoft.com/office/powerpoint/2010/main" val="3621276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3" pos="5987" userDrawn="1">
          <p15:clr>
            <a:srgbClr val="FBAE40"/>
          </p15:clr>
        </p15:guide>
        <p15:guide id="4" pos="272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IMG_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8B0E-129E-C045-9395-5C0073E8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479A8-69BE-8140-9626-06F49A17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F9AD8-911B-AD4F-91BB-D61FAD0B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B11CA32-7EE2-B446-AB65-AE0AB4CB4AA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63600" y="971551"/>
            <a:ext cx="3455988" cy="388937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310F4DC-A3CB-DA4B-9BBB-91172C143207}"/>
              </a:ext>
            </a:extLst>
          </p:cNvPr>
          <p:cNvSpPr txBox="1">
            <a:spLocks/>
          </p:cNvSpPr>
          <p:nvPr userDrawn="1"/>
        </p:nvSpPr>
        <p:spPr>
          <a:xfrm>
            <a:off x="-2520000" y="0"/>
            <a:ext cx="2160000" cy="3071748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kontakt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Namn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Titel/info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contact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Name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Title/info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19185-C6B4-3041-B660-F41BC53B1A0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110B49-FBD6-F64A-9115-8FADAB89FD5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8B7D6-2241-3047-ABD6-1DF70D5E0AD1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12B51F-F409-6846-A7F1-A569EC3D7BA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EC4C790-D200-887F-9E4D-0E229168A227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184775" y="971551"/>
            <a:ext cx="4319588" cy="3889376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lang="en-US" sz="11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lang="en-US" sz="1100" b="0" i="0" kern="1200" cap="none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100" b="0" i="0" cap="none" spc="0" baseline="0">
                <a:solidFill>
                  <a:schemeClr val="bg1"/>
                </a:solidFill>
                <a:latin typeface="+mn-lt"/>
                <a:ea typeface="+mn-ea"/>
              </a:defRPr>
            </a:lvl4pPr>
            <a:lvl5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lang="en-US" sz="1100" b="0" i="0" kern="1200" cap="none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>
              <a:lnSpc>
                <a:spcPct val="110000"/>
              </a:lnSpc>
              <a:spcBef>
                <a:spcPts val="600"/>
              </a:spcBef>
              <a:buNone/>
              <a:defRPr lang="sv-SE" sz="1100" b="0" i="0" kern="1200" cap="none" spc="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/>
              <a:t>Click to add text</a:t>
            </a:r>
          </a:p>
          <a:p>
            <a:pPr lvl="3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3"/>
            <a:r>
              <a:rPr lang="en-US"/>
              <a:t>Title/info</a:t>
            </a:r>
          </a:p>
          <a:p>
            <a:pPr lvl="4"/>
            <a:r>
              <a:rPr lang="en-US"/>
              <a:t>Title/info</a:t>
            </a:r>
          </a:p>
          <a:p>
            <a:pPr lvl="5"/>
            <a:r>
              <a:rPr lang="en-US"/>
              <a:t>Title/info</a:t>
            </a:r>
            <a:endParaRPr lang="sv-SE"/>
          </a:p>
        </p:txBody>
      </p:sp>
      <p:sp>
        <p:nvSpPr>
          <p:cNvPr id="6" name="Freeform 1">
            <a:extLst>
              <a:ext uri="{FF2B5EF4-FFF2-40B4-BE49-F238E27FC236}">
                <a16:creationId xmlns:a16="http://schemas.microsoft.com/office/drawing/2014/main" id="{9B5A8F1D-4B4D-085C-3530-840A91E3296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288263" y="5399950"/>
            <a:ext cx="867600" cy="253711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7798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3" pos="5987">
          <p15:clr>
            <a:srgbClr val="FBAE40"/>
          </p15:clr>
        </p15:guide>
        <p15:guide id="4" pos="272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A33E-67EC-F145-94C2-7A6275DE9BB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587" y="0"/>
            <a:ext cx="10366375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4F0A4-5F85-9C41-9ABE-0B4AF67AF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078B28-4487-DF40-AF6E-83602BBDB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31FF0-2823-6443-8D75-BD3EAEB9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912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3">
          <p15:clr>
            <a:srgbClr val="FBAE40"/>
          </p15:clr>
        </p15:guide>
        <p15:guide id="2" pos="884">
          <p15:clr>
            <a:srgbClr val="FBAE40"/>
          </p15:clr>
        </p15:guide>
        <p15:guide id="3" pos="564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boxes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351F88-813A-B944-9254-87E03130C6BC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Text boxes</a:t>
            </a:r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27DF7461-8424-F445-B403-CF37B1DF7D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600" y="971550"/>
            <a:ext cx="2592388" cy="1409562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>
                <a:latin typeface="+mj-lt"/>
                <a:ea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b="0" cap="none" baseline="0">
                <a:latin typeface="+mj-lt"/>
                <a:ea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b="0">
                <a:latin typeface="+mj-lt"/>
                <a:ea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 b="0">
                <a:latin typeface="+mj-lt"/>
                <a:ea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000" b="0">
                <a:latin typeface="+mj-lt"/>
                <a:ea typeface="+mj-lt"/>
              </a:defRPr>
            </a:lvl5pPr>
          </a:lstStyle>
          <a:p>
            <a:pPr lvl="0"/>
            <a:r>
              <a:rPr lang="sv-SE"/>
              <a:t>NNN</a:t>
            </a:r>
          </a:p>
          <a:p>
            <a:pPr lvl="1"/>
            <a:r>
              <a:rPr lang="sv-SE"/>
              <a:t>NNN</a:t>
            </a:r>
          </a:p>
          <a:p>
            <a:pPr lvl="2"/>
            <a:r>
              <a:rPr lang="sv-SE"/>
              <a:t>NNN</a:t>
            </a:r>
          </a:p>
          <a:p>
            <a:pPr lvl="3"/>
            <a:r>
              <a:rPr lang="sv-SE"/>
              <a:t>NNN</a:t>
            </a:r>
          </a:p>
          <a:p>
            <a:pPr lvl="4"/>
            <a:r>
              <a:rPr lang="sv-SE"/>
              <a:t>NNN</a:t>
            </a:r>
          </a:p>
        </p:txBody>
      </p: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44C17602-7B0C-E246-962A-1F8DE8217A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8580" y="971550"/>
            <a:ext cx="2592388" cy="1655079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08000" indent="-1080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200" b="0" cap="none" baseline="0">
                <a:latin typeface="+mj-lt"/>
                <a:ea typeface="+mj-lt"/>
              </a:defRPr>
            </a:lvl2pPr>
            <a:lvl3pPr marL="252000" indent="-108000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>
                <a:latin typeface="+mn-lt"/>
                <a:ea typeface="+mj-lt"/>
              </a:defRPr>
            </a:lvl4pPr>
            <a:lvl5pPr marL="540000" indent="-108000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>
                <a:latin typeface="+mn-lt"/>
                <a:ea typeface="+mj-lt"/>
              </a:defRPr>
            </a:lvl5pPr>
          </a:lstStyle>
          <a:p>
            <a:pPr lvl="0"/>
            <a:r>
              <a:rPr lang="sv-SE"/>
              <a:t>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112C9777-BC47-5945-BA33-A1E2979B94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13562" y="971550"/>
            <a:ext cx="2592388" cy="1351726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08000" indent="-10800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lang="sv-SE" sz="7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sz="1000" b="0" cap="none" baseline="0">
                <a:latin typeface="+mj-lt"/>
                <a:ea typeface="+mj-lt"/>
              </a:defRPr>
            </a:lvl2pPr>
            <a:lvl3pPr marL="252000" indent="-108000">
              <a:spcBef>
                <a:spcPts val="0"/>
              </a:spcBef>
              <a:spcAft>
                <a:spcPts val="400"/>
              </a:spcAft>
              <a:buFont typeface="Arial"/>
              <a:buChar char="–"/>
              <a:defRPr lang="sv-SE" sz="7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700">
                <a:latin typeface="+mn-lt"/>
                <a:ea typeface="+mj-lt"/>
              </a:defRPr>
            </a:lvl4pPr>
            <a:lvl5pPr marL="540000" indent="-108000">
              <a:spcBef>
                <a:spcPts val="0"/>
              </a:spcBef>
              <a:spcAft>
                <a:spcPts val="400"/>
              </a:spcAft>
              <a:buFont typeface="Arial"/>
              <a:buChar char="–"/>
              <a:defRPr sz="700">
                <a:latin typeface="+mn-lt"/>
                <a:ea typeface="+mj-lt"/>
              </a:defRPr>
            </a:lvl5pPr>
          </a:lstStyle>
          <a:p>
            <a:pPr lvl="0"/>
            <a:r>
              <a:rPr lang="sv-SE"/>
              <a:t>Edit Master text </a:t>
            </a:r>
            <a:r>
              <a:rPr lang="sv-SE" err="1"/>
              <a:t>styles</a:t>
            </a:r>
            <a:endParaRPr lang="sv-SE"/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18" name="Instruktioner">
            <a:extLst>
              <a:ext uri="{FF2B5EF4-FFF2-40B4-BE49-F238E27FC236}">
                <a16:creationId xmlns:a16="http://schemas.microsoft.com/office/drawing/2014/main" id="{0D2BFA86-43E2-EA41-A932-3C4095F83FE7}"/>
              </a:ext>
            </a:extLst>
          </p:cNvPr>
          <p:cNvSpPr txBox="1">
            <a:spLocks/>
          </p:cNvSpPr>
          <p:nvPr userDrawn="1"/>
        </p:nvSpPr>
        <p:spPr>
          <a:xfrm>
            <a:off x="-2520000" y="0"/>
            <a:ext cx="2160000" cy="4673212"/>
          </a:xfrm>
          <a:prstGeom prst="rect">
            <a:avLst/>
          </a:prstGeo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Textboxar</a:t>
            </a:r>
          </a:p>
          <a:p>
            <a:pPr lvl="2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Kopiera och klistra in på önskad sida.</a:t>
            </a:r>
          </a:p>
          <a:p>
            <a:pPr lvl="2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Höjden på rutan anpassas efter textens längd – om höjden är fel, gör en tillfällig ändring i texten så uppdateras höjden.</a:t>
            </a:r>
          </a:p>
          <a:p>
            <a:pPr lvl="2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Byt textnivå genom att sätta markören i stycket och använd </a:t>
            </a:r>
            <a:r>
              <a:rPr lang="sv-SE" sz="700" u="sng" noProof="0">
                <a:solidFill>
                  <a:schemeClr val="tx1"/>
                </a:solidFill>
                <a:latin typeface="+mn-lt"/>
              </a:rPr>
              <a:t>knapparna för ökat och minskat indrag</a:t>
            </a:r>
            <a:r>
              <a:rPr lang="sv-SE" sz="700" noProof="0">
                <a:solidFill>
                  <a:schemeClr val="tx1"/>
                </a:solidFill>
                <a:latin typeface="+mn-lt"/>
              </a:rPr>
              <a:t>.</a:t>
            </a: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r>
              <a:rPr lang="sv-SE" sz="700" noProof="0">
                <a:solidFill>
                  <a:schemeClr val="tx1"/>
                </a:solidFill>
                <a:latin typeface="+mn-lt"/>
              </a:rPr>
              <a:t>Nivå 1: Löpande text</a:t>
            </a: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r>
              <a:rPr lang="sv-SE" sz="700" noProof="0">
                <a:solidFill>
                  <a:schemeClr val="tx1"/>
                </a:solidFill>
                <a:latin typeface="+mn-lt"/>
              </a:rPr>
              <a:t>Nivå 2: Rubrik</a:t>
            </a: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r>
              <a:rPr lang="sv-SE" sz="700" noProof="0">
                <a:solidFill>
                  <a:schemeClr val="tx1"/>
                </a:solidFill>
                <a:latin typeface="+mn-lt"/>
              </a:rPr>
              <a:t>Nivå 3-5: Punktlistor</a:t>
            </a: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endParaRPr lang="sv-SE" sz="700" noProof="0">
              <a:solidFill>
                <a:schemeClr val="tx1"/>
              </a:solidFill>
              <a:latin typeface="+mn-lt"/>
            </a:endParaRPr>
          </a:p>
          <a:p>
            <a:pPr lvl="1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Text boxes</a:t>
            </a:r>
          </a:p>
          <a:p>
            <a:pPr lvl="2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Copy and paste into slide of choice.</a:t>
            </a:r>
          </a:p>
          <a:p>
            <a:pPr lvl="2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The height of the textbox is determined by the length of text – if the height is not correct make a temporary edit of the text to update the </a:t>
            </a:r>
            <a:r>
              <a:rPr lang="sv-SE" sz="700" noProof="0" err="1">
                <a:solidFill>
                  <a:schemeClr val="tx1"/>
                </a:solidFill>
                <a:latin typeface="+mn-lt"/>
              </a:rPr>
              <a:t>height</a:t>
            </a:r>
            <a:r>
              <a:rPr lang="sv-SE" sz="700" noProof="0">
                <a:solidFill>
                  <a:schemeClr val="tx1"/>
                </a:solidFill>
                <a:latin typeface="+mn-lt"/>
              </a:rPr>
              <a:t>.</a:t>
            </a:r>
          </a:p>
          <a:p>
            <a:pPr lvl="2">
              <a:spcBef>
                <a:spcPts val="700"/>
              </a:spcBef>
            </a:pPr>
            <a:r>
              <a:rPr lang="sv-SE" sz="700" noProof="0">
                <a:solidFill>
                  <a:schemeClr val="tx1"/>
                </a:solidFill>
                <a:latin typeface="+mn-lt"/>
              </a:rPr>
              <a:t>To change the text level, put the marker inside the paragraph and use the </a:t>
            </a:r>
            <a:r>
              <a:rPr lang="sv-SE" sz="700" u="sng" noProof="0">
                <a:solidFill>
                  <a:schemeClr val="tx1"/>
                </a:solidFill>
                <a:latin typeface="+mn-lt"/>
              </a:rPr>
              <a:t>buttons for indents</a:t>
            </a:r>
            <a:r>
              <a:rPr lang="sv-SE" sz="700" noProof="0">
                <a:solidFill>
                  <a:schemeClr val="tx1"/>
                </a:solidFill>
                <a:latin typeface="+mn-lt"/>
              </a:rPr>
              <a:t>.</a:t>
            </a: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r>
              <a:rPr lang="sv-SE" sz="700" noProof="0">
                <a:solidFill>
                  <a:schemeClr val="tx1"/>
                </a:solidFill>
                <a:latin typeface="+mn-lt"/>
              </a:rPr>
              <a:t>Level 1: Normal text</a:t>
            </a: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r>
              <a:rPr lang="sv-SE" sz="700" noProof="0">
                <a:solidFill>
                  <a:schemeClr val="tx1"/>
                </a:solidFill>
                <a:latin typeface="+mn-lt"/>
              </a:rPr>
              <a:t>Level 2: Heading</a:t>
            </a:r>
            <a:br>
              <a:rPr lang="sv-SE" sz="700" noProof="0">
                <a:solidFill>
                  <a:schemeClr val="tx1"/>
                </a:solidFill>
                <a:latin typeface="+mn-lt"/>
              </a:rPr>
            </a:br>
            <a:r>
              <a:rPr lang="sv-SE" sz="700" noProof="0">
                <a:solidFill>
                  <a:schemeClr val="tx1"/>
                </a:solidFill>
                <a:latin typeface="+mn-lt"/>
              </a:rPr>
              <a:t>Level 3–5: Bullet lists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A8B85F4-AEBE-925E-E3E3-7285AAEB15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3601" y="3204000"/>
            <a:ext cx="2592387" cy="1655999"/>
          </a:xfrm>
        </p:spPr>
        <p:txBody>
          <a:bodyPr/>
          <a:lstStyle>
            <a:lvl1pPr marL="180000" indent="-180000">
              <a:defRPr sz="1400"/>
            </a:lvl1pPr>
            <a:lvl2pPr marL="432000" indent="-180000">
              <a:defRPr sz="1400"/>
            </a:lvl2pPr>
            <a:lvl3pPr marL="648000" indent="-180000">
              <a:defRPr sz="1400"/>
            </a:lvl3pPr>
            <a:lvl4pPr marL="864000" indent="-180000">
              <a:defRPr sz="1400"/>
            </a:lvl4pPr>
            <a:lvl5pPr marL="1080000" indent="-1800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0C1247-9928-5BF1-1E87-CD5B91E7C6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88581" y="3204000"/>
            <a:ext cx="2592387" cy="1655999"/>
          </a:xfrm>
        </p:spPr>
        <p:txBody>
          <a:bodyPr/>
          <a:lstStyle>
            <a:lvl1pPr marL="180000" indent="-180000">
              <a:spcBef>
                <a:spcPts val="0"/>
              </a:spcBef>
              <a:spcAft>
                <a:spcPts val="600"/>
              </a:spcAft>
              <a:defRPr sz="1400"/>
            </a:lvl1pPr>
            <a:lvl2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180000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400"/>
            </a:lvl3pPr>
            <a:lvl4pPr marL="648000" indent="-1800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/>
            </a:lvl4pPr>
            <a:lvl5pPr marL="864000" indent="-180000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23435A4-72B4-FF6B-42C7-34758ECC61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13562" y="3204000"/>
            <a:ext cx="2592387" cy="1655999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00"/>
              </a:spcAft>
              <a:defRPr sz="1200"/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defRPr lang="en-US" sz="12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60000" indent="-144000">
              <a:spcBef>
                <a:spcPts val="0"/>
              </a:spcBef>
              <a:spcAft>
                <a:spcPts val="400"/>
              </a:spcAft>
              <a:buFont typeface="Arial"/>
              <a:buChar char="–"/>
              <a:defRPr sz="1200"/>
            </a:lvl3pPr>
            <a:lvl4pPr marL="576000" indent="-14400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200"/>
            </a:lvl4pPr>
            <a:lvl5pPr marL="792000" indent="-144000">
              <a:spcBef>
                <a:spcPts val="0"/>
              </a:spcBef>
              <a:spcAft>
                <a:spcPts val="400"/>
              </a:spcAft>
              <a:buFont typeface="Arial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5263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5" pos="4354">
          <p15:clr>
            <a:srgbClr val="FBAE40"/>
          </p15:clr>
        </p15:guide>
        <p15:guide id="6" pos="4082">
          <p15:clr>
            <a:srgbClr val="FBAE40"/>
          </p15:clr>
        </p15:guide>
        <p15:guide id="7" pos="2449">
          <p15:clr>
            <a:srgbClr val="FBAE40"/>
          </p15:clr>
        </p15:guide>
        <p15:guide id="8" pos="217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6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47606-4006-804D-BD75-39F287F6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50"/>
            <a:ext cx="8640762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D01ED-F517-8546-8E53-5E1B591EC320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6 columns</a:t>
            </a:r>
          </a:p>
        </p:txBody>
      </p:sp>
    </p:spTree>
    <p:extLst>
      <p:ext uri="{BB962C8B-B14F-4D97-AF65-F5344CB8AC3E}">
        <p14:creationId xmlns:p14="http://schemas.microsoft.com/office/powerpoint/2010/main" val="54541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pos="1338" userDrawn="1">
          <p15:clr>
            <a:srgbClr val="FBAE40"/>
          </p15:clr>
        </p15:guide>
        <p15:guide id="4" pos="1474" userDrawn="1">
          <p15:clr>
            <a:srgbClr val="FBAE40"/>
          </p15:clr>
        </p15:guide>
        <p15:guide id="5" pos="3197" userDrawn="1">
          <p15:clr>
            <a:srgbClr val="FBAE40"/>
          </p15:clr>
        </p15:guide>
        <p15:guide id="6" pos="3334" userDrawn="1">
          <p15:clr>
            <a:srgbClr val="FBAE40"/>
          </p15:clr>
        </p15:guide>
        <p15:guide id="7" pos="4127" userDrawn="1">
          <p15:clr>
            <a:srgbClr val="FBAE40"/>
          </p15:clr>
        </p15:guide>
        <p15:guide id="8" pos="4263" userDrawn="1">
          <p15:clr>
            <a:srgbClr val="FBAE40"/>
          </p15:clr>
        </p15:guide>
        <p15:guide id="9" pos="5057" userDrawn="1">
          <p15:clr>
            <a:srgbClr val="FBAE40"/>
          </p15:clr>
        </p15:guide>
        <p15:guide id="10" pos="5193" userDrawn="1">
          <p15:clr>
            <a:srgbClr val="FBAE40"/>
          </p15:clr>
        </p15:guide>
        <p15:guide id="11" pos="2404" userDrawn="1">
          <p15:clr>
            <a:srgbClr val="FBAE40"/>
          </p15:clr>
        </p15:guide>
        <p15:guide id="12" pos="2268" userDrawn="1">
          <p15:clr>
            <a:srgbClr val="FBAE40"/>
          </p15:clr>
        </p15:guide>
        <p15:guide id="13" orient="horz" pos="1134" userDrawn="1">
          <p15:clr>
            <a:srgbClr val="FBAE40"/>
          </p15:clr>
        </p15:guide>
        <p15:guide id="14" orient="horz" pos="142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6_Wide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47606-4006-804D-BD75-39F287F6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8640762" cy="3600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5A169-BD4D-1942-84D6-56B3A6E69413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6 columns – Wide gutter</a:t>
            </a:r>
          </a:p>
        </p:txBody>
      </p:sp>
    </p:spTree>
    <p:extLst>
      <p:ext uri="{BB962C8B-B14F-4D97-AF65-F5344CB8AC3E}">
        <p14:creationId xmlns:p14="http://schemas.microsoft.com/office/powerpoint/2010/main" val="801567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pos="1224" userDrawn="1">
          <p15:clr>
            <a:srgbClr val="FBAE40"/>
          </p15:clr>
        </p15:guide>
        <p15:guide id="4" pos="1496" userDrawn="1">
          <p15:clr>
            <a:srgbClr val="FBAE40"/>
          </p15:clr>
        </p15:guide>
        <p15:guide id="5" pos="3129" userDrawn="1">
          <p15:clr>
            <a:srgbClr val="FBAE40"/>
          </p15:clr>
        </p15:guide>
        <p15:guide id="6" pos="3402" userDrawn="1">
          <p15:clr>
            <a:srgbClr val="FBAE40"/>
          </p15:clr>
        </p15:guide>
        <p15:guide id="7" pos="4082" userDrawn="1">
          <p15:clr>
            <a:srgbClr val="FBAE40"/>
          </p15:clr>
        </p15:guide>
        <p15:guide id="8" pos="4354" userDrawn="1">
          <p15:clr>
            <a:srgbClr val="FBAE40"/>
          </p15:clr>
        </p15:guide>
        <p15:guide id="9" pos="5035" userDrawn="1">
          <p15:clr>
            <a:srgbClr val="FBAE40"/>
          </p15:clr>
        </p15:guide>
        <p15:guide id="10" pos="5307" userDrawn="1">
          <p15:clr>
            <a:srgbClr val="FBAE40"/>
          </p15:clr>
        </p15:guide>
        <p15:guide id="11" pos="2449" userDrawn="1">
          <p15:clr>
            <a:srgbClr val="FBAE40"/>
          </p15:clr>
        </p15:guide>
        <p15:guide id="12" pos="2177" userDrawn="1">
          <p15:clr>
            <a:srgbClr val="FBAE40"/>
          </p15:clr>
        </p15:guide>
        <p15:guide id="13" orient="horz" pos="1134" userDrawn="1">
          <p15:clr>
            <a:srgbClr val="FBAE40"/>
          </p15:clr>
        </p15:guide>
        <p15:guide id="14" orient="horz" pos="14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G_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7976A00-EF04-054C-8A5A-A7AD8D12FA2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84776" y="0"/>
            <a:ext cx="5183188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E9A77C-BC1A-F14E-8261-E6C9ECCF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9587" y="6120000"/>
            <a:ext cx="865187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42AACB-58F0-764A-9EB5-B05CF488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3936" y="6120000"/>
            <a:ext cx="3455651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B87AFF9-56E7-9340-8730-56AC0703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120000"/>
            <a:ext cx="6476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16F8A4-C24C-184D-B9BF-B25B472E32F2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8055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Titelsida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Titel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Undertitel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Undertitel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Undertitel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Title Slide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Title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Subtitle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Small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32104DC-147A-6EF5-5FB5-D84019343339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63601" y="971550"/>
            <a:ext cx="3455988" cy="3889376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400"/>
              </a:spcBef>
              <a:spcAft>
                <a:spcPts val="1400"/>
              </a:spcAft>
              <a:buNone/>
              <a:defRPr lang="en-US" sz="1400" b="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400"/>
              </a:spcBef>
              <a:buNone/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400"/>
              </a:spcBef>
              <a:buNone/>
              <a:defRPr sz="1100" b="0" i="0">
                <a:solidFill>
                  <a:schemeClr val="bg1"/>
                </a:solidFill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title</a:t>
            </a:r>
          </a:p>
          <a:p>
            <a:pPr lvl="1"/>
            <a:r>
              <a:rPr lang="en-US"/>
              <a:t>2. </a:t>
            </a:r>
            <a:r>
              <a:rPr lang="en-US" err="1"/>
              <a:t>Pretitle</a:t>
            </a:r>
            <a:r>
              <a:rPr lang="en-US"/>
              <a:t> – all caps</a:t>
            </a:r>
          </a:p>
          <a:p>
            <a:pPr lvl="2"/>
            <a:r>
              <a:rPr lang="en-US"/>
              <a:t>3. Subtitle – Large</a:t>
            </a:r>
          </a:p>
          <a:p>
            <a:pPr lvl="3"/>
            <a:r>
              <a:rPr lang="en-US"/>
              <a:t>4. Subtitle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D6295F-21F7-CBCB-860F-9C30F7BA5E4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67435C-2A1B-EDB2-985B-E27D789CFD8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A07247-5EF9-F94C-E955-85B094AD727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8E724E-3919-49CD-3943-1A292170A3C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3" name="Freeform 1">
            <a:extLst>
              <a:ext uri="{FF2B5EF4-FFF2-40B4-BE49-F238E27FC236}">
                <a16:creationId xmlns:a16="http://schemas.microsoft.com/office/drawing/2014/main" id="{62222847-53B3-42AA-398D-5BCB267A83D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63600" y="647700"/>
            <a:ext cx="1465200" cy="428466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9533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orient="horz" pos="408">
          <p15:clr>
            <a:srgbClr val="FBAE40"/>
          </p15:clr>
        </p15:guide>
        <p15:guide id="4" pos="6123">
          <p15:clr>
            <a:srgbClr val="FBAE40"/>
          </p15:clr>
        </p15:guide>
        <p15:guide id="5" pos="564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5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47606-4006-804D-BD75-39F287F6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8640762" cy="3600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5B424-07F2-A840-B2F7-A36C3D31C4B8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5 columns</a:t>
            </a:r>
          </a:p>
        </p:txBody>
      </p:sp>
    </p:spTree>
    <p:extLst>
      <p:ext uri="{BB962C8B-B14F-4D97-AF65-F5344CB8AC3E}">
        <p14:creationId xmlns:p14="http://schemas.microsoft.com/office/powerpoint/2010/main" val="41383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pos="1542">
          <p15:clr>
            <a:srgbClr val="FBAE40"/>
          </p15:clr>
        </p15:guide>
        <p15:guide id="4" pos="1655">
          <p15:clr>
            <a:srgbClr val="FBAE40"/>
          </p15:clr>
        </p15:guide>
        <p15:guide id="5" pos="2653">
          <p15:clr>
            <a:srgbClr val="FBAE40"/>
          </p15:clr>
        </p15:guide>
        <p15:guide id="6" pos="2767">
          <p15:clr>
            <a:srgbClr val="FBAE40"/>
          </p15:clr>
        </p15:guide>
        <p15:guide id="7" pos="3764">
          <p15:clr>
            <a:srgbClr val="FBAE40"/>
          </p15:clr>
        </p15:guide>
        <p15:guide id="8" pos="3878">
          <p15:clr>
            <a:srgbClr val="FBAE40"/>
          </p15:clr>
        </p15:guide>
        <p15:guide id="9" pos="4876">
          <p15:clr>
            <a:srgbClr val="FBAE40"/>
          </p15:clr>
        </p15:guide>
        <p15:guide id="10" pos="4989">
          <p15:clr>
            <a:srgbClr val="FBAE40"/>
          </p15:clr>
        </p15:guide>
        <p15:guide id="11" orient="horz" pos="1134" userDrawn="1">
          <p15:clr>
            <a:srgbClr val="FBAE40"/>
          </p15:clr>
        </p15:guide>
        <p15:guide id="12" orient="horz" pos="1429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5_Wide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47606-4006-804D-BD75-39F287F6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9"/>
            <a:ext cx="8640762" cy="3600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38ECB-658B-8D43-8501-1ABF7AB5823B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5 columns – Wide gutter</a:t>
            </a:r>
          </a:p>
        </p:txBody>
      </p:sp>
    </p:spTree>
    <p:extLst>
      <p:ext uri="{BB962C8B-B14F-4D97-AF65-F5344CB8AC3E}">
        <p14:creationId xmlns:p14="http://schemas.microsoft.com/office/powerpoint/2010/main" val="129849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pos="1451" userDrawn="1">
          <p15:clr>
            <a:srgbClr val="FBAE40"/>
          </p15:clr>
        </p15:guide>
        <p15:guide id="4" pos="1678" userDrawn="1">
          <p15:clr>
            <a:srgbClr val="FBAE40"/>
          </p15:clr>
        </p15:guide>
        <p15:guide id="5" pos="2585" userDrawn="1">
          <p15:clr>
            <a:srgbClr val="FBAE40"/>
          </p15:clr>
        </p15:guide>
        <p15:guide id="6" pos="2812" userDrawn="1">
          <p15:clr>
            <a:srgbClr val="FBAE40"/>
          </p15:clr>
        </p15:guide>
        <p15:guide id="7" pos="3719" userDrawn="1">
          <p15:clr>
            <a:srgbClr val="FBAE40"/>
          </p15:clr>
        </p15:guide>
        <p15:guide id="8" pos="3946" userDrawn="1">
          <p15:clr>
            <a:srgbClr val="FBAE40"/>
          </p15:clr>
        </p15:guide>
        <p15:guide id="9" pos="4853" userDrawn="1">
          <p15:clr>
            <a:srgbClr val="FBAE40"/>
          </p15:clr>
        </p15:guide>
        <p15:guide id="10" pos="5080" userDrawn="1">
          <p15:clr>
            <a:srgbClr val="FBAE40"/>
          </p15:clr>
        </p15:guide>
        <p15:guide id="11" orient="horz" pos="1134" userDrawn="1">
          <p15:clr>
            <a:srgbClr val="FBAE40"/>
          </p15:clr>
        </p15:guide>
        <p15:guide id="12" orient="horz" pos="142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4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50"/>
            <a:ext cx="8640762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4ED28-16CE-BF4D-B40B-35D70C5CD03B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4 columns</a:t>
            </a:r>
          </a:p>
        </p:txBody>
      </p:sp>
    </p:spTree>
    <p:extLst>
      <p:ext uri="{BB962C8B-B14F-4D97-AF65-F5344CB8AC3E}">
        <p14:creationId xmlns:p14="http://schemas.microsoft.com/office/powerpoint/2010/main" val="14212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1769" userDrawn="1">
          <p15:clr>
            <a:srgbClr val="FBAE40"/>
          </p15:clr>
        </p15:guide>
        <p15:guide id="5" pos="1950" userDrawn="1">
          <p15:clr>
            <a:srgbClr val="FBAE40"/>
          </p15:clr>
        </p15:guide>
        <p15:guide id="6" pos="4581" userDrawn="1">
          <p15:clr>
            <a:srgbClr val="FBAE40"/>
          </p15:clr>
        </p15:guide>
        <p15:guide id="7" pos="4762" userDrawn="1">
          <p15:clr>
            <a:srgbClr val="FBAE40"/>
          </p15:clr>
        </p15:guide>
        <p15:guide id="8" pos="3175" userDrawn="1">
          <p15:clr>
            <a:srgbClr val="FBAE40"/>
          </p15:clr>
        </p15:guide>
        <p15:guide id="9" pos="3356" userDrawn="1">
          <p15:clr>
            <a:srgbClr val="FBAE40"/>
          </p15:clr>
        </p15:guide>
        <p15:guide id="10" orient="horz" pos="1429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4_Wide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50"/>
            <a:ext cx="8640762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5BF5E-834B-E94D-BDEA-E60BCBEBE5FE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4 columns – Wide gutter</a:t>
            </a:r>
          </a:p>
        </p:txBody>
      </p:sp>
    </p:spTree>
    <p:extLst>
      <p:ext uri="{BB962C8B-B14F-4D97-AF65-F5344CB8AC3E}">
        <p14:creationId xmlns:p14="http://schemas.microsoft.com/office/powerpoint/2010/main" val="1201629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1701" userDrawn="1">
          <p15:clr>
            <a:srgbClr val="FBAE40"/>
          </p15:clr>
        </p15:guide>
        <p15:guide id="5" pos="1973" userDrawn="1">
          <p15:clr>
            <a:srgbClr val="FBAE40"/>
          </p15:clr>
        </p15:guide>
        <p15:guide id="6" pos="4558" userDrawn="1">
          <p15:clr>
            <a:srgbClr val="FBAE40"/>
          </p15:clr>
        </p15:guide>
        <p15:guide id="7" pos="4830" userDrawn="1">
          <p15:clr>
            <a:srgbClr val="FBAE40"/>
          </p15:clr>
        </p15:guide>
        <p15:guide id="8" pos="3129" userDrawn="1">
          <p15:clr>
            <a:srgbClr val="FBAE40"/>
          </p15:clr>
        </p15:guide>
        <p15:guide id="9" pos="3402" userDrawn="1">
          <p15:clr>
            <a:srgbClr val="FBAE40"/>
          </p15:clr>
        </p15:guide>
        <p15:guide id="10" orient="horz" pos="1429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3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71550"/>
            <a:ext cx="8640764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65BFA-3AD1-6E47-A204-C273A9C10DD6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3 columns</a:t>
            </a:r>
          </a:p>
        </p:txBody>
      </p:sp>
    </p:spTree>
    <p:extLst>
      <p:ext uri="{BB962C8B-B14F-4D97-AF65-F5344CB8AC3E}">
        <p14:creationId xmlns:p14="http://schemas.microsoft.com/office/powerpoint/2010/main" val="408722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2268" userDrawn="1">
          <p15:clr>
            <a:srgbClr val="FBAE40"/>
          </p15:clr>
        </p15:guide>
        <p15:guide id="5" pos="2404" userDrawn="1">
          <p15:clr>
            <a:srgbClr val="FBAE40"/>
          </p15:clr>
        </p15:guide>
        <p15:guide id="6" pos="4127" userDrawn="1">
          <p15:clr>
            <a:srgbClr val="FBAE40"/>
          </p15:clr>
        </p15:guide>
        <p15:guide id="7" pos="4263" userDrawn="1">
          <p15:clr>
            <a:srgbClr val="FBAE40"/>
          </p15:clr>
        </p15:guide>
        <p15:guide id="8" orient="horz" pos="1429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3_Wide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71550"/>
            <a:ext cx="8640764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0421E-D576-FA45-8356-E3FC0C11FBEF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Wide content – 3 columns – Wide gutter</a:t>
            </a:r>
          </a:p>
        </p:txBody>
      </p:sp>
    </p:spTree>
    <p:extLst>
      <p:ext uri="{BB962C8B-B14F-4D97-AF65-F5344CB8AC3E}">
        <p14:creationId xmlns:p14="http://schemas.microsoft.com/office/powerpoint/2010/main" val="503709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2177" userDrawn="1">
          <p15:clr>
            <a:srgbClr val="FBAE40"/>
          </p15:clr>
        </p15:guide>
        <p15:guide id="5" pos="2449" userDrawn="1">
          <p15:clr>
            <a:srgbClr val="FBAE40"/>
          </p15:clr>
        </p15:guide>
        <p15:guide id="6" pos="4082" userDrawn="1">
          <p15:clr>
            <a:srgbClr val="FBAE40"/>
          </p15:clr>
        </p15:guide>
        <p15:guide id="7" pos="4354" userDrawn="1">
          <p15:clr>
            <a:srgbClr val="FBAE40"/>
          </p15:clr>
        </p15:guide>
        <p15:guide id="8" orient="horz" pos="1429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47606-4006-804D-BD75-39F287F6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1" y="971549"/>
            <a:ext cx="7561262" cy="3600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65F69-A5F8-644F-8195-CEB1570C6FD0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5 columns</a:t>
            </a:r>
          </a:p>
        </p:txBody>
      </p:sp>
    </p:spTree>
    <p:extLst>
      <p:ext uri="{BB962C8B-B14F-4D97-AF65-F5344CB8AC3E}">
        <p14:creationId xmlns:p14="http://schemas.microsoft.com/office/powerpoint/2010/main" val="1760057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  <p15:guide id="3" pos="1746" userDrawn="1">
          <p15:clr>
            <a:srgbClr val="FBAE40"/>
          </p15:clr>
        </p15:guide>
        <p15:guide id="4" pos="1859" userDrawn="1">
          <p15:clr>
            <a:srgbClr val="FBAE40"/>
          </p15:clr>
        </p15:guide>
        <p15:guide id="5" pos="2721" userDrawn="1">
          <p15:clr>
            <a:srgbClr val="FBAE40"/>
          </p15:clr>
        </p15:guide>
        <p15:guide id="6" pos="2835" userDrawn="1">
          <p15:clr>
            <a:srgbClr val="FBAE40"/>
          </p15:clr>
        </p15:guide>
        <p15:guide id="7" pos="3696" userDrawn="1">
          <p15:clr>
            <a:srgbClr val="FBAE40"/>
          </p15:clr>
        </p15:guide>
        <p15:guide id="8" pos="3810" userDrawn="1">
          <p15:clr>
            <a:srgbClr val="FBAE40"/>
          </p15:clr>
        </p15:guide>
        <p15:guide id="9" pos="4672" userDrawn="1">
          <p15:clr>
            <a:srgbClr val="FBAE40"/>
          </p15:clr>
        </p15:guide>
        <p15:guide id="10" pos="4785" userDrawn="1">
          <p15:clr>
            <a:srgbClr val="FBAE40"/>
          </p15:clr>
        </p15:guide>
        <p15:guide id="11" orient="horz" pos="1134">
          <p15:clr>
            <a:srgbClr val="FBAE40"/>
          </p15:clr>
        </p15:guide>
        <p15:guide id="12" orient="horz" pos="142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5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647606-4006-804D-BD75-39F287F6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1" y="971549"/>
            <a:ext cx="7561262" cy="3600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36E3A-AA5C-3948-BA0A-DE764B0F9A2D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5 columns – Wide gutter</a:t>
            </a:r>
          </a:p>
        </p:txBody>
      </p:sp>
    </p:spTree>
    <p:extLst>
      <p:ext uri="{BB962C8B-B14F-4D97-AF65-F5344CB8AC3E}">
        <p14:creationId xmlns:p14="http://schemas.microsoft.com/office/powerpoint/2010/main" val="2734705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pos="1655" userDrawn="1">
          <p15:clr>
            <a:srgbClr val="FBAE40"/>
          </p15:clr>
        </p15:guide>
        <p15:guide id="4" pos="1882" userDrawn="1">
          <p15:clr>
            <a:srgbClr val="FBAE40"/>
          </p15:clr>
        </p15:guide>
        <p15:guide id="5" pos="2653" userDrawn="1">
          <p15:clr>
            <a:srgbClr val="FBAE40"/>
          </p15:clr>
        </p15:guide>
        <p15:guide id="6" pos="2880" userDrawn="1">
          <p15:clr>
            <a:srgbClr val="FBAE40"/>
          </p15:clr>
        </p15:guide>
        <p15:guide id="7" pos="3651" userDrawn="1">
          <p15:clr>
            <a:srgbClr val="FBAE40"/>
          </p15:clr>
        </p15:guide>
        <p15:guide id="8" pos="3878" userDrawn="1">
          <p15:clr>
            <a:srgbClr val="FBAE40"/>
          </p15:clr>
        </p15:guide>
        <p15:guide id="9" pos="4649" userDrawn="1">
          <p15:clr>
            <a:srgbClr val="FBAE40"/>
          </p15:clr>
        </p15:guide>
        <p15:guide id="10" pos="4876" userDrawn="1">
          <p15:clr>
            <a:srgbClr val="FBAE40"/>
          </p15:clr>
        </p15:guide>
        <p15:guide id="11" orient="horz" pos="1134">
          <p15:clr>
            <a:srgbClr val="FBAE40"/>
          </p15:clr>
        </p15:guide>
        <p15:guide id="12" orient="horz" pos="142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FE884-4120-5245-8753-C194EC4498CC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4 columns</a:t>
            </a:r>
          </a:p>
        </p:txBody>
      </p:sp>
    </p:spTree>
    <p:extLst>
      <p:ext uri="{BB962C8B-B14F-4D97-AF65-F5344CB8AC3E}">
        <p14:creationId xmlns:p14="http://schemas.microsoft.com/office/powerpoint/2010/main" val="3525639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1973">
          <p15:clr>
            <a:srgbClr val="FBAE40"/>
          </p15:clr>
        </p15:guide>
        <p15:guide id="5" pos="2109">
          <p15:clr>
            <a:srgbClr val="FBAE40"/>
          </p15:clr>
        </p15:guide>
        <p15:guide id="6" pos="4422">
          <p15:clr>
            <a:srgbClr val="FBAE40"/>
          </p15:clr>
        </p15:guide>
        <p15:guide id="7" pos="4558">
          <p15:clr>
            <a:srgbClr val="FBAE40"/>
          </p15:clr>
        </p15:guide>
        <p15:guide id="8" pos="3197">
          <p15:clr>
            <a:srgbClr val="FBAE40"/>
          </p15:clr>
        </p15:guide>
        <p15:guide id="9" pos="3334">
          <p15:clr>
            <a:srgbClr val="FBAE40"/>
          </p15:clr>
        </p15:guide>
        <p15:guide id="10" orient="horz" pos="1429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4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B4746-80C9-6E41-AC45-9DF74C26024A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4 columns – Wide gutter</a:t>
            </a:r>
          </a:p>
        </p:txBody>
      </p:sp>
    </p:spTree>
    <p:extLst>
      <p:ext uri="{BB962C8B-B14F-4D97-AF65-F5344CB8AC3E}">
        <p14:creationId xmlns:p14="http://schemas.microsoft.com/office/powerpoint/2010/main" val="134726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1905" userDrawn="1">
          <p15:clr>
            <a:srgbClr val="FBAE40"/>
          </p15:clr>
        </p15:guide>
        <p15:guide id="5" pos="2132" userDrawn="1">
          <p15:clr>
            <a:srgbClr val="FBAE40"/>
          </p15:clr>
        </p15:guide>
        <p15:guide id="6" pos="4399" userDrawn="1">
          <p15:clr>
            <a:srgbClr val="FBAE40"/>
          </p15:clr>
        </p15:guide>
        <p15:guide id="7" pos="4626" userDrawn="1">
          <p15:clr>
            <a:srgbClr val="FBAE40"/>
          </p15:clr>
        </p15:guide>
        <p15:guide id="8" pos="3152" userDrawn="1">
          <p15:clr>
            <a:srgbClr val="FBAE40"/>
          </p15:clr>
        </p15:guide>
        <p15:guide id="9" pos="3379" userDrawn="1">
          <p15:clr>
            <a:srgbClr val="FBAE40"/>
          </p15:clr>
        </p15:guide>
        <p15:guide id="10" orient="horz" pos="142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G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09026-6062-0B46-92FE-B53276F10D3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587" y="0"/>
            <a:ext cx="4318000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E9A77C-BC1A-F14E-8261-E6C9ECCF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9587" y="6120000"/>
            <a:ext cx="865187" cy="216000"/>
          </a:xfrm>
        </p:spPr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42AACB-58F0-764A-9EB5-B05CF488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3936" y="6120000"/>
            <a:ext cx="3455651" cy="216000"/>
          </a:xfrm>
        </p:spPr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B87AFF9-56E7-9340-8730-56AC0703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120000"/>
            <a:ext cx="647600" cy="216000"/>
          </a:xfrm>
        </p:spPr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161BA0-BDB1-384F-9B51-98C95A40E401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8055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Titelsida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Titel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Undertitel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Undertitel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Undertitel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Title Slide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Title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Subtitle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Small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23D366-DDBF-6649-BEED-426145C7F9F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C3EB36-4C4E-CF49-8E7E-F1769FAAADD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C720D1-74F7-994D-AA87-238821F03C0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0E9744-8AB0-F745-B56A-B6C0F746CD1D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139891-BEC6-89B6-511A-4C8A8C0E2B93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183981" y="971550"/>
            <a:ext cx="3756820" cy="3889376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400"/>
              </a:spcBef>
              <a:spcAft>
                <a:spcPts val="1400"/>
              </a:spcAft>
              <a:buNone/>
              <a:defRPr lang="en-US" sz="1400" b="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400"/>
              </a:spcBef>
              <a:buNone/>
              <a:def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400"/>
              </a:spcBef>
              <a:buNone/>
              <a:defRPr sz="1100" b="0" i="0"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title</a:t>
            </a:r>
          </a:p>
          <a:p>
            <a:pPr lvl="1"/>
            <a:r>
              <a:rPr lang="en-US"/>
              <a:t>2. </a:t>
            </a:r>
            <a:r>
              <a:rPr lang="en-US" err="1"/>
              <a:t>Pretitle</a:t>
            </a:r>
            <a:r>
              <a:rPr lang="en-US"/>
              <a:t> – all caps</a:t>
            </a:r>
          </a:p>
          <a:p>
            <a:pPr lvl="2"/>
            <a:r>
              <a:rPr lang="en-US"/>
              <a:t>3. Subtitle – Large</a:t>
            </a:r>
          </a:p>
          <a:p>
            <a:pPr lvl="3"/>
            <a:r>
              <a:rPr lang="en-US"/>
              <a:t>4. Subtitle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DA7973C6-C29E-88D2-8812-E7553C47CAE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244264" y="647700"/>
            <a:ext cx="1465200" cy="428466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6598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orient="horz" pos="408">
          <p15:clr>
            <a:srgbClr val="FBAE40"/>
          </p15:clr>
        </p15:guide>
        <p15:guide id="4" pos="6123">
          <p15:clr>
            <a:srgbClr val="FBAE40"/>
          </p15:clr>
        </p15:guide>
        <p15:guide id="5" pos="564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9C5AA-B5C4-8D4C-A227-49B2328D4998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3 columns</a:t>
            </a:r>
          </a:p>
        </p:txBody>
      </p:sp>
    </p:spTree>
    <p:extLst>
      <p:ext uri="{BB962C8B-B14F-4D97-AF65-F5344CB8AC3E}">
        <p14:creationId xmlns:p14="http://schemas.microsoft.com/office/powerpoint/2010/main" val="1279763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2381" userDrawn="1">
          <p15:clr>
            <a:srgbClr val="FBAE40"/>
          </p15:clr>
        </p15:guide>
        <p15:guide id="5" pos="2517" userDrawn="1">
          <p15:clr>
            <a:srgbClr val="FBAE40"/>
          </p15:clr>
        </p15:guide>
        <p15:guide id="6" pos="4014" userDrawn="1">
          <p15:clr>
            <a:srgbClr val="FBAE40"/>
          </p15:clr>
        </p15:guide>
        <p15:guide id="7" pos="4150" userDrawn="1">
          <p15:clr>
            <a:srgbClr val="FBAE40"/>
          </p15:clr>
        </p15:guide>
        <p15:guide id="8" orient="horz" pos="1429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s_3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3C4E3-0ECF-2A47-B705-3065D130AB96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i="0" noProof="0">
                <a:latin typeface="+mn-lt"/>
                <a:ea typeface="+mn-ea"/>
              </a:rPr>
              <a:t>3 columns – Wide gutter</a:t>
            </a:r>
          </a:p>
        </p:txBody>
      </p:sp>
    </p:spTree>
    <p:extLst>
      <p:ext uri="{BB962C8B-B14F-4D97-AF65-F5344CB8AC3E}">
        <p14:creationId xmlns:p14="http://schemas.microsoft.com/office/powerpoint/2010/main" val="405067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>
          <p15:clr>
            <a:srgbClr val="FBAE40"/>
          </p15:clr>
        </p15:guide>
        <p15:guide id="2" pos="5647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pos="2290" userDrawn="1">
          <p15:clr>
            <a:srgbClr val="FBAE40"/>
          </p15:clr>
        </p15:guide>
        <p15:guide id="5" pos="2562" userDrawn="1">
          <p15:clr>
            <a:srgbClr val="FBAE40"/>
          </p15:clr>
        </p15:guide>
        <p15:guide id="6" pos="3969" userDrawn="1">
          <p15:clr>
            <a:srgbClr val="FBAE40"/>
          </p15:clr>
        </p15:guide>
        <p15:guide id="7" pos="4241" userDrawn="1">
          <p15:clr>
            <a:srgbClr val="FBAE40"/>
          </p15:clr>
        </p15:guide>
        <p15:guide id="8" orient="horz" pos="1429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_Side_Wide-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16987" y="2736238"/>
            <a:ext cx="3889375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104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orient="horz" pos="1134">
          <p15:clr>
            <a:srgbClr val="FBAE40"/>
          </p15:clr>
        </p15:guide>
        <p15:guide id="4" pos="884" userDrawn="1">
          <p15:clr>
            <a:srgbClr val="FBAE40"/>
          </p15:clr>
        </p15:guide>
        <p15:guide id="5" pos="2404" userDrawn="1">
          <p15:clr>
            <a:srgbClr val="FBAE40"/>
          </p15:clr>
        </p15:guide>
        <p15:guide id="6" pos="2676" userDrawn="1">
          <p15:clr>
            <a:srgbClr val="FBAE40"/>
          </p15:clr>
        </p15:guide>
        <p15:guide id="7" pos="4195" userDrawn="1">
          <p15:clr>
            <a:srgbClr val="FBAE40"/>
          </p15:clr>
        </p15:guide>
        <p15:guide id="8" pos="4468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_Side_G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16987" y="2736238"/>
            <a:ext cx="3889375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446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pos="5987">
          <p15:clr>
            <a:srgbClr val="FBAE40"/>
          </p15:clr>
        </p15:guide>
        <p15:guide id="3" orient="horz" pos="1134">
          <p15:clr>
            <a:srgbClr val="FBAE40"/>
          </p15:clr>
        </p15:guide>
        <p15:guide id="4" pos="884">
          <p15:clr>
            <a:srgbClr val="FBAE40"/>
          </p15:clr>
        </p15:guide>
        <p15:guide id="5" pos="2494" userDrawn="1">
          <p15:clr>
            <a:srgbClr val="FBAE40"/>
          </p15:clr>
        </p15:guide>
        <p15:guide id="6" pos="2630" userDrawn="1">
          <p15:clr>
            <a:srgbClr val="FBAE40"/>
          </p15:clr>
        </p15:guide>
        <p15:guide id="7" pos="4241" userDrawn="1">
          <p15:clr>
            <a:srgbClr val="FBAE40"/>
          </p15:clr>
        </p15:guide>
        <p15:guide id="8" pos="4377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43B9-8CB4-854A-8AC0-DC3A9FD7B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350" y="972238"/>
            <a:ext cx="7561263" cy="2160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A6511-B279-CB4F-8BAD-0E336EE92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982" y="3276925"/>
            <a:ext cx="7561264" cy="158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8C42-95E9-7C48-8278-DE11852F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18D0F-10DB-7244-88EA-19591684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9F8B7-DC15-B04D-B395-A2FDBD7CA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169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A2C1-0846-A04B-A48B-73BD4FAA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48"/>
            <a:ext cx="7561263" cy="32400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30DA6-F4E1-314E-9A59-3BEB28BD0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4143" y="4356238"/>
            <a:ext cx="7561264" cy="503999"/>
          </a:xfrm>
        </p:spPr>
        <p:txBody>
          <a:bodyPr anchor="b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73D9-8E35-3A42-9F53-7DE4EAB8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65CF9-E312-8C4D-BFAC-657D167A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01EA-DC05-4045-ACA4-0EBC79B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647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1351-13C7-734F-BA81-FF613991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648238"/>
            <a:ext cx="864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E8753-342E-A841-B89D-66F0FABE3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600" y="1476239"/>
            <a:ext cx="4103688" cy="288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8D4A4-5521-AC41-8AB6-E7A53AB7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3600" y="2016125"/>
            <a:ext cx="4103688" cy="2844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79DED-0EE6-854B-9253-B584ED474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00676" y="1476239"/>
            <a:ext cx="4103688" cy="288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C4EEA1-54AD-824D-B3A8-7D7DB0DBE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00676" y="2016125"/>
            <a:ext cx="4103688" cy="2844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C08F84-E868-624C-AF2A-FD973ACC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DC520-BB21-7241-994E-D07993B4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B5D53B-6C14-2D45-9DB7-6F2C22853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5580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5987" userDrawn="1">
          <p15:clr>
            <a:srgbClr val="FBAE40"/>
          </p15:clr>
        </p15:guide>
        <p15:guide id="3" orient="horz" pos="408" userDrawn="1">
          <p15:clr>
            <a:srgbClr val="FBAE40"/>
          </p15:clr>
        </p15:guide>
        <p15:guide id="4" pos="3129" userDrawn="1">
          <p15:clr>
            <a:srgbClr val="FBAE40"/>
          </p15:clr>
        </p15:guide>
        <p15:guide id="5" pos="3402" userDrawn="1">
          <p15:clr>
            <a:srgbClr val="FBAE40"/>
          </p15:clr>
        </p15:guide>
        <p15:guide id="6" orient="horz" pos="1270" userDrawn="1">
          <p15:clr>
            <a:srgbClr val="FBAE40"/>
          </p15:clr>
        </p15:guide>
        <p15:guide id="8" orient="horz" pos="1474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4CE1E-D0A2-6F48-B0F4-4AC536D7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971550"/>
            <a:ext cx="2592388" cy="777875"/>
          </a:xfrm>
        </p:spPr>
        <p:txBody>
          <a:bodyPr anchor="t" anchorCtr="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AA4654-449F-3341-8003-5FB60681C87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319588" y="971550"/>
            <a:ext cx="5184775" cy="38893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marR="0" indent="0" algn="ctr" defTabSz="518419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216000" marR="0" lvl="0" indent="-216000" algn="l" defTabSz="518419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D8EF2-69CF-3144-B879-3FA856084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600" y="1979614"/>
            <a:ext cx="2592388" cy="2881312"/>
          </a:xfrm>
        </p:spPr>
        <p:txBody>
          <a:bodyPr/>
          <a:lstStyle>
            <a:lvl1pPr marL="18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432000" indent="-180000">
              <a:spcBef>
                <a:spcPts val="600"/>
              </a:spcBef>
              <a:buFont typeface="Arial" panose="020B0604020202020204" pitchFamily="34" charset="0"/>
              <a:buChar char="–"/>
              <a:defRPr sz="1400"/>
            </a:lvl2pPr>
            <a:lvl3pPr marL="648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864000" indent="-180000">
              <a:spcBef>
                <a:spcPts val="600"/>
              </a:spcBef>
              <a:buFont typeface="Arial" panose="020B0604020202020204" pitchFamily="34" charset="0"/>
              <a:buChar char="–"/>
              <a:defRPr sz="1400"/>
            </a:lvl4pPr>
            <a:lvl5pPr marL="10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6B84E-C431-3240-A9E7-AD50653A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D6864-1901-D049-8996-B0923983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B9CF-9F75-8F43-907B-CBD6662E6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135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 userDrawn="1">
          <p15:clr>
            <a:srgbClr val="FBAE40"/>
          </p15:clr>
        </p15:guide>
        <p15:guide id="2" pos="2177" userDrawn="1">
          <p15:clr>
            <a:srgbClr val="FBAE40"/>
          </p15:clr>
        </p15:guide>
        <p15:guide id="3" pos="2721" userDrawn="1">
          <p15:clr>
            <a:srgbClr val="FBAE40"/>
          </p15:clr>
        </p15:guide>
        <p15:guide id="4" pos="5987" userDrawn="1">
          <p15:clr>
            <a:srgbClr val="FBAE40"/>
          </p15:clr>
        </p15:guide>
        <p15:guide id="5" orient="horz" pos="794" userDrawn="1">
          <p15:clr>
            <a:srgbClr val="FBAE40"/>
          </p15:clr>
        </p15:guide>
        <p15:guide id="6" orient="horz" pos="1021" userDrawn="1">
          <p15:clr>
            <a:srgbClr val="FBAE40"/>
          </p15:clr>
        </p15:guide>
        <p15:guide id="7" orient="horz" pos="1247" userDrawn="1">
          <p15:clr>
            <a:srgbClr val="FBAE40"/>
          </p15:clr>
        </p15:guide>
        <p15:guide id="8" orient="horz" pos="1474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15C53-7395-5643-B7CE-09610BE9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9175D-E0A4-9B4E-A4EB-FBB03DB0A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2A4D6-FFEB-F14A-AA85-FFFB0FD7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D39A5-0DE7-9543-B5CE-4D922276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3503A-4930-964F-80A9-9D22264E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3458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  <p15:guide id="3" orient="horz" pos="1134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1D443A-F166-DA4D-8C8F-894AF52FD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5938" y="971550"/>
            <a:ext cx="828675" cy="3887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EEC522-6034-0D44-9269-39F76F25D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03349" y="971550"/>
            <a:ext cx="6264275" cy="3887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8E64-EC2D-3542-ACD6-CF58C6F9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9D569-8A8E-8B4B-B468-98D5AB95B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256BD-8CAB-5248-866F-350AF87F3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3883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  <p15:guide id="4" pos="5125" userDrawn="1">
          <p15:clr>
            <a:srgbClr val="FBAE40"/>
          </p15:clr>
        </p15:guide>
        <p15:guide id="5" pos="48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G-L_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09026-6062-0B46-92FE-B53276F10D3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587" y="0"/>
            <a:ext cx="4318000" cy="583247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sv-SE"/>
              <a:t>ⓘ</a:t>
            </a:r>
            <a:br>
              <a:rPr lang="sv-SE"/>
            </a:br>
            <a:r>
              <a:rPr lang="sv-SE"/>
              <a:t>LÄGG TILL BILD: </a:t>
            </a:r>
            <a:br>
              <a:rPr lang="sv-SE"/>
            </a:br>
            <a:r>
              <a:rPr lang="sv-SE"/>
              <a:t>Klicka på ikonen eller dra in en bild på sidan.</a:t>
            </a: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br>
              <a:rPr lang="sv-SE"/>
            </a:br>
            <a:r>
              <a:rPr lang="sv-SE"/>
              <a:t>ADD IMAGE: </a:t>
            </a:r>
            <a:br>
              <a:rPr lang="sv-SE"/>
            </a:br>
            <a:r>
              <a:rPr lang="sv-SE" err="1"/>
              <a:t>Click</a:t>
            </a:r>
            <a:r>
              <a:rPr lang="sv-SE"/>
              <a:t> the </a:t>
            </a:r>
            <a:r>
              <a:rPr lang="sv-SE" err="1"/>
              <a:t>icon</a:t>
            </a:r>
            <a:r>
              <a:rPr lang="sv-SE"/>
              <a:t> or drag an image </a:t>
            </a:r>
            <a:r>
              <a:rPr lang="sv-SE" err="1"/>
              <a:t>onto</a:t>
            </a:r>
            <a:r>
              <a:rPr lang="sv-SE"/>
              <a:t> the </a:t>
            </a:r>
            <a:r>
              <a:rPr lang="sv-SE" err="1"/>
              <a:t>slide</a:t>
            </a:r>
            <a:r>
              <a:rPr lang="sv-SE"/>
              <a:t>.</a:t>
            </a:r>
            <a:br>
              <a:rPr lang="sv-SE"/>
            </a:br>
            <a:endParaRPr lang="sv-SE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E9A77C-BC1A-F14E-8261-E6C9ECCF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9587" y="6120000"/>
            <a:ext cx="865187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D42AACB-58F0-764A-9EB5-B05CF488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3936" y="6120000"/>
            <a:ext cx="3455651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B87AFF9-56E7-9340-8730-56AC0703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000" y="6120000"/>
            <a:ext cx="6476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161BA0-BDB1-384F-9B51-98C95A40E401}"/>
              </a:ext>
            </a:extLst>
          </p:cNvPr>
          <p:cNvSpPr txBox="1">
            <a:spLocks/>
          </p:cNvSpPr>
          <p:nvPr userDrawn="1"/>
        </p:nvSpPr>
        <p:spPr>
          <a:xfrm>
            <a:off x="-2952000" y="16597"/>
            <a:ext cx="2592388" cy="3380551"/>
          </a:xfrm>
          <a:prstGeom prst="rect">
            <a:avLst/>
          </a:prstGeom>
          <a:solidFill>
            <a:srgbClr val="FEFEFE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  <a:ea typeface="+mn-ea"/>
              </a:rPr>
              <a:t>Titelsida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Byt stil på texten genom att sätta markören i ett textstycke och använd </a:t>
            </a:r>
            <a:r>
              <a:rPr lang="sv-SE" sz="700" b="0" i="0" u="sng" noProof="0">
                <a:latin typeface="+mn-lt"/>
                <a:ea typeface="+mn-ea"/>
              </a:rPr>
              <a:t>knapparna för ökat och minskat indrag</a:t>
            </a:r>
            <a:r>
              <a:rPr lang="sv-SE" sz="700" b="0" i="0" noProof="0">
                <a:latin typeface="+mn-lt"/>
                <a:ea typeface="+mn-ea"/>
              </a:rPr>
              <a:t> i Start-fliken för att växla mellan olika stilar.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  <a:ea typeface="+mn-ea"/>
              </a:rPr>
              <a:t>1: Titel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2: Undertitel – Versaler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3: Undertitel – Stor</a:t>
            </a:r>
            <a:br>
              <a:rPr lang="sv-SE" sz="700" b="0" i="0" noProof="0">
                <a:latin typeface="+mn-lt"/>
                <a:ea typeface="+mn-ea"/>
              </a:rPr>
            </a:br>
            <a:r>
              <a:rPr lang="sv-SE" sz="700" b="0" i="0" noProof="0">
                <a:latin typeface="+mn-lt"/>
                <a:ea typeface="+mn-ea"/>
              </a:rPr>
              <a:t>4: Undertitel – Liten</a:t>
            </a:r>
            <a:br>
              <a:rPr lang="sv-SE" sz="700" b="0" i="0" noProof="0">
                <a:latin typeface="+mn-lt"/>
                <a:ea typeface="+mn-ea"/>
              </a:rPr>
            </a:br>
            <a:endParaRPr lang="sv-SE" sz="700" b="0" i="0" noProof="0">
              <a:latin typeface="+mn-lt"/>
              <a:ea typeface="+mn-ea"/>
            </a:endParaRPr>
          </a:p>
          <a:p>
            <a:pPr lvl="1">
              <a:spcBef>
                <a:spcPts val="700"/>
              </a:spcBef>
            </a:pPr>
            <a:r>
              <a:rPr lang="en-GB" sz="700" b="1" i="0" noProof="0">
                <a:latin typeface="+mn-lt"/>
                <a:ea typeface="+mn-ea"/>
              </a:rPr>
              <a:t>Title Slide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Change style of the text by putting the text marker inside a paragraph and use the </a:t>
            </a:r>
            <a:r>
              <a:rPr lang="en-GB" sz="700" b="0" i="0" u="sng" noProof="0">
                <a:latin typeface="+mn-lt"/>
                <a:ea typeface="+mn-ea"/>
              </a:rPr>
              <a:t>buttons for indents and outdents</a:t>
            </a:r>
            <a:r>
              <a:rPr lang="en-GB" sz="700" b="0" i="0" noProof="0">
                <a:latin typeface="+mn-lt"/>
                <a:ea typeface="+mn-ea"/>
              </a:rPr>
              <a:t> in the Start tab to change between different styles.</a:t>
            </a:r>
          </a:p>
          <a:p>
            <a:pPr>
              <a:spcBef>
                <a:spcPts val="700"/>
              </a:spcBef>
            </a:pPr>
            <a:r>
              <a:rPr lang="en-GB" sz="700" b="0" i="0" noProof="0">
                <a:latin typeface="+mn-lt"/>
                <a:ea typeface="+mn-ea"/>
              </a:rPr>
              <a:t>1: Title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2: Subtitle – All caps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Large</a:t>
            </a:r>
            <a:br>
              <a:rPr lang="en-GB" sz="700" b="0" i="0" noProof="0">
                <a:latin typeface="+mn-lt"/>
                <a:ea typeface="+mn-ea"/>
              </a:rPr>
            </a:br>
            <a:r>
              <a:rPr lang="en-GB" sz="700" b="0" i="0" noProof="0">
                <a:latin typeface="+mn-lt"/>
                <a:ea typeface="+mn-ea"/>
              </a:rPr>
              <a:t>3: Subtitle – Small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23D366-DDBF-6649-BEED-426145C7F9F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C3EB36-4C4E-CF49-8E7E-F1769FAAADD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C720D1-74F7-994D-AA87-238821F03C0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0E9744-8AB0-F745-B56A-B6C0F746CD1D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69C717-E331-4775-9470-8FD060DA626F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5184775" y="971550"/>
            <a:ext cx="3748390" cy="3889376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1400"/>
              </a:spcBef>
              <a:spcAft>
                <a:spcPts val="1400"/>
              </a:spcAft>
              <a:buNone/>
              <a:defRPr lang="en-US" sz="1400" b="0" kern="1200" cap="all" spc="1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lnSpc>
                <a:spcPct val="110000"/>
              </a:lnSpc>
              <a:spcBef>
                <a:spcPts val="1400"/>
              </a:spcBef>
              <a:buNone/>
              <a:defRPr 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 lang="en-US" sz="11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>
              <a:spcBef>
                <a:spcPts val="1400"/>
              </a:spcBef>
              <a:buNone/>
              <a:defRPr sz="1100" b="0" i="0">
                <a:solidFill>
                  <a:schemeClr val="bg1"/>
                </a:solidFill>
                <a:latin typeface="+mn-lt"/>
                <a:ea typeface="+mn-ea"/>
              </a:defRPr>
            </a:lvl6pPr>
          </a:lstStyle>
          <a:p>
            <a:pPr lvl="0"/>
            <a:r>
              <a:rPr lang="en-US"/>
              <a:t>Click to add title</a:t>
            </a:r>
          </a:p>
          <a:p>
            <a:pPr lvl="1"/>
            <a:r>
              <a:rPr lang="en-US"/>
              <a:t>2. </a:t>
            </a:r>
            <a:r>
              <a:rPr lang="en-US" err="1"/>
              <a:t>Pretitle</a:t>
            </a:r>
            <a:r>
              <a:rPr lang="en-US"/>
              <a:t> – all caps</a:t>
            </a:r>
          </a:p>
          <a:p>
            <a:pPr lvl="2"/>
            <a:r>
              <a:rPr lang="en-US"/>
              <a:t>3. Subtitle – Large</a:t>
            </a:r>
          </a:p>
          <a:p>
            <a:pPr lvl="3"/>
            <a:r>
              <a:rPr lang="en-US"/>
              <a:t>4. Subtitle – Small</a:t>
            </a:r>
          </a:p>
          <a:p>
            <a:pPr lvl="4"/>
            <a:r>
              <a:rPr lang="en-US"/>
              <a:t>5. None</a:t>
            </a:r>
          </a:p>
          <a:p>
            <a:pPr lvl="5"/>
            <a:r>
              <a:rPr lang="en-US"/>
              <a:t>6. None</a:t>
            </a:r>
            <a:endParaRPr lang="sv-SE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5567715A-4F6C-DFE4-7F94-2C83CDCCC3B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244264" y="647700"/>
            <a:ext cx="1465200" cy="428466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59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3" orient="horz" pos="408">
          <p15:clr>
            <a:srgbClr val="FBAE40"/>
          </p15:clr>
        </p15:guide>
        <p15:guide id="4" pos="6123">
          <p15:clr>
            <a:srgbClr val="FBAE40"/>
          </p15:clr>
        </p15:guide>
        <p15:guide id="5" pos="564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_24-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Svenska kraftnät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Instruktioner">
            <a:extLst>
              <a:ext uri="{FF2B5EF4-FFF2-40B4-BE49-F238E27FC236}">
                <a16:creationId xmlns:a16="http://schemas.microsoft.com/office/drawing/2014/main" id="{E54C8628-B618-CE43-A4B3-F229E1F29672}"/>
              </a:ext>
            </a:extLst>
          </p:cNvPr>
          <p:cNvSpPr txBox="1">
            <a:spLocks/>
          </p:cNvSpPr>
          <p:nvPr userDrawn="1"/>
        </p:nvSpPr>
        <p:spPr>
          <a:xfrm>
            <a:off x="-2160000" y="16597"/>
            <a:ext cx="1800000" cy="2077117"/>
          </a:xfrm>
          <a:prstGeom prst="rect">
            <a:avLst/>
          </a:prstGeom>
          <a:solidFill>
            <a:srgbClr val="FFEE8D"/>
          </a:solidFill>
        </p:spPr>
        <p:txBody>
          <a:bodyPr lIns="216000" tIns="216000" rIns="216000" bIns="216000">
            <a:spAutoFit/>
          </a:bodyPr>
          <a:lstStyle>
            <a:lvl1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None/>
              <a:defRPr sz="9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108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700"/>
              </a:spcBef>
            </a:pPr>
            <a:r>
              <a:rPr lang="sv-SE" sz="700" b="1" i="0" noProof="0" err="1">
                <a:latin typeface="+mn-lt"/>
              </a:rPr>
              <a:t>grid</a:t>
            </a:r>
            <a:endParaRPr lang="sv-SE" sz="700" b="1" i="0" noProof="0">
              <a:latin typeface="+mn-lt"/>
            </a:endParaRP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</a:rPr>
              <a:t>Återställ bilders proportioner via fliken </a:t>
            </a:r>
            <a:r>
              <a:rPr lang="sv-SE" sz="700" b="0" i="0" u="sng" noProof="0">
                <a:latin typeface="+mn-lt"/>
              </a:rPr>
              <a:t>Bildformat</a:t>
            </a:r>
            <a:r>
              <a:rPr lang="sv-SE" sz="700" b="0" i="0" u="none" noProof="0">
                <a:latin typeface="+mn-lt"/>
              </a:rPr>
              <a:t>.</a:t>
            </a:r>
            <a:r>
              <a:rPr lang="sv-SE" sz="700" b="0" i="0" noProof="0">
                <a:latin typeface="+mn-lt"/>
              </a:rPr>
              <a:t> </a:t>
            </a:r>
            <a:br>
              <a:rPr lang="sv-SE" sz="700" b="0" i="0" noProof="0">
                <a:latin typeface="+mn-lt"/>
              </a:rPr>
            </a:br>
            <a:r>
              <a:rPr lang="sv-SE" sz="700" b="0" i="0" u="sng" noProof="0">
                <a:latin typeface="+mn-lt"/>
              </a:rPr>
              <a:t>Beskär</a:t>
            </a:r>
            <a:r>
              <a:rPr lang="sv-SE" sz="700" b="0" i="0" noProof="0">
                <a:latin typeface="+mn-lt"/>
              </a:rPr>
              <a:t> &gt; </a:t>
            </a:r>
            <a:r>
              <a:rPr lang="sv-SE" sz="700" b="0" i="0" u="sng" noProof="0">
                <a:latin typeface="+mn-lt"/>
              </a:rPr>
              <a:t>Fyll</a:t>
            </a:r>
            <a:r>
              <a:rPr lang="sv-SE" sz="700" b="0" i="0" noProof="0">
                <a:latin typeface="+mn-lt"/>
              </a:rPr>
              <a:t>.</a:t>
            </a:r>
          </a:p>
          <a:p>
            <a:pPr>
              <a:spcBef>
                <a:spcPts val="700"/>
              </a:spcBef>
            </a:pPr>
            <a:endParaRPr lang="sv-SE" sz="700" b="0" i="0" noProof="0">
              <a:latin typeface="+mn-lt"/>
            </a:endParaRPr>
          </a:p>
          <a:p>
            <a:pPr lvl="1">
              <a:spcBef>
                <a:spcPts val="700"/>
              </a:spcBef>
            </a:pPr>
            <a:r>
              <a:rPr lang="sv-SE" sz="700" b="1" i="0" noProof="0">
                <a:latin typeface="+mn-lt"/>
              </a:rPr>
              <a:t>grid</a:t>
            </a:r>
          </a:p>
          <a:p>
            <a:pPr>
              <a:spcBef>
                <a:spcPts val="700"/>
              </a:spcBef>
            </a:pPr>
            <a:r>
              <a:rPr lang="sv-SE" sz="700" b="0" i="0" noProof="0">
                <a:latin typeface="+mn-lt"/>
              </a:rPr>
              <a:t>Reset the proportions of an image by going to the tab </a:t>
            </a:r>
            <a:r>
              <a:rPr lang="sv-SE" sz="700" b="0" i="0" u="sng" noProof="0">
                <a:latin typeface="+mn-lt"/>
              </a:rPr>
              <a:t>Image format</a:t>
            </a:r>
            <a:r>
              <a:rPr lang="sv-SE" sz="700" b="0" i="0" noProof="0">
                <a:latin typeface="+mn-lt"/>
              </a:rPr>
              <a:t>. </a:t>
            </a:r>
            <a:br>
              <a:rPr lang="sv-SE" sz="700" b="0" i="0" noProof="0">
                <a:latin typeface="+mn-lt"/>
              </a:rPr>
            </a:br>
            <a:r>
              <a:rPr lang="sv-SE" sz="700" b="0" i="0" u="sng" noProof="0">
                <a:latin typeface="+mn-lt"/>
              </a:rPr>
              <a:t>Crop</a:t>
            </a:r>
            <a:r>
              <a:rPr lang="sv-SE" sz="700" b="0" i="0" noProof="0">
                <a:latin typeface="+mn-lt"/>
              </a:rPr>
              <a:t> &gt; </a:t>
            </a:r>
            <a:r>
              <a:rPr lang="sv-SE" sz="700" b="0" i="0" u="sng" noProof="0">
                <a:latin typeface="+mn-lt"/>
              </a:rPr>
              <a:t>Fill</a:t>
            </a:r>
            <a:r>
              <a:rPr lang="sv-SE" sz="700" b="0" i="0" noProof="0">
                <a:latin typeface="+mn-lt"/>
              </a:rPr>
              <a:t>.</a:t>
            </a:r>
          </a:p>
        </p:txBody>
      </p:sp>
      <p:sp>
        <p:nvSpPr>
          <p:cNvPr id="6" name="Layout">
            <a:extLst>
              <a:ext uri="{FF2B5EF4-FFF2-40B4-BE49-F238E27FC236}">
                <a16:creationId xmlns:a16="http://schemas.microsoft.com/office/drawing/2014/main" id="{9F559510-38BE-6741-A296-2CEEEF31A654}"/>
              </a:ext>
            </a:extLst>
          </p:cNvPr>
          <p:cNvSpPr txBox="1"/>
          <p:nvPr userDrawn="1"/>
        </p:nvSpPr>
        <p:spPr>
          <a:xfrm>
            <a:off x="863600" y="-576000"/>
            <a:ext cx="8640763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sv-SE" sz="1100" b="0" i="0" noProof="0">
                <a:latin typeface="Arial" panose="020B0604020202020204" pitchFamily="34" charset="0"/>
                <a:ea typeface="+mn-ea"/>
              </a:rPr>
              <a:t>Grid – 12 </a:t>
            </a:r>
            <a:r>
              <a:rPr lang="sv-SE" sz="1100" b="0" i="0" noProof="0" err="1">
                <a:latin typeface="Arial" panose="020B0604020202020204" pitchFamily="34" charset="0"/>
                <a:ea typeface="+mn-ea"/>
              </a:rPr>
              <a:t>columns</a:t>
            </a:r>
            <a:endParaRPr lang="sv-SE" sz="1100" b="0" i="0" noProof="0"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6085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10">
          <p15:clr>
            <a:srgbClr val="FBAE40"/>
          </p15:clr>
        </p15:guide>
        <p15:guide id="5" pos="4898">
          <p15:clr>
            <a:srgbClr val="FBAE40"/>
          </p15:clr>
        </p15:guide>
        <p15:guide id="7" pos="5443">
          <p15:clr>
            <a:srgbClr val="FBAE40"/>
          </p15:clr>
        </p15:guide>
        <p15:guide id="8" pos="5987">
          <p15:clr>
            <a:srgbClr val="FBAE40"/>
          </p15:clr>
        </p15:guide>
        <p15:guide id="10" pos="1088">
          <p15:clr>
            <a:srgbClr val="FBAE40"/>
          </p15:clr>
        </p15:guide>
        <p15:guide id="12" pos="544">
          <p15:clr>
            <a:srgbClr val="FBAE40"/>
          </p15:clr>
        </p15:guide>
        <p15:guide id="16" orient="horz" pos="1837">
          <p15:clr>
            <a:srgbClr val="FBAE40"/>
          </p15:clr>
        </p15:guide>
        <p15:guide id="17" orient="horz" pos="1225">
          <p15:clr>
            <a:srgbClr val="FBAE40"/>
          </p15:clr>
        </p15:guide>
        <p15:guide id="20" orient="horz" pos="2449">
          <p15:clr>
            <a:srgbClr val="FBAE40"/>
          </p15:clr>
        </p15:guide>
        <p15:guide id="26" pos="1633">
          <p15:clr>
            <a:srgbClr val="FBAE40"/>
          </p15:clr>
        </p15:guide>
        <p15:guide id="27" pos="2177">
          <p15:clr>
            <a:srgbClr val="FBAE40"/>
          </p15:clr>
        </p15:guide>
        <p15:guide id="28" pos="2721">
          <p15:clr>
            <a:srgbClr val="FBAE40"/>
          </p15:clr>
        </p15:guide>
        <p15:guide id="29" pos="4354">
          <p15:clr>
            <a:srgbClr val="FBAE40"/>
          </p15:clr>
        </p15:guide>
        <p15:guide id="30" pos="816" userDrawn="1">
          <p15:clr>
            <a:srgbClr val="FBAE40"/>
          </p15:clr>
        </p15:guide>
        <p15:guide id="31" pos="1360" userDrawn="1">
          <p15:clr>
            <a:srgbClr val="FBAE40"/>
          </p15:clr>
        </p15:guide>
        <p15:guide id="32" pos="1905" userDrawn="1">
          <p15:clr>
            <a:srgbClr val="FBAE40"/>
          </p15:clr>
        </p15:guide>
        <p15:guide id="33" pos="2449" userDrawn="1">
          <p15:clr>
            <a:srgbClr val="FBAE40"/>
          </p15:clr>
        </p15:guide>
        <p15:guide id="34" pos="2993" userDrawn="1">
          <p15:clr>
            <a:srgbClr val="FBAE40"/>
          </p15:clr>
        </p15:guide>
        <p15:guide id="35" pos="3538" userDrawn="1">
          <p15:clr>
            <a:srgbClr val="FBAE40"/>
          </p15:clr>
        </p15:guide>
        <p15:guide id="36" pos="4082" userDrawn="1">
          <p15:clr>
            <a:srgbClr val="FBAE40"/>
          </p15:clr>
        </p15:guide>
        <p15:guide id="37" pos="4626" userDrawn="1">
          <p15:clr>
            <a:srgbClr val="FBAE40"/>
          </p15:clr>
        </p15:guide>
        <p15:guide id="38" pos="5171" userDrawn="1">
          <p15:clr>
            <a:srgbClr val="FBAE40"/>
          </p15:clr>
        </p15:guide>
        <p15:guide id="39" pos="5715" userDrawn="1">
          <p15:clr>
            <a:srgbClr val="FBAE40"/>
          </p15:clr>
        </p15:guide>
        <p15:guide id="40" pos="6259" userDrawn="1">
          <p15:clr>
            <a:srgbClr val="FBAE40"/>
          </p15:clr>
        </p15:guide>
        <p15:guide id="41" pos="27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50"/>
            <a:ext cx="8640762" cy="36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162A20-C163-12A8-8F99-BBA5BFFF98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600" y="1800225"/>
            <a:ext cx="4103688" cy="30607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2400"/>
              </a:spcBef>
              <a:buNone/>
              <a:defRPr sz="800" b="0" kern="100" cap="all" spc="100" baseline="0">
                <a:solidFill>
                  <a:schemeClr val="bg1">
                    <a:lumMod val="65000"/>
                  </a:schemeClr>
                </a:solidFill>
              </a:defRPr>
            </a:lvl3pPr>
            <a:lvl4pPr marL="864000" indent="0">
              <a:buNone/>
              <a:defRPr sz="1600"/>
            </a:lvl4pPr>
            <a:lvl5pPr marL="11520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806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5987">
          <p15:clr>
            <a:srgbClr val="FBAE40"/>
          </p15:clr>
        </p15:guide>
        <p15:guide id="3" orient="horz" pos="1134">
          <p15:clr>
            <a:srgbClr val="FBAE40"/>
          </p15:clr>
        </p15:guide>
        <p15:guide id="4" pos="1701">
          <p15:clr>
            <a:srgbClr val="FBAE40"/>
          </p15:clr>
        </p15:guide>
        <p15:guide id="5" pos="1973">
          <p15:clr>
            <a:srgbClr val="FBAE40"/>
          </p15:clr>
        </p15:guide>
        <p15:guide id="6" pos="4558">
          <p15:clr>
            <a:srgbClr val="FBAE40"/>
          </p15:clr>
        </p15:guide>
        <p15:guide id="7" pos="4830">
          <p15:clr>
            <a:srgbClr val="FBAE40"/>
          </p15:clr>
        </p15:guide>
        <p15:guide id="8" pos="3129">
          <p15:clr>
            <a:srgbClr val="FBAE40"/>
          </p15:clr>
        </p15:guide>
        <p15:guide id="9" pos="3402">
          <p15:clr>
            <a:srgbClr val="FBAE40"/>
          </p15:clr>
        </p15:guide>
        <p15:guide id="10" orient="horz" pos="142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9DE6A-55C0-4C4F-9889-E916206BDB1A}" type="datetime1">
              <a:rPr lang="sv-SE" smtClean="0"/>
              <a:t>2025-12-10</a:t>
            </a:fld>
            <a:endParaRPr lang="sv-S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Presentation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91297" y="1463520"/>
            <a:ext cx="7379074" cy="3718203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/>
              <a:t>Klicka här för att ändra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4690" y="5181722"/>
            <a:ext cx="3781337" cy="181728"/>
          </a:xfrm>
        </p:spPr>
        <p:txBody>
          <a:bodyPr anchor="ctr" anchorCtr="0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424078618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E460F58-54AA-43E1-8905-DA792CE536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7796" y="1421337"/>
            <a:ext cx="7592373" cy="1397319"/>
          </a:xfrm>
          <a:noFill/>
        </p:spPr>
        <p:txBody>
          <a:bodyPr lIns="0" rIns="0" anchor="b">
            <a:noAutofit/>
          </a:bodyPr>
          <a:lstStyle>
            <a:lvl1pPr algn="ctr">
              <a:lnSpc>
                <a:spcPct val="80000"/>
              </a:lnSpc>
              <a:spcBef>
                <a:spcPts val="510"/>
              </a:spcBef>
              <a:defRPr sz="5102" b="0" i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6E1D636-C9B9-42DF-AE27-057DDD9799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7796" y="2843140"/>
            <a:ext cx="7592373" cy="633725"/>
          </a:xfrm>
          <a:noFill/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510"/>
              </a:spcBef>
              <a:buNone/>
              <a:defRPr sz="2041">
                <a:solidFill>
                  <a:schemeClr val="tx1"/>
                </a:solidFill>
              </a:defRPr>
            </a:lvl1pPr>
            <a:lvl2pPr marL="388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5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2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0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62672521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91297" y="1359562"/>
            <a:ext cx="7379074" cy="3822161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DD96FED-8CA5-480B-AD3E-C652C05CFF8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69863-6BDD-41BF-8111-5DEE5D9F55CF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6B89E34-9E6A-4149-A657-BE347E6BCF6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21E55B5-4D66-42EA-9B97-FCBEA7FD6B0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CA95-30C8-47DA-AC16-685FD1F93F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6380982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845197-0585-4B0B-BD3F-BBC03A4D6837}"/>
              </a:ext>
            </a:extLst>
          </p:cNvPr>
          <p:cNvSpPr/>
          <p:nvPr/>
        </p:nvSpPr>
        <p:spPr>
          <a:xfrm>
            <a:off x="0" y="0"/>
            <a:ext cx="10367963" cy="583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1736" dirty="0"/>
          </a:p>
        </p:txBody>
      </p:sp>
      <p:pic>
        <p:nvPicPr>
          <p:cNvPr id="5" name="Bildobjekt 7">
            <a:extLst>
              <a:ext uri="{FF2B5EF4-FFF2-40B4-BE49-F238E27FC236}">
                <a16:creationId xmlns:a16="http://schemas.microsoft.com/office/drawing/2014/main" id="{FD5EB921-8525-4D56-8143-E7B8386F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35" y="4898199"/>
            <a:ext cx="1227145" cy="4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CBDEE0-857A-4BC8-A189-47CF635F2CA8}"/>
              </a:ext>
            </a:extLst>
          </p:cNvPr>
          <p:cNvSpPr/>
          <p:nvPr/>
        </p:nvSpPr>
        <p:spPr>
          <a:xfrm>
            <a:off x="0" y="0"/>
            <a:ext cx="10367963" cy="583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1736" dirty="0"/>
          </a:p>
        </p:txBody>
      </p:sp>
      <p:pic>
        <p:nvPicPr>
          <p:cNvPr id="7" name="Bildobjekt 7">
            <a:extLst>
              <a:ext uri="{FF2B5EF4-FFF2-40B4-BE49-F238E27FC236}">
                <a16:creationId xmlns:a16="http://schemas.microsoft.com/office/drawing/2014/main" id="{B42C5073-DF03-4070-B9BC-B69BD41C9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35" y="4898199"/>
            <a:ext cx="1227145" cy="4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75C01B-CF3D-435A-AA56-D51922EE032F}"/>
              </a:ext>
            </a:extLst>
          </p:cNvPr>
          <p:cNvSpPr/>
          <p:nvPr/>
        </p:nvSpPr>
        <p:spPr>
          <a:xfrm>
            <a:off x="0" y="0"/>
            <a:ext cx="10367963" cy="583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1736" dirty="0"/>
          </a:p>
        </p:txBody>
      </p:sp>
      <p:pic>
        <p:nvPicPr>
          <p:cNvPr id="9" name="Bildobjekt 7">
            <a:extLst>
              <a:ext uri="{FF2B5EF4-FFF2-40B4-BE49-F238E27FC236}">
                <a16:creationId xmlns:a16="http://schemas.microsoft.com/office/drawing/2014/main" id="{E849BD4A-309A-482C-855E-C4B6D753E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35" y="4898199"/>
            <a:ext cx="1227145" cy="4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387796" y="1421337"/>
            <a:ext cx="7592373" cy="1397319"/>
          </a:xfrm>
          <a:noFill/>
        </p:spPr>
        <p:txBody>
          <a:bodyPr>
            <a:noAutofit/>
          </a:bodyPr>
          <a:lstStyle>
            <a:lvl1pPr algn="ctr">
              <a:lnSpc>
                <a:spcPct val="80000"/>
              </a:lnSpc>
              <a:spcBef>
                <a:spcPts val="510"/>
              </a:spcBef>
              <a:defRPr sz="5102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87796" y="2843140"/>
            <a:ext cx="7592373" cy="633725"/>
          </a:xfrm>
          <a:noFill/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510"/>
              </a:spcBef>
              <a:buNone/>
              <a:defRPr sz="2041">
                <a:solidFill>
                  <a:schemeClr val="bg1"/>
                </a:solidFill>
              </a:defRPr>
            </a:lvl1pPr>
            <a:lvl2pPr marL="388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5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2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0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98972417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ida eget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DC7545-B0F0-4730-9482-0963DB6E467E}"/>
              </a:ext>
            </a:extLst>
          </p:cNvPr>
          <p:cNvSpPr/>
          <p:nvPr/>
        </p:nvSpPr>
        <p:spPr>
          <a:xfrm>
            <a:off x="0" y="-1351"/>
            <a:ext cx="10367963" cy="5833826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204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D75974-1FE6-4A3F-BBF4-273029A9237E}"/>
              </a:ext>
            </a:extLst>
          </p:cNvPr>
          <p:cNvSpPr/>
          <p:nvPr/>
        </p:nvSpPr>
        <p:spPr>
          <a:xfrm>
            <a:off x="10573162" y="0"/>
            <a:ext cx="2365192" cy="222633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3070" tIns="153070" bIns="153070" anchor="ctr"/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736" b="1" dirty="0">
                <a:solidFill>
                  <a:schemeClr val="tx1"/>
                </a:solidFill>
              </a:rPr>
              <a:t>Instruktioner för foto</a:t>
            </a:r>
          </a:p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361" dirty="0">
                <a:solidFill>
                  <a:schemeClr val="tx1"/>
                </a:solidFill>
              </a:rPr>
              <a:t>Infoga eget foto enlig foto </a:t>
            </a:r>
            <a:r>
              <a:rPr lang="sv-SE" sz="1361" dirty="0" err="1">
                <a:solidFill>
                  <a:schemeClr val="tx1"/>
                </a:solidFill>
              </a:rPr>
              <a:t>guidelines</a:t>
            </a:r>
            <a:r>
              <a:rPr lang="sv-SE" sz="1361" dirty="0">
                <a:solidFill>
                  <a:schemeClr val="tx1"/>
                </a:solidFill>
              </a:rPr>
              <a:t>. Klicka på ikonen </a:t>
            </a:r>
            <a:br>
              <a:rPr lang="sv-SE" sz="1361" dirty="0">
                <a:solidFill>
                  <a:schemeClr val="tx1"/>
                </a:solidFill>
              </a:rPr>
            </a:br>
            <a:r>
              <a:rPr lang="sv-SE" sz="1361" dirty="0">
                <a:solidFill>
                  <a:schemeClr val="tx1"/>
                </a:solidFill>
              </a:rPr>
              <a:t>i mitten för att infoga fotot.</a:t>
            </a:r>
          </a:p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361" dirty="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361" dirty="0">
                <a:solidFill>
                  <a:schemeClr val="tx1"/>
                </a:solidFill>
              </a:rPr>
            </a:br>
            <a:r>
              <a:rPr lang="sv-SE" sz="1361" dirty="0">
                <a:solidFill>
                  <a:schemeClr val="tx1"/>
                </a:solidFill>
              </a:rPr>
              <a:t>i menyn. Till höger i menyn sänks ljusstyrkan till -33% på foto för att få rätt kontrast.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433B1036-CF04-4000-9BF7-9B56EA10CBCF}"/>
              </a:ext>
            </a:extLst>
          </p:cNvPr>
          <p:cNvGrpSpPr>
            <a:grpSpLocks/>
          </p:cNvGrpSpPr>
          <p:nvPr/>
        </p:nvGrpSpPr>
        <p:grpSpPr bwMode="auto">
          <a:xfrm>
            <a:off x="10573162" y="2320840"/>
            <a:ext cx="2365192" cy="2424797"/>
            <a:chOff x="-3021837" y="2324314"/>
            <a:chExt cx="2779776" cy="2850462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8FD9409A-0689-49E8-A38A-4B0C5FA0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5" t="17065" b="54295"/>
            <a:stretch>
              <a:fillRect/>
            </a:stretch>
          </p:blipFill>
          <p:spPr bwMode="auto">
            <a:xfrm>
              <a:off x="-3021837" y="2324314"/>
              <a:ext cx="2779776" cy="28504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1E9584-3CB2-4B01-B2F3-C70F21F88B5E}"/>
                </a:ext>
              </a:extLst>
            </p:cNvPr>
            <p:cNvSpPr/>
            <p:nvPr/>
          </p:nvSpPr>
          <p:spPr>
            <a:xfrm>
              <a:off x="-2779082" y="4435180"/>
              <a:ext cx="2194309" cy="198389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ts val="510"/>
                </a:spcBef>
                <a:defRPr/>
              </a:pPr>
              <a:endParaRPr lang="sv-SE" sz="1736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8459C5-2E2C-4AD5-A290-1EE0D564349B}"/>
              </a:ext>
            </a:extLst>
          </p:cNvPr>
          <p:cNvSpPr txBox="1"/>
          <p:nvPr/>
        </p:nvSpPr>
        <p:spPr>
          <a:xfrm>
            <a:off x="12132407" y="4155639"/>
            <a:ext cx="241362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-33%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A5F41A-C5E2-4941-BBE0-85B388A7AF92}"/>
              </a:ext>
            </a:extLst>
          </p:cNvPr>
          <p:cNvSpPr txBox="1"/>
          <p:nvPr/>
        </p:nvSpPr>
        <p:spPr>
          <a:xfrm>
            <a:off x="12132407" y="3564291"/>
            <a:ext cx="169228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C0C55-C5FF-44CE-9D9A-B46092A71C08}"/>
              </a:ext>
            </a:extLst>
          </p:cNvPr>
          <p:cNvSpPr txBox="1"/>
          <p:nvPr/>
        </p:nvSpPr>
        <p:spPr>
          <a:xfrm>
            <a:off x="12132407" y="4352755"/>
            <a:ext cx="169228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0F3CE4-67E1-49D2-A044-F6185BF46F90}"/>
              </a:ext>
            </a:extLst>
          </p:cNvPr>
          <p:cNvSpPr/>
          <p:nvPr/>
        </p:nvSpPr>
        <p:spPr>
          <a:xfrm>
            <a:off x="0" y="-1351"/>
            <a:ext cx="10367963" cy="5833826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204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B07B9B-090D-4BF3-A00C-E21B43C23E61}"/>
              </a:ext>
            </a:extLst>
          </p:cNvPr>
          <p:cNvSpPr/>
          <p:nvPr/>
        </p:nvSpPr>
        <p:spPr>
          <a:xfrm>
            <a:off x="10573162" y="0"/>
            <a:ext cx="2365192" cy="222633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3070" tIns="153070" bIns="153070" anchor="ctr"/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736" b="1" dirty="0">
                <a:solidFill>
                  <a:schemeClr val="tx1"/>
                </a:solidFill>
              </a:rPr>
              <a:t>Instruktioner för foto</a:t>
            </a:r>
          </a:p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361" dirty="0">
                <a:solidFill>
                  <a:schemeClr val="tx1"/>
                </a:solidFill>
              </a:rPr>
              <a:t>Infoga eget foto enlig foto </a:t>
            </a:r>
            <a:r>
              <a:rPr lang="sv-SE" sz="1361" dirty="0" err="1">
                <a:solidFill>
                  <a:schemeClr val="tx1"/>
                </a:solidFill>
              </a:rPr>
              <a:t>guidelines</a:t>
            </a:r>
            <a:r>
              <a:rPr lang="sv-SE" sz="1361" dirty="0">
                <a:solidFill>
                  <a:schemeClr val="tx1"/>
                </a:solidFill>
              </a:rPr>
              <a:t>. Klicka på ikonen </a:t>
            </a:r>
            <a:br>
              <a:rPr lang="sv-SE" sz="1361" dirty="0">
                <a:solidFill>
                  <a:schemeClr val="tx1"/>
                </a:solidFill>
              </a:rPr>
            </a:br>
            <a:r>
              <a:rPr lang="sv-SE" sz="1361" dirty="0">
                <a:solidFill>
                  <a:schemeClr val="tx1"/>
                </a:solidFill>
              </a:rPr>
              <a:t>i mitten för att infoga fotot.</a:t>
            </a:r>
          </a:p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361" dirty="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361" dirty="0">
                <a:solidFill>
                  <a:schemeClr val="tx1"/>
                </a:solidFill>
              </a:rPr>
            </a:br>
            <a:r>
              <a:rPr lang="sv-SE" sz="1361" dirty="0">
                <a:solidFill>
                  <a:schemeClr val="tx1"/>
                </a:solidFill>
              </a:rPr>
              <a:t>i menyn. Till höger i menyn sänks ljusstyrkan till -33% på foto för att få rätt kontrast.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0A8EEF0-145D-4556-B9E3-A4A201D7891D}"/>
              </a:ext>
            </a:extLst>
          </p:cNvPr>
          <p:cNvGrpSpPr>
            <a:grpSpLocks/>
          </p:cNvGrpSpPr>
          <p:nvPr/>
        </p:nvGrpSpPr>
        <p:grpSpPr bwMode="auto">
          <a:xfrm>
            <a:off x="10573162" y="2320840"/>
            <a:ext cx="2365192" cy="2424797"/>
            <a:chOff x="-3021837" y="2324314"/>
            <a:chExt cx="2779776" cy="2850462"/>
          </a:xfrm>
        </p:grpSpPr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3DC39B75-C540-4FF8-AD99-9EC3DC910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5" t="17065" b="54295"/>
            <a:stretch>
              <a:fillRect/>
            </a:stretch>
          </p:blipFill>
          <p:spPr bwMode="auto">
            <a:xfrm>
              <a:off x="-3021837" y="2324314"/>
              <a:ext cx="2779776" cy="28504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106C7F-039D-44E3-BF94-1A352448D573}"/>
                </a:ext>
              </a:extLst>
            </p:cNvPr>
            <p:cNvSpPr/>
            <p:nvPr/>
          </p:nvSpPr>
          <p:spPr>
            <a:xfrm>
              <a:off x="-2779082" y="4435180"/>
              <a:ext cx="2194309" cy="198389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ts val="510"/>
                </a:spcBef>
                <a:defRPr/>
              </a:pPr>
              <a:endParaRPr lang="sv-SE" sz="1736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C6D0C2-BC6A-4F3D-962C-470DADDF4CAB}"/>
              </a:ext>
            </a:extLst>
          </p:cNvPr>
          <p:cNvSpPr txBox="1"/>
          <p:nvPr/>
        </p:nvSpPr>
        <p:spPr>
          <a:xfrm>
            <a:off x="12132407" y="4155639"/>
            <a:ext cx="241362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-33%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9FE04B-F645-42EE-85E5-E9A4D510B0FF}"/>
              </a:ext>
            </a:extLst>
          </p:cNvPr>
          <p:cNvSpPr txBox="1"/>
          <p:nvPr/>
        </p:nvSpPr>
        <p:spPr>
          <a:xfrm>
            <a:off x="12132407" y="3564291"/>
            <a:ext cx="169228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9ACCF9-11DD-466B-8FF8-EABF2FBAA997}"/>
              </a:ext>
            </a:extLst>
          </p:cNvPr>
          <p:cNvSpPr txBox="1"/>
          <p:nvPr/>
        </p:nvSpPr>
        <p:spPr>
          <a:xfrm>
            <a:off x="12132407" y="4352755"/>
            <a:ext cx="169228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1D72FE-DD5F-4205-A218-16B4221A3435}"/>
              </a:ext>
            </a:extLst>
          </p:cNvPr>
          <p:cNvSpPr/>
          <p:nvPr/>
        </p:nvSpPr>
        <p:spPr>
          <a:xfrm>
            <a:off x="10573162" y="0"/>
            <a:ext cx="2365192" cy="222633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3070" tIns="153070" bIns="153070" anchor="ctr"/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736" b="1" dirty="0">
                <a:solidFill>
                  <a:schemeClr val="tx1"/>
                </a:solidFill>
              </a:rPr>
              <a:t>Instruktioner för foto</a:t>
            </a:r>
          </a:p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361" dirty="0">
                <a:solidFill>
                  <a:schemeClr val="tx1"/>
                </a:solidFill>
              </a:rPr>
              <a:t>Infoga eget foto enlig foto </a:t>
            </a:r>
            <a:r>
              <a:rPr lang="sv-SE" sz="1361" dirty="0" err="1">
                <a:solidFill>
                  <a:schemeClr val="tx1"/>
                </a:solidFill>
              </a:rPr>
              <a:t>guidelines</a:t>
            </a:r>
            <a:r>
              <a:rPr lang="sv-SE" sz="1361" dirty="0">
                <a:solidFill>
                  <a:schemeClr val="tx1"/>
                </a:solidFill>
              </a:rPr>
              <a:t>. Klicka på ikonen </a:t>
            </a:r>
            <a:br>
              <a:rPr lang="sv-SE" sz="1361" dirty="0">
                <a:solidFill>
                  <a:schemeClr val="tx1"/>
                </a:solidFill>
              </a:rPr>
            </a:br>
            <a:r>
              <a:rPr lang="sv-SE" sz="1361" dirty="0">
                <a:solidFill>
                  <a:schemeClr val="tx1"/>
                </a:solidFill>
              </a:rPr>
              <a:t>i mitten för att infoga fotot.</a:t>
            </a:r>
          </a:p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1361" dirty="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361" dirty="0">
                <a:solidFill>
                  <a:schemeClr val="tx1"/>
                </a:solidFill>
              </a:rPr>
            </a:br>
            <a:r>
              <a:rPr lang="sv-SE" sz="1361" dirty="0">
                <a:solidFill>
                  <a:schemeClr val="tx1"/>
                </a:solidFill>
              </a:rPr>
              <a:t>i menyn. Till höger i menyn sänks ljusstyrkan till -33% på foto för att få rätt kontrast.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DC7E9F7E-2191-40DB-9C5F-25604701341B}"/>
              </a:ext>
            </a:extLst>
          </p:cNvPr>
          <p:cNvGrpSpPr>
            <a:grpSpLocks/>
          </p:cNvGrpSpPr>
          <p:nvPr/>
        </p:nvGrpSpPr>
        <p:grpSpPr bwMode="auto">
          <a:xfrm>
            <a:off x="10573162" y="2320840"/>
            <a:ext cx="2365192" cy="2424797"/>
            <a:chOff x="-3021837" y="2324314"/>
            <a:chExt cx="2779776" cy="2850462"/>
          </a:xfrm>
        </p:grpSpPr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7DB5D63A-AE0C-4D14-AB63-38F6955EA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5" t="17065" b="54295"/>
            <a:stretch>
              <a:fillRect/>
            </a:stretch>
          </p:blipFill>
          <p:spPr bwMode="auto">
            <a:xfrm>
              <a:off x="-3021837" y="2324314"/>
              <a:ext cx="2779776" cy="28504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ACF64E-EA16-4751-9F55-65A35C6D97CD}"/>
                </a:ext>
              </a:extLst>
            </p:cNvPr>
            <p:cNvSpPr/>
            <p:nvPr/>
          </p:nvSpPr>
          <p:spPr>
            <a:xfrm>
              <a:off x="-2779082" y="4435180"/>
              <a:ext cx="2194309" cy="198389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ts val="510"/>
                </a:spcBef>
                <a:defRPr/>
              </a:pPr>
              <a:endParaRPr lang="sv-SE" sz="1736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F708EBC-A220-418A-9624-74A8A2E0BD79}"/>
              </a:ext>
            </a:extLst>
          </p:cNvPr>
          <p:cNvSpPr txBox="1"/>
          <p:nvPr/>
        </p:nvSpPr>
        <p:spPr>
          <a:xfrm>
            <a:off x="12132407" y="4155639"/>
            <a:ext cx="241362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-33%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2122C0-BB64-48C2-B12F-ED6160976338}"/>
              </a:ext>
            </a:extLst>
          </p:cNvPr>
          <p:cNvSpPr txBox="1"/>
          <p:nvPr/>
        </p:nvSpPr>
        <p:spPr>
          <a:xfrm>
            <a:off x="12132407" y="3564291"/>
            <a:ext cx="169228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59EF57-6BB7-4EA1-9397-EF30BF105FAC}"/>
              </a:ext>
            </a:extLst>
          </p:cNvPr>
          <p:cNvSpPr txBox="1"/>
          <p:nvPr/>
        </p:nvSpPr>
        <p:spPr>
          <a:xfrm>
            <a:off x="12132407" y="4352755"/>
            <a:ext cx="169228" cy="94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0614" tIns="0" rIns="30614" bIns="0">
            <a:spAutoFit/>
          </a:bodyPr>
          <a:lstStyle/>
          <a:p>
            <a:pPr>
              <a:lnSpc>
                <a:spcPct val="90000"/>
              </a:lnSpc>
              <a:spcBef>
                <a:spcPts val="510"/>
              </a:spcBef>
              <a:defRPr/>
            </a:pPr>
            <a:r>
              <a:rPr lang="sv-SE" sz="680" dirty="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351"/>
            <a:ext cx="10367963" cy="5833826"/>
          </a:xfrm>
          <a:solidFill>
            <a:schemeClr val="tx1"/>
          </a:solidFill>
        </p:spPr>
        <p:txBody>
          <a:bodyPr rIns="2880000" anchor="ctr"/>
          <a:lstStyle>
            <a:lvl1pPr marL="0" indent="0" algn="r">
              <a:buFontTx/>
              <a:buNone/>
              <a:defRPr sz="153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noProof="0" dirty="0"/>
              <a:t>Klicka på ikonen för att välja bild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387796" y="1421337"/>
            <a:ext cx="7592373" cy="1397319"/>
          </a:xfrm>
          <a:noFill/>
        </p:spPr>
        <p:txBody>
          <a:bodyPr>
            <a:noAutofit/>
          </a:bodyPr>
          <a:lstStyle>
            <a:lvl1pPr algn="ctr">
              <a:lnSpc>
                <a:spcPct val="80000"/>
              </a:lnSpc>
              <a:spcBef>
                <a:spcPts val="510"/>
              </a:spcBef>
              <a:defRPr sz="5102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87796" y="3018959"/>
            <a:ext cx="7592373" cy="633725"/>
          </a:xfrm>
          <a:noFill/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510"/>
              </a:spcBef>
              <a:buNone/>
              <a:defRPr sz="2041">
                <a:solidFill>
                  <a:schemeClr val="bg1"/>
                </a:solidFill>
              </a:defRPr>
            </a:lvl1pPr>
            <a:lvl2pPr marL="388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6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5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2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0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66917" y="4898667"/>
            <a:ext cx="1227624" cy="443942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sv-SE" noProof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7144692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indelning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370F59-11F5-4DE5-A7E1-F73100A31448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D1A256-64E0-467C-A8DF-CC30D24E87A6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1F213-2AB7-4ABE-B881-460A9157BDD7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901" y="759269"/>
            <a:ext cx="7302510" cy="1062100"/>
          </a:xfrm>
        </p:spPr>
        <p:txBody>
          <a:bodyPr anchor="t"/>
          <a:lstStyle>
            <a:lvl1pPr algn="l">
              <a:defRPr sz="4082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BC3DB4-21FE-480F-89A3-62624FAA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90AD-1612-4E80-AF61-56FA15551CF4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CA66FE-88C6-4AE5-A899-273F0D8F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9A42C6-1954-4223-B794-393D5848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CCCB0-1D1D-4B0B-9202-99463525EA5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4529038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indelning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2104A4-1885-4557-80CB-768E8F2F87D1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FCE046-5713-4CAF-8576-A023E0BA8A3A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AC7091-8462-4108-862F-9E3AC1CEEC76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901" y="759269"/>
            <a:ext cx="7302510" cy="1062100"/>
          </a:xfrm>
        </p:spPr>
        <p:txBody>
          <a:bodyPr anchor="t"/>
          <a:lstStyle>
            <a:lvl1pPr algn="l">
              <a:defRPr sz="4082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B57AFE-0583-4A3B-A85D-ADCA3BC9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A0475-20BA-40C3-BF9A-A1AC19F42AE8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51B5C7-DA01-4435-B41A-626F126F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9B1D6F-3FB9-4E4B-BF48-42F5F61D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89FE5-1CEC-4F01-8AB1-941C891C7F0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979569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sida eg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350"/>
            <a:ext cx="10367963" cy="5404491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531"/>
            </a:lvl1pPr>
          </a:lstStyle>
          <a:p>
            <a:pPr lvl="0"/>
            <a:r>
              <a:rPr lang="sv-SE" noProof="0" dirty="0"/>
              <a:t>Klicka på ikonen för att välja bild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C316D5-54B1-4BCC-9A01-9F48ECE7162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C9888-AAB5-4107-81CE-0EF4AD9F6DFF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3C5604-A267-43EC-BAE9-DBD59A11DB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353738-0454-4DAB-9166-E14FF470DE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FB972-BC3A-4DFA-B12A-19207B4011B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235439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F820-14E3-8449-9ED8-76C7D2F1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94E5A-4315-E345-9BC8-C4F372DA9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F6238-682C-254E-B470-66609CB5F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D6EB7-FB66-1D4B-B5A2-B07A5CE8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D5BFA-FF62-5C4E-8337-98B9D9DA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825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  <p15:guide id="3" orient="horz" pos="1134" userDrawn="1">
          <p15:clr>
            <a:srgbClr val="FBAE40"/>
          </p15:clr>
        </p15:guide>
        <p15:guide id="4" orient="horz" pos="142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350"/>
            <a:ext cx="10367963" cy="5404491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531"/>
            </a:lvl1pPr>
          </a:lstStyle>
          <a:p>
            <a:pPr lvl="0"/>
            <a:r>
              <a:rPr lang="sv-SE" noProof="0" dirty="0"/>
              <a:t>Klicka på ikonen för att välja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E7510A-5707-4438-A0B4-9C70B65596C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D2315-38E5-431C-A956-3238922F094E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529480-FE82-492E-B33E-7D8862BA95D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09CCB5-CEE6-4CF4-9BF8-80D2FACE9F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EAC43-3C7D-4CB9-83EB-233A2DA33A4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9258940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91297" y="1359562"/>
            <a:ext cx="7379074" cy="3822161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DC6906-C292-47A6-B8E8-B4AB78B8038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F415-BB05-44E9-A65B-CEEC1498DB19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E80281-2E88-4F79-AEEE-193EA03C0D7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8B4528-03E2-4ACB-893C-EFBA1DA1491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4D9E5-107F-4E59-849D-6C75459837F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974743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45809" y="1597885"/>
            <a:ext cx="2449125" cy="2449333"/>
          </a:xfrm>
          <a:noFill/>
        </p:spPr>
        <p:txBody>
          <a:bodyPr tIns="936000" anchor="ctr"/>
          <a:lstStyle>
            <a:lvl1pPr marL="0" indent="0" algn="ctr">
              <a:buFontTx/>
              <a:buNone/>
              <a:defRPr sz="1531"/>
            </a:lvl1pPr>
          </a:lstStyle>
          <a:p>
            <a:pPr lvl="0"/>
            <a:r>
              <a:rPr lang="sv-SE" noProof="0" dirty="0"/>
              <a:t>Klicka på ikonen för att välja bild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91298" y="1359562"/>
            <a:ext cx="4592684" cy="3822161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1298" y="289980"/>
            <a:ext cx="4592684" cy="834368"/>
          </a:xfrm>
        </p:spPr>
        <p:txBody>
          <a:bodyPr/>
          <a:lstStyle/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2A31C59-3E13-42C4-9611-83D7C7C5EBC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C444F-35B6-4465-9DD2-4082D7A156FA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E18057C-AFA9-4993-9169-92D1E33D2AC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B62F4EE-5AB1-4E0B-8855-24866E249C7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90D10-9E53-40D0-9915-AEA536FBB375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589893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5510531" y="520483"/>
            <a:ext cx="4285969" cy="4362875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531"/>
            </a:lvl1pPr>
          </a:lstStyle>
          <a:p>
            <a:pPr lvl="0"/>
            <a:r>
              <a:rPr lang="sv-SE" noProof="0" dirty="0"/>
              <a:t>Klicka på ikonen för att välja bild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91297" y="1359562"/>
            <a:ext cx="4592684" cy="3822161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1298" y="289980"/>
            <a:ext cx="4592684" cy="834368"/>
          </a:xfrm>
        </p:spPr>
        <p:txBody>
          <a:bodyPr/>
          <a:lstStyle/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7E780F-66AD-45F2-B851-4E7B69C4CE8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D306-3E45-4826-B389-B0A23E1DB852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38EB869-52B0-40BE-A397-BFC6A10722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709DDA-FD5C-475A-AE84-DBA5292FE67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E44C0-3CB2-4AB0-BBDD-2DB5AE51996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7888662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5510531" y="520483"/>
            <a:ext cx="4285969" cy="4362875"/>
          </a:xfrm>
          <a:solidFill>
            <a:schemeClr val="bg1">
              <a:lumMod val="85000"/>
            </a:schemeClr>
          </a:solidFill>
        </p:spPr>
        <p:txBody>
          <a:bodyPr tIns="936000" anchor="ctr"/>
          <a:lstStyle>
            <a:lvl1pPr marL="0" indent="0" algn="ctr">
              <a:buFontTx/>
              <a:buNone/>
              <a:defRPr sz="1531"/>
            </a:lvl1pPr>
          </a:lstStyle>
          <a:p>
            <a:pPr lvl="0"/>
            <a:r>
              <a:rPr lang="sv-SE" noProof="0" dirty="0"/>
              <a:t>Klicka på ikonen för att välja bild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91297" y="1359562"/>
            <a:ext cx="4489715" cy="3822161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1298" y="289980"/>
            <a:ext cx="4592684" cy="834368"/>
          </a:xfrm>
        </p:spPr>
        <p:txBody>
          <a:bodyPr/>
          <a:lstStyle/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60E185C-8238-431A-88DD-491474AAF65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34C49-CC14-4E36-975D-B7EBE9FC43B8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CDAAF0B-5BD8-4E4A-859B-7831725E397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DC4F81-1493-48BE-9811-348C5DB089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307B9-2A5F-446B-AB11-204E969EFF52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9033607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bullettext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91298" y="1359562"/>
            <a:ext cx="4189258" cy="3822161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5384705" y="1359562"/>
            <a:ext cx="4189258" cy="3822161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33AECDE-2B8B-4670-A6DB-5805C25F62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ED747-00D9-4CBC-9707-4AF9912CBE0A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759FD6C-C2CA-4FE5-9C2F-CC4AB2AF6D4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C1FF08-534B-4201-8A8A-AE7EE07993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91D0-B3BA-4805-A432-9DB537064A5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4565800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under rubrik med bullettext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91298" y="1771721"/>
            <a:ext cx="4189036" cy="341000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384705" y="1771721"/>
            <a:ext cx="4224561" cy="341000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91299" y="1375655"/>
            <a:ext cx="4189035" cy="316637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 dirty="0"/>
              <a:t>Klicka för att ändra text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384705" y="1375655"/>
            <a:ext cx="4224561" cy="316637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 dirty="0"/>
              <a:t>Klicka för att ändra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7DDF24B-4BFA-43F7-BEEA-501B6DD999D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DB37-051E-4091-9EA5-3D8B90188CA4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240EEC-E49E-4F6A-9C5A-A07F960744E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652D9E-9BCC-47EB-8B60-10AA7B1D98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9AF41-854B-4467-9D81-FB3B5DFCA57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2847494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44690" y="5181722"/>
            <a:ext cx="3781337" cy="181728"/>
          </a:xfrm>
        </p:spPr>
        <p:txBody>
          <a:bodyPr anchor="ctr"/>
          <a:lstStyle>
            <a:lvl1pPr marL="0" indent="0">
              <a:buFontTx/>
              <a:buNone/>
              <a:defRPr sz="10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ACBDF8-5972-46D0-B86B-B5C0E250C44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F223B-7B6D-407F-9376-6755640920F6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39EB42-9095-4CD9-ADAE-5BA9D295943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02B797-3AF3-4647-9EA1-CFC0F14FA5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2372E-50D1-4AC7-942F-EA3CFDEB590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905188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s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71EDE8D-C483-483F-9869-C5563E8572FC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73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FB2BD6-FFFF-40D7-A520-AD83D5613CC4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736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2121825-BE7D-48BF-AB0B-77D2D39D999F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736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387796" y="1299516"/>
            <a:ext cx="7592372" cy="1630466"/>
          </a:xfrm>
        </p:spPr>
        <p:txBody>
          <a:bodyPr/>
          <a:lstStyle>
            <a:lvl1pPr marL="0" indent="0" algn="ctr">
              <a:buFontTx/>
              <a:buNone/>
              <a:defRPr sz="5102">
                <a:solidFill>
                  <a:schemeClr val="accent1"/>
                </a:solidFill>
                <a:latin typeface="+mj-lt"/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400967" y="3332193"/>
            <a:ext cx="5566030" cy="1668736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3pPr marL="777606" indent="0">
              <a:buNone/>
              <a:defRPr/>
            </a:lvl3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B6CB141A-4A0F-40CD-A59E-4E3F438CE6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2DD6-8FCF-4995-9D04-3A8B3E69F50E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9EAE1BF-45E0-4514-96F0-2805D6FFD1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2E6295F-45CB-4DD3-87B1-206074891AF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480C0-2BF1-42EF-9108-0FD892C1A1E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8537161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s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EDD2256-4D47-48B4-B470-C75ECAD537BD}"/>
              </a:ext>
            </a:extLst>
          </p:cNvPr>
          <p:cNvSpPr/>
          <p:nvPr/>
        </p:nvSpPr>
        <p:spPr>
          <a:xfrm>
            <a:off x="0" y="0"/>
            <a:ext cx="10367963" cy="583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73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EC7F63-C926-4B7A-88B1-31A893F83ABC}"/>
              </a:ext>
            </a:extLst>
          </p:cNvPr>
          <p:cNvSpPr/>
          <p:nvPr/>
        </p:nvSpPr>
        <p:spPr>
          <a:xfrm>
            <a:off x="0" y="0"/>
            <a:ext cx="10367963" cy="583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736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CBFF2A-F04F-4164-80DD-FBF3D04BB855}"/>
              </a:ext>
            </a:extLst>
          </p:cNvPr>
          <p:cNvSpPr/>
          <p:nvPr/>
        </p:nvSpPr>
        <p:spPr>
          <a:xfrm>
            <a:off x="0" y="0"/>
            <a:ext cx="10367963" cy="583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736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400967" y="3332193"/>
            <a:ext cx="5566030" cy="1668736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3pPr marL="777606" indent="0">
              <a:buNone/>
              <a:defRPr/>
            </a:lvl3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387796" y="1299516"/>
            <a:ext cx="7592372" cy="1630466"/>
          </a:xfrm>
        </p:spPr>
        <p:txBody>
          <a:bodyPr/>
          <a:lstStyle>
            <a:lvl1pPr marL="0" indent="0" algn="ctr">
              <a:buFontTx/>
              <a:buNone/>
              <a:defRPr sz="5102">
                <a:solidFill>
                  <a:schemeClr val="accent1"/>
                </a:solidFill>
                <a:latin typeface="+mj-lt"/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19080C35-FB60-404C-88D9-A7053B3B50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E52AD-3C4F-4F02-907F-06BF7A1BBFBE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F682DB0-49DF-42EC-8A95-CA0D27F9B6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E248A40-4281-48CE-9549-ABCC56F652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8F44E-C4E4-4155-9A26-0F2D0E5AEB81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559564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3E18-D929-CD43-BB12-47BD8DBA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971547"/>
            <a:ext cx="3455988" cy="3889380"/>
          </a:xfrm>
        </p:spPr>
        <p:txBody>
          <a:bodyPr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3E3EB-E653-C04E-BF48-2731DFAB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B3C4A-2BF9-B742-BB03-F9788C5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501F-0A6C-EC45-973E-F01984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A54434-2F98-6D43-A103-5DDFE27B402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84775" y="971550"/>
            <a:ext cx="4319588" cy="38893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192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4">
          <p15:clr>
            <a:srgbClr val="FBAE40"/>
          </p15:clr>
        </p15:guide>
        <p15:guide id="2" pos="2721">
          <p15:clr>
            <a:srgbClr val="FBAE40"/>
          </p15:clr>
        </p15:guide>
        <p15:guide id="4" pos="5987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s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7FB0D8-B0C3-4934-BE7F-1895487542BD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FA0CCC-F7FB-4042-9170-0FAC35FBCCDA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ADD075-F28E-41C0-9DC9-EB03E41D3A7E}"/>
              </a:ext>
            </a:extLst>
          </p:cNvPr>
          <p:cNvSpPr/>
          <p:nvPr/>
        </p:nvSpPr>
        <p:spPr>
          <a:xfrm>
            <a:off x="0" y="0"/>
            <a:ext cx="10367963" cy="5403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510"/>
              </a:spcBef>
              <a:defRPr/>
            </a:pPr>
            <a:endParaRPr lang="sv-SE" sz="1736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400967" y="3332193"/>
            <a:ext cx="5566030" cy="1668736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3pPr marL="777606" indent="0">
              <a:buNone/>
              <a:defRPr/>
            </a:lvl3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387796" y="1299516"/>
            <a:ext cx="7592372" cy="1630466"/>
          </a:xfrm>
        </p:spPr>
        <p:txBody>
          <a:bodyPr/>
          <a:lstStyle>
            <a:lvl1pPr marL="0" indent="0" algn="ctr">
              <a:buFontTx/>
              <a:buNone/>
              <a:defRPr sz="5102">
                <a:solidFill>
                  <a:schemeClr val="bg1"/>
                </a:solidFill>
                <a:latin typeface="+mj-lt"/>
              </a:defRPr>
            </a:lvl1pPr>
            <a:lvl2pPr marL="226802" indent="0">
              <a:buNone/>
              <a:defRPr/>
            </a:lvl2pPr>
          </a:lstStyle>
          <a:p>
            <a:pPr lvl="0"/>
            <a:r>
              <a:rPr lang="sv-SE" noProof="0" dirty="0"/>
              <a:t>Klicka för att ändra text</a:t>
            </a:r>
            <a:endParaRPr lang="sv-SE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17F2C74E-2CF2-4317-861B-9DCF10A8DF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AF2BC-1F6D-4C06-B612-00D42D8A92C1}" type="datetime1">
              <a:rPr lang="sv-SE"/>
              <a:pPr>
                <a:defRPr/>
              </a:pPr>
              <a:t>2025-12-10</a:t>
            </a:fld>
            <a:endParaRPr lang="sv-SE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5BCDAA-7DAA-4C74-A264-2178D04B0C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6C7F071-3EC3-4CDC-8700-1AC3968C0E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E7093-E811-4DE9-ABF4-9BB337DD4CC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237429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23FA5-AD0B-CB4B-BA41-442E9FB9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1ECC4-8FF8-8A48-8AA9-03E2B72B3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3350" y="1800225"/>
            <a:ext cx="3563938" cy="3059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4E5A7-084F-8E49-B6CD-A698FB2FD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675" y="1800225"/>
            <a:ext cx="3563938" cy="3059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C3F6A-A67B-4749-A0AF-0BD90755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2022-00-00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23223-C3AB-C346-9D2E-3EAE0F74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D00DC-0146-9046-9AF4-01524831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3437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84" userDrawn="1">
          <p15:clr>
            <a:srgbClr val="FBAE40"/>
          </p15:clr>
        </p15:guide>
        <p15:guide id="2" pos="5647" userDrawn="1">
          <p15:clr>
            <a:srgbClr val="FBAE40"/>
          </p15:clr>
        </p15:guide>
        <p15:guide id="3" pos="3402" userDrawn="1">
          <p15:clr>
            <a:srgbClr val="FBAE40"/>
          </p15:clr>
        </p15:guide>
        <p15:guide id="4" pos="3129" userDrawn="1">
          <p15:clr>
            <a:srgbClr val="FBAE40"/>
          </p15:clr>
        </p15:guide>
        <p15:guide id="5" orient="horz" pos="1134" userDrawn="1">
          <p15:clr>
            <a:srgbClr val="FBAE40"/>
          </p15:clr>
        </p15:guide>
        <p15:guide id="6" orient="horz" pos="14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350" y="971550"/>
            <a:ext cx="7561263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noProof="0"/>
              <a:t>Rubrik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4143" y="1800000"/>
            <a:ext cx="7561263" cy="30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Nivå 1</a:t>
            </a:r>
          </a:p>
          <a:p>
            <a:pPr lvl="1"/>
            <a:r>
              <a:rPr lang="sv-SE" noProof="0"/>
              <a:t>Nivå 2</a:t>
            </a:r>
          </a:p>
          <a:p>
            <a:pPr lvl="2"/>
            <a:r>
              <a:rPr lang="sv-SE" noProof="0"/>
              <a:t>Nivå 3</a:t>
            </a:r>
          </a:p>
          <a:p>
            <a:pPr lvl="3"/>
            <a:r>
              <a:rPr lang="sv-SE" noProof="0"/>
              <a:t>Nivå 4</a:t>
            </a:r>
          </a:p>
          <a:p>
            <a:pPr lvl="4"/>
            <a:r>
              <a:rPr lang="sv-SE" noProof="0"/>
              <a:t>Nivå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357" y="5400000"/>
            <a:ext cx="865187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/>
              <a:t>2022-00-00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1482" y="5400000"/>
            <a:ext cx="3457669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900" y="5400000"/>
            <a:ext cx="64558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D5BB4-6243-AB43-8377-62AE9A5C7858}"/>
              </a:ext>
            </a:extLst>
          </p:cNvPr>
          <p:cNvPicPr>
            <a:picLocks/>
          </p:cNvPicPr>
          <p:nvPr userDrawn="1"/>
        </p:nvPicPr>
        <p:blipFill>
          <a:blip r:embed="rId64"/>
          <a:stretch>
            <a:fillRect/>
          </a:stretch>
        </p:blipFill>
        <p:spPr>
          <a:xfrm>
            <a:off x="0" y="-360000"/>
            <a:ext cx="10368000" cy="3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398CB1-A590-2242-93E4-A5A30307C455}"/>
              </a:ext>
            </a:extLst>
          </p:cNvPr>
          <p:cNvPicPr>
            <a:picLocks/>
          </p:cNvPicPr>
          <p:nvPr userDrawn="1"/>
        </p:nvPicPr>
        <p:blipFill>
          <a:blip r:embed="rId65"/>
          <a:stretch>
            <a:fillRect/>
          </a:stretch>
        </p:blipFill>
        <p:spPr>
          <a:xfrm>
            <a:off x="-357882" y="1593"/>
            <a:ext cx="360000" cy="583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E7DAD-34CE-924B-B686-2C241696AF19}"/>
              </a:ext>
            </a:extLst>
          </p:cNvPr>
          <p:cNvPicPr>
            <a:picLocks/>
          </p:cNvPicPr>
          <p:nvPr userDrawn="1"/>
        </p:nvPicPr>
        <p:blipFill>
          <a:blip r:embed="rId65"/>
          <a:stretch>
            <a:fillRect/>
          </a:stretch>
        </p:blipFill>
        <p:spPr>
          <a:xfrm flipH="1">
            <a:off x="10370118" y="1593"/>
            <a:ext cx="360000" cy="583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8C0F28-4DE8-EF48-AE1E-CE79AD66C96D}"/>
              </a:ext>
            </a:extLst>
          </p:cNvPr>
          <p:cNvPicPr>
            <a:picLocks/>
          </p:cNvPicPr>
          <p:nvPr userDrawn="1"/>
        </p:nvPicPr>
        <p:blipFill>
          <a:blip r:embed="rId64"/>
          <a:stretch>
            <a:fillRect/>
          </a:stretch>
        </p:blipFill>
        <p:spPr>
          <a:xfrm flipV="1">
            <a:off x="0" y="5833593"/>
            <a:ext cx="10368000" cy="360000"/>
          </a:xfrm>
          <a:prstGeom prst="rect">
            <a:avLst/>
          </a:prstGeom>
        </p:spPr>
      </p:pic>
      <p:sp>
        <p:nvSpPr>
          <p:cNvPr id="10" name="Freeform 1">
            <a:extLst>
              <a:ext uri="{FF2B5EF4-FFF2-40B4-BE49-F238E27FC236}">
                <a16:creationId xmlns:a16="http://schemas.microsoft.com/office/drawing/2014/main" id="{81188EF4-197D-CB8E-3E05-BCF19B008B7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288263" y="5399950"/>
            <a:ext cx="867600" cy="253711"/>
          </a:xfrm>
          <a:custGeom>
            <a:avLst/>
            <a:gdLst>
              <a:gd name="T0" fmla="*/ 1306 w 15201"/>
              <a:gd name="T1" fmla="*/ 1172 h 4446"/>
              <a:gd name="T2" fmla="*/ 1306 w 15201"/>
              <a:gd name="T3" fmla="*/ 1515 h 4446"/>
              <a:gd name="T4" fmla="*/ 3770 w 15201"/>
              <a:gd name="T5" fmla="*/ 1934 h 4446"/>
              <a:gd name="T6" fmla="*/ 924 w 15201"/>
              <a:gd name="T7" fmla="*/ 1934 h 4446"/>
              <a:gd name="T8" fmla="*/ 4522 w 15201"/>
              <a:gd name="T9" fmla="*/ 2519 h 4446"/>
              <a:gd name="T10" fmla="*/ 1676 w 15201"/>
              <a:gd name="T11" fmla="*/ 2519 h 4446"/>
              <a:gd name="T12" fmla="*/ 5 w 15201"/>
              <a:gd name="T13" fmla="*/ 3683 h 4446"/>
              <a:gd name="T14" fmla="*/ 5445 w 15201"/>
              <a:gd name="T15" fmla="*/ 3683 h 4446"/>
              <a:gd name="T16" fmla="*/ 4470 w 15201"/>
              <a:gd name="T17" fmla="*/ 176 h 4446"/>
              <a:gd name="T18" fmla="*/ 676 w 15201"/>
              <a:gd name="T19" fmla="*/ 176 h 4446"/>
              <a:gd name="T20" fmla="*/ 5417 w 15201"/>
              <a:gd name="T21" fmla="*/ 762 h 4446"/>
              <a:gd name="T22" fmla="*/ 14 w 15201"/>
              <a:gd name="T23" fmla="*/ 762 h 4446"/>
              <a:gd name="T24" fmla="*/ 5089 w 15201"/>
              <a:gd name="T25" fmla="*/ 3105 h 4446"/>
              <a:gd name="T26" fmla="*/ 2223 w 15201"/>
              <a:gd name="T27" fmla="*/ 3105 h 4446"/>
              <a:gd name="T28" fmla="*/ 958 w 15201"/>
              <a:gd name="T29" fmla="*/ 4269 h 4446"/>
              <a:gd name="T30" fmla="*/ 4779 w 15201"/>
              <a:gd name="T31" fmla="*/ 4269 h 4446"/>
              <a:gd name="T32" fmla="*/ 11856 w 15201"/>
              <a:gd name="T33" fmla="*/ 2528 h 4446"/>
              <a:gd name="T34" fmla="*/ 12563 w 15201"/>
              <a:gd name="T35" fmla="*/ 3644 h 4446"/>
              <a:gd name="T36" fmla="*/ 12774 w 15201"/>
              <a:gd name="T37" fmla="*/ 2423 h 4446"/>
              <a:gd name="T38" fmla="*/ 10235 w 15201"/>
              <a:gd name="T39" fmla="*/ 3776 h 4446"/>
              <a:gd name="T40" fmla="*/ 10235 w 15201"/>
              <a:gd name="T41" fmla="*/ 2744 h 4446"/>
              <a:gd name="T42" fmla="*/ 11323 w 15201"/>
              <a:gd name="T43" fmla="*/ 2649 h 4446"/>
              <a:gd name="T44" fmla="*/ 10026 w 15201"/>
              <a:gd name="T45" fmla="*/ 843 h 4446"/>
              <a:gd name="T46" fmla="*/ 10971 w 15201"/>
              <a:gd name="T47" fmla="*/ 1701 h 4446"/>
              <a:gd name="T48" fmla="*/ 10238 w 15201"/>
              <a:gd name="T49" fmla="*/ 748 h 4446"/>
              <a:gd name="T50" fmla="*/ 10026 w 15201"/>
              <a:gd name="T51" fmla="*/ 1967 h 4446"/>
              <a:gd name="T52" fmla="*/ 12337 w 15201"/>
              <a:gd name="T53" fmla="*/ 1967 h 4446"/>
              <a:gd name="T54" fmla="*/ 9635 w 15201"/>
              <a:gd name="T55" fmla="*/ 1742 h 4446"/>
              <a:gd name="T56" fmla="*/ 9410 w 15201"/>
              <a:gd name="T57" fmla="*/ 1967 h 4446"/>
              <a:gd name="T58" fmla="*/ 9310 w 15201"/>
              <a:gd name="T59" fmla="*/ 1384 h 4446"/>
              <a:gd name="T60" fmla="*/ 9617 w 15201"/>
              <a:gd name="T61" fmla="*/ 840 h 4446"/>
              <a:gd name="T62" fmla="*/ 8903 w 15201"/>
              <a:gd name="T63" fmla="*/ 1967 h 4446"/>
              <a:gd name="T64" fmla="*/ 9511 w 15201"/>
              <a:gd name="T65" fmla="*/ 3451 h 4446"/>
              <a:gd name="T66" fmla="*/ 8035 w 15201"/>
              <a:gd name="T67" fmla="*/ 3118 h 4446"/>
              <a:gd name="T68" fmla="*/ 7574 w 15201"/>
              <a:gd name="T69" fmla="*/ 3776 h 4446"/>
              <a:gd name="T70" fmla="*/ 8596 w 15201"/>
              <a:gd name="T71" fmla="*/ 2845 h 4446"/>
              <a:gd name="T72" fmla="*/ 9445 w 15201"/>
              <a:gd name="T73" fmla="*/ 2557 h 4446"/>
              <a:gd name="T74" fmla="*/ 9447 w 15201"/>
              <a:gd name="T75" fmla="*/ 3241 h 4446"/>
              <a:gd name="T76" fmla="*/ 6278 w 15201"/>
              <a:gd name="T77" fmla="*/ 2423 h 4446"/>
              <a:gd name="T78" fmla="*/ 14101 w 15201"/>
              <a:gd name="T79" fmla="*/ 3777 h 4446"/>
              <a:gd name="T80" fmla="*/ 13537 w 15201"/>
              <a:gd name="T81" fmla="*/ 2558 h 4446"/>
              <a:gd name="T82" fmla="*/ 13732 w 15201"/>
              <a:gd name="T83" fmla="*/ 2650 h 4446"/>
              <a:gd name="T84" fmla="*/ 14049 w 15201"/>
              <a:gd name="T85" fmla="*/ 2341 h 4446"/>
              <a:gd name="T86" fmla="*/ 13652 w 15201"/>
              <a:gd name="T87" fmla="*/ 2341 h 4446"/>
              <a:gd name="T88" fmla="*/ 14194 w 15201"/>
              <a:gd name="T89" fmla="*/ 2423 h 4446"/>
              <a:gd name="T90" fmla="*/ 14820 w 15201"/>
              <a:gd name="T91" fmla="*/ 3776 h 4446"/>
              <a:gd name="T92" fmla="*/ 14194 w 15201"/>
              <a:gd name="T93" fmla="*/ 2423 h 4446"/>
              <a:gd name="T94" fmla="*/ 12744 w 15201"/>
              <a:gd name="T95" fmla="*/ 1163 h 4446"/>
              <a:gd name="T96" fmla="*/ 13878 w 15201"/>
              <a:gd name="T97" fmla="*/ 749 h 4446"/>
              <a:gd name="T98" fmla="*/ 14335 w 15201"/>
              <a:gd name="T99" fmla="*/ 1642 h 4446"/>
              <a:gd name="T100" fmla="*/ 13876 w 15201"/>
              <a:gd name="T101" fmla="*/ 1433 h 4446"/>
              <a:gd name="T102" fmla="*/ 7481 w 15201"/>
              <a:gd name="T103" fmla="*/ 2423 h 4446"/>
              <a:gd name="T104" fmla="*/ 6633 w 15201"/>
              <a:gd name="T105" fmla="*/ 3094 h 4446"/>
              <a:gd name="T106" fmla="*/ 7481 w 15201"/>
              <a:gd name="T107" fmla="*/ 2423 h 4446"/>
              <a:gd name="T108" fmla="*/ 8250 w 15201"/>
              <a:gd name="T109" fmla="*/ 615 h 4446"/>
              <a:gd name="T110" fmla="*/ 7877 w 15201"/>
              <a:gd name="T111" fmla="*/ 1971 h 4446"/>
              <a:gd name="T112" fmla="*/ 6518 w 15201"/>
              <a:gd name="T113" fmla="*/ 931 h 4446"/>
              <a:gd name="T114" fmla="*/ 6279 w 15201"/>
              <a:gd name="T115" fmla="*/ 927 h 4446"/>
              <a:gd name="T116" fmla="*/ 6219 w 15201"/>
              <a:gd name="T117" fmla="*/ 1739 h 4446"/>
              <a:gd name="T118" fmla="*/ 12172 w 15201"/>
              <a:gd name="T119" fmla="*/ 1571 h 4446"/>
              <a:gd name="T120" fmla="*/ 12047 w 15201"/>
              <a:gd name="T121" fmla="*/ 843 h 4446"/>
              <a:gd name="T122" fmla="*/ 11740 w 15201"/>
              <a:gd name="T123" fmla="*/ 1387 h 4446"/>
              <a:gd name="T124" fmla="*/ 11746 w 15201"/>
              <a:gd name="T125" fmla="*/ 1967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201" h="4446">
                <a:moveTo>
                  <a:pt x="1306" y="1515"/>
                </a:moveTo>
                <a:lnTo>
                  <a:pt x="1306" y="1515"/>
                </a:lnTo>
                <a:cubicBezTo>
                  <a:pt x="1136" y="1515"/>
                  <a:pt x="470" y="1374"/>
                  <a:pt x="349" y="1348"/>
                </a:cubicBezTo>
                <a:cubicBezTo>
                  <a:pt x="344" y="1347"/>
                  <a:pt x="344" y="1340"/>
                  <a:pt x="349" y="1340"/>
                </a:cubicBezTo>
                <a:cubicBezTo>
                  <a:pt x="470" y="1314"/>
                  <a:pt x="1136" y="1172"/>
                  <a:pt x="1306" y="1172"/>
                </a:cubicBezTo>
                <a:cubicBezTo>
                  <a:pt x="2152" y="1172"/>
                  <a:pt x="2152" y="1172"/>
                  <a:pt x="2152" y="1172"/>
                </a:cubicBezTo>
                <a:cubicBezTo>
                  <a:pt x="2338" y="1172"/>
                  <a:pt x="3070" y="1314"/>
                  <a:pt x="3204" y="1340"/>
                </a:cubicBezTo>
                <a:cubicBezTo>
                  <a:pt x="3209" y="1340"/>
                  <a:pt x="3209" y="1347"/>
                  <a:pt x="3204" y="1348"/>
                </a:cubicBezTo>
                <a:cubicBezTo>
                  <a:pt x="3070" y="1374"/>
                  <a:pt x="2338" y="1515"/>
                  <a:pt x="2152" y="1515"/>
                </a:cubicBezTo>
                <a:lnTo>
                  <a:pt x="1306" y="1515"/>
                </a:lnTo>
                <a:close/>
                <a:moveTo>
                  <a:pt x="924" y="1934"/>
                </a:moveTo>
                <a:lnTo>
                  <a:pt x="924" y="1934"/>
                </a:lnTo>
                <a:cubicBezTo>
                  <a:pt x="1050" y="1960"/>
                  <a:pt x="1730" y="2101"/>
                  <a:pt x="1904" y="2101"/>
                </a:cubicBezTo>
                <a:cubicBezTo>
                  <a:pt x="2758" y="2101"/>
                  <a:pt x="2758" y="2101"/>
                  <a:pt x="2758" y="2101"/>
                </a:cubicBezTo>
                <a:cubicBezTo>
                  <a:pt x="2937" y="2101"/>
                  <a:pt x="3641" y="1960"/>
                  <a:pt x="3770" y="1934"/>
                </a:cubicBezTo>
                <a:cubicBezTo>
                  <a:pt x="3774" y="1933"/>
                  <a:pt x="3774" y="1927"/>
                  <a:pt x="3770" y="1926"/>
                </a:cubicBezTo>
                <a:cubicBezTo>
                  <a:pt x="3641" y="1900"/>
                  <a:pt x="2937" y="1758"/>
                  <a:pt x="2758" y="1758"/>
                </a:cubicBezTo>
                <a:cubicBezTo>
                  <a:pt x="1904" y="1758"/>
                  <a:pt x="1904" y="1758"/>
                  <a:pt x="1904" y="1758"/>
                </a:cubicBezTo>
                <a:cubicBezTo>
                  <a:pt x="1730" y="1758"/>
                  <a:pt x="1050" y="1900"/>
                  <a:pt x="924" y="1926"/>
                </a:cubicBezTo>
                <a:cubicBezTo>
                  <a:pt x="921" y="1927"/>
                  <a:pt x="921" y="1933"/>
                  <a:pt x="924" y="1934"/>
                </a:cubicBezTo>
                <a:close/>
                <a:moveTo>
                  <a:pt x="1676" y="2519"/>
                </a:moveTo>
                <a:lnTo>
                  <a:pt x="1676" y="2519"/>
                </a:lnTo>
                <a:cubicBezTo>
                  <a:pt x="1805" y="2545"/>
                  <a:pt x="2509" y="2687"/>
                  <a:pt x="2688" y="2687"/>
                </a:cubicBezTo>
                <a:cubicBezTo>
                  <a:pt x="3534" y="2687"/>
                  <a:pt x="3534" y="2687"/>
                  <a:pt x="3534" y="2687"/>
                </a:cubicBezTo>
                <a:cubicBezTo>
                  <a:pt x="3709" y="2687"/>
                  <a:pt x="4396" y="2545"/>
                  <a:pt x="4522" y="2519"/>
                </a:cubicBezTo>
                <a:cubicBezTo>
                  <a:pt x="4526" y="2518"/>
                  <a:pt x="4526" y="2512"/>
                  <a:pt x="4522" y="2511"/>
                </a:cubicBezTo>
                <a:cubicBezTo>
                  <a:pt x="4396" y="2485"/>
                  <a:pt x="3709" y="2344"/>
                  <a:pt x="3534" y="2344"/>
                </a:cubicBezTo>
                <a:cubicBezTo>
                  <a:pt x="2688" y="2344"/>
                  <a:pt x="2688" y="2344"/>
                  <a:pt x="2688" y="2344"/>
                </a:cubicBezTo>
                <a:cubicBezTo>
                  <a:pt x="2509" y="2344"/>
                  <a:pt x="1805" y="2485"/>
                  <a:pt x="1676" y="2511"/>
                </a:cubicBezTo>
                <a:cubicBezTo>
                  <a:pt x="1671" y="2512"/>
                  <a:pt x="1671" y="2518"/>
                  <a:pt x="1676" y="2519"/>
                </a:cubicBezTo>
                <a:close/>
                <a:moveTo>
                  <a:pt x="5445" y="3683"/>
                </a:moveTo>
                <a:lnTo>
                  <a:pt x="5445" y="3683"/>
                </a:lnTo>
                <a:cubicBezTo>
                  <a:pt x="5297" y="3657"/>
                  <a:pt x="4497" y="3517"/>
                  <a:pt x="4294" y="3517"/>
                </a:cubicBezTo>
                <a:cubicBezTo>
                  <a:pt x="1610" y="3517"/>
                  <a:pt x="1610" y="3517"/>
                  <a:pt x="1610" y="3517"/>
                </a:cubicBezTo>
                <a:cubicBezTo>
                  <a:pt x="1325" y="3517"/>
                  <a:pt x="211" y="3656"/>
                  <a:pt x="5" y="3683"/>
                </a:cubicBezTo>
                <a:cubicBezTo>
                  <a:pt x="0" y="3684"/>
                  <a:pt x="0" y="3691"/>
                  <a:pt x="5" y="3692"/>
                </a:cubicBezTo>
                <a:cubicBezTo>
                  <a:pt x="211" y="3718"/>
                  <a:pt x="1325" y="3859"/>
                  <a:pt x="1610" y="3859"/>
                </a:cubicBezTo>
                <a:cubicBezTo>
                  <a:pt x="4294" y="3859"/>
                  <a:pt x="4294" y="3859"/>
                  <a:pt x="4294" y="3859"/>
                </a:cubicBezTo>
                <a:cubicBezTo>
                  <a:pt x="4497" y="3859"/>
                  <a:pt x="5297" y="3718"/>
                  <a:pt x="5445" y="3692"/>
                </a:cubicBezTo>
                <a:cubicBezTo>
                  <a:pt x="5449" y="3691"/>
                  <a:pt x="5449" y="3684"/>
                  <a:pt x="5445" y="3683"/>
                </a:cubicBezTo>
                <a:close/>
                <a:moveTo>
                  <a:pt x="676" y="176"/>
                </a:moveTo>
                <a:lnTo>
                  <a:pt x="676" y="176"/>
                </a:lnTo>
                <a:cubicBezTo>
                  <a:pt x="808" y="201"/>
                  <a:pt x="1528" y="342"/>
                  <a:pt x="1711" y="342"/>
                </a:cubicBezTo>
                <a:cubicBezTo>
                  <a:pt x="3217" y="342"/>
                  <a:pt x="3217" y="342"/>
                  <a:pt x="3217" y="342"/>
                </a:cubicBezTo>
                <a:cubicBezTo>
                  <a:pt x="3439" y="342"/>
                  <a:pt x="4309" y="201"/>
                  <a:pt x="4470" y="176"/>
                </a:cubicBezTo>
                <a:cubicBezTo>
                  <a:pt x="4475" y="175"/>
                  <a:pt x="4475" y="168"/>
                  <a:pt x="4470" y="167"/>
                </a:cubicBezTo>
                <a:cubicBezTo>
                  <a:pt x="4309" y="141"/>
                  <a:pt x="3439" y="0"/>
                  <a:pt x="3217" y="0"/>
                </a:cubicBezTo>
                <a:cubicBezTo>
                  <a:pt x="1711" y="0"/>
                  <a:pt x="1711" y="0"/>
                  <a:pt x="1711" y="0"/>
                </a:cubicBezTo>
                <a:cubicBezTo>
                  <a:pt x="1528" y="0"/>
                  <a:pt x="808" y="141"/>
                  <a:pt x="676" y="167"/>
                </a:cubicBezTo>
                <a:cubicBezTo>
                  <a:pt x="671" y="168"/>
                  <a:pt x="671" y="175"/>
                  <a:pt x="676" y="176"/>
                </a:cubicBezTo>
                <a:close/>
                <a:moveTo>
                  <a:pt x="14" y="762"/>
                </a:moveTo>
                <a:lnTo>
                  <a:pt x="14" y="762"/>
                </a:lnTo>
                <a:cubicBezTo>
                  <a:pt x="160" y="788"/>
                  <a:pt x="945" y="928"/>
                  <a:pt x="1146" y="928"/>
                </a:cubicBezTo>
                <a:cubicBezTo>
                  <a:pt x="3830" y="928"/>
                  <a:pt x="3830" y="928"/>
                  <a:pt x="3830" y="928"/>
                </a:cubicBezTo>
                <a:cubicBezTo>
                  <a:pt x="4111" y="928"/>
                  <a:pt x="5213" y="789"/>
                  <a:pt x="5417" y="762"/>
                </a:cubicBezTo>
                <a:cubicBezTo>
                  <a:pt x="5422" y="761"/>
                  <a:pt x="5422" y="754"/>
                  <a:pt x="5417" y="753"/>
                </a:cubicBezTo>
                <a:cubicBezTo>
                  <a:pt x="5213" y="727"/>
                  <a:pt x="4111" y="586"/>
                  <a:pt x="3830" y="586"/>
                </a:cubicBezTo>
                <a:cubicBezTo>
                  <a:pt x="1146" y="586"/>
                  <a:pt x="1146" y="586"/>
                  <a:pt x="1146" y="586"/>
                </a:cubicBezTo>
                <a:cubicBezTo>
                  <a:pt x="945" y="586"/>
                  <a:pt x="160" y="727"/>
                  <a:pt x="14" y="753"/>
                </a:cubicBezTo>
                <a:cubicBezTo>
                  <a:pt x="11" y="754"/>
                  <a:pt x="11" y="761"/>
                  <a:pt x="14" y="762"/>
                </a:cubicBezTo>
                <a:close/>
                <a:moveTo>
                  <a:pt x="2223" y="3105"/>
                </a:moveTo>
                <a:lnTo>
                  <a:pt x="2223" y="3105"/>
                </a:lnTo>
                <a:cubicBezTo>
                  <a:pt x="2363" y="3131"/>
                  <a:pt x="3123" y="3273"/>
                  <a:pt x="3317" y="3273"/>
                </a:cubicBezTo>
                <a:cubicBezTo>
                  <a:pt x="4118" y="3273"/>
                  <a:pt x="4118" y="3273"/>
                  <a:pt x="4118" y="3273"/>
                </a:cubicBezTo>
                <a:cubicBezTo>
                  <a:pt x="4290" y="3273"/>
                  <a:pt x="4965" y="3131"/>
                  <a:pt x="5089" y="3105"/>
                </a:cubicBezTo>
                <a:cubicBezTo>
                  <a:pt x="5093" y="3105"/>
                  <a:pt x="5093" y="3098"/>
                  <a:pt x="5089" y="3097"/>
                </a:cubicBezTo>
                <a:cubicBezTo>
                  <a:pt x="4965" y="3071"/>
                  <a:pt x="4290" y="2930"/>
                  <a:pt x="4118" y="2930"/>
                </a:cubicBezTo>
                <a:cubicBezTo>
                  <a:pt x="3317" y="2930"/>
                  <a:pt x="3317" y="2930"/>
                  <a:pt x="3317" y="2930"/>
                </a:cubicBezTo>
                <a:cubicBezTo>
                  <a:pt x="3123" y="2930"/>
                  <a:pt x="2363" y="3071"/>
                  <a:pt x="2223" y="3097"/>
                </a:cubicBezTo>
                <a:cubicBezTo>
                  <a:pt x="2218" y="3098"/>
                  <a:pt x="2218" y="3105"/>
                  <a:pt x="2223" y="3105"/>
                </a:cubicBezTo>
                <a:close/>
                <a:moveTo>
                  <a:pt x="4779" y="4269"/>
                </a:moveTo>
                <a:lnTo>
                  <a:pt x="4779" y="4269"/>
                </a:lnTo>
                <a:cubicBezTo>
                  <a:pt x="4639" y="4244"/>
                  <a:pt x="3879" y="4103"/>
                  <a:pt x="3685" y="4103"/>
                </a:cubicBezTo>
                <a:cubicBezTo>
                  <a:pt x="2223" y="4103"/>
                  <a:pt x="2223" y="4103"/>
                  <a:pt x="2223" y="4103"/>
                </a:cubicBezTo>
                <a:cubicBezTo>
                  <a:pt x="1999" y="4103"/>
                  <a:pt x="1119" y="4244"/>
                  <a:pt x="958" y="4269"/>
                </a:cubicBezTo>
                <a:cubicBezTo>
                  <a:pt x="952" y="4270"/>
                  <a:pt x="952" y="4277"/>
                  <a:pt x="958" y="4278"/>
                </a:cubicBezTo>
                <a:cubicBezTo>
                  <a:pt x="1119" y="4304"/>
                  <a:pt x="1999" y="4445"/>
                  <a:pt x="2223" y="4445"/>
                </a:cubicBezTo>
                <a:cubicBezTo>
                  <a:pt x="3685" y="4445"/>
                  <a:pt x="3685" y="4445"/>
                  <a:pt x="3685" y="4445"/>
                </a:cubicBezTo>
                <a:cubicBezTo>
                  <a:pt x="3879" y="4445"/>
                  <a:pt x="4639" y="4304"/>
                  <a:pt x="4779" y="4278"/>
                </a:cubicBezTo>
                <a:cubicBezTo>
                  <a:pt x="4783" y="4277"/>
                  <a:pt x="4783" y="4270"/>
                  <a:pt x="4779" y="4269"/>
                </a:cubicBezTo>
                <a:close/>
                <a:moveTo>
                  <a:pt x="12774" y="3548"/>
                </a:moveTo>
                <a:lnTo>
                  <a:pt x="12774" y="3548"/>
                </a:lnTo>
                <a:cubicBezTo>
                  <a:pt x="12287" y="2557"/>
                  <a:pt x="12287" y="2557"/>
                  <a:pt x="12287" y="2557"/>
                </a:cubicBezTo>
                <a:cubicBezTo>
                  <a:pt x="12247" y="2481"/>
                  <a:pt x="12189" y="2418"/>
                  <a:pt x="12060" y="2418"/>
                </a:cubicBezTo>
                <a:cubicBezTo>
                  <a:pt x="11934" y="2418"/>
                  <a:pt x="11873" y="2486"/>
                  <a:pt x="11856" y="2528"/>
                </a:cubicBezTo>
                <a:cubicBezTo>
                  <a:pt x="11838" y="2570"/>
                  <a:pt x="11829" y="2629"/>
                  <a:pt x="11829" y="2707"/>
                </a:cubicBezTo>
                <a:cubicBezTo>
                  <a:pt x="11829" y="3776"/>
                  <a:pt x="11829" y="3776"/>
                  <a:pt x="11829" y="3776"/>
                </a:cubicBezTo>
                <a:cubicBezTo>
                  <a:pt x="12076" y="3776"/>
                  <a:pt x="12076" y="3776"/>
                  <a:pt x="12076" y="3776"/>
                </a:cubicBezTo>
                <a:cubicBezTo>
                  <a:pt x="12076" y="2652"/>
                  <a:pt x="12076" y="2652"/>
                  <a:pt x="12076" y="2652"/>
                </a:cubicBezTo>
                <a:cubicBezTo>
                  <a:pt x="12076" y="2652"/>
                  <a:pt x="12531" y="3588"/>
                  <a:pt x="12563" y="3644"/>
                </a:cubicBezTo>
                <a:cubicBezTo>
                  <a:pt x="12606" y="3717"/>
                  <a:pt x="12649" y="3784"/>
                  <a:pt x="12790" y="3784"/>
                </a:cubicBezTo>
                <a:cubicBezTo>
                  <a:pt x="12916" y="3784"/>
                  <a:pt x="12974" y="3719"/>
                  <a:pt x="12991" y="3677"/>
                </a:cubicBezTo>
                <a:cubicBezTo>
                  <a:pt x="13010" y="3634"/>
                  <a:pt x="13021" y="3580"/>
                  <a:pt x="13021" y="3510"/>
                </a:cubicBezTo>
                <a:cubicBezTo>
                  <a:pt x="13021" y="2423"/>
                  <a:pt x="13021" y="2423"/>
                  <a:pt x="13021" y="2423"/>
                </a:cubicBezTo>
                <a:cubicBezTo>
                  <a:pt x="12774" y="2423"/>
                  <a:pt x="12774" y="2423"/>
                  <a:pt x="12774" y="2423"/>
                </a:cubicBezTo>
                <a:lnTo>
                  <a:pt x="12774" y="3548"/>
                </a:lnTo>
                <a:close/>
                <a:moveTo>
                  <a:pt x="9988" y="2721"/>
                </a:moveTo>
                <a:lnTo>
                  <a:pt x="9988" y="2721"/>
                </a:lnTo>
                <a:cubicBezTo>
                  <a:pt x="9988" y="3776"/>
                  <a:pt x="9988" y="3776"/>
                  <a:pt x="9988" y="3776"/>
                </a:cubicBezTo>
                <a:cubicBezTo>
                  <a:pt x="10235" y="3776"/>
                  <a:pt x="10235" y="3776"/>
                  <a:pt x="10235" y="3776"/>
                </a:cubicBezTo>
                <a:cubicBezTo>
                  <a:pt x="10235" y="3204"/>
                  <a:pt x="10235" y="3204"/>
                  <a:pt x="10235" y="3204"/>
                </a:cubicBezTo>
                <a:cubicBezTo>
                  <a:pt x="10725" y="3204"/>
                  <a:pt x="10725" y="3204"/>
                  <a:pt x="10725" y="3204"/>
                </a:cubicBezTo>
                <a:cubicBezTo>
                  <a:pt x="10725" y="2994"/>
                  <a:pt x="10725" y="2994"/>
                  <a:pt x="10725" y="2994"/>
                </a:cubicBezTo>
                <a:cubicBezTo>
                  <a:pt x="10235" y="2994"/>
                  <a:pt x="10235" y="2994"/>
                  <a:pt x="10235" y="2994"/>
                </a:cubicBezTo>
                <a:cubicBezTo>
                  <a:pt x="10235" y="2744"/>
                  <a:pt x="10235" y="2744"/>
                  <a:pt x="10235" y="2744"/>
                </a:cubicBezTo>
                <a:cubicBezTo>
                  <a:pt x="10235" y="2677"/>
                  <a:pt x="10259" y="2649"/>
                  <a:pt x="10334" y="2649"/>
                </a:cubicBezTo>
                <a:cubicBezTo>
                  <a:pt x="11076" y="2649"/>
                  <a:pt x="11076" y="2649"/>
                  <a:pt x="11076" y="2649"/>
                </a:cubicBezTo>
                <a:cubicBezTo>
                  <a:pt x="11076" y="3776"/>
                  <a:pt x="11076" y="3776"/>
                  <a:pt x="11076" y="3776"/>
                </a:cubicBezTo>
                <a:cubicBezTo>
                  <a:pt x="11323" y="3776"/>
                  <a:pt x="11323" y="3776"/>
                  <a:pt x="11323" y="3776"/>
                </a:cubicBezTo>
                <a:cubicBezTo>
                  <a:pt x="11323" y="2649"/>
                  <a:pt x="11323" y="2649"/>
                  <a:pt x="11323" y="2649"/>
                </a:cubicBezTo>
                <a:cubicBezTo>
                  <a:pt x="11712" y="2649"/>
                  <a:pt x="11712" y="2649"/>
                  <a:pt x="11712" y="2649"/>
                </a:cubicBezTo>
                <a:cubicBezTo>
                  <a:pt x="11712" y="2423"/>
                  <a:pt x="11712" y="2423"/>
                  <a:pt x="11712" y="2423"/>
                </a:cubicBezTo>
                <a:cubicBezTo>
                  <a:pt x="10312" y="2423"/>
                  <a:pt x="10312" y="2423"/>
                  <a:pt x="10312" y="2423"/>
                </a:cubicBezTo>
                <a:cubicBezTo>
                  <a:pt x="10118" y="2423"/>
                  <a:pt x="9988" y="2526"/>
                  <a:pt x="9988" y="2721"/>
                </a:cubicBezTo>
                <a:close/>
                <a:moveTo>
                  <a:pt x="10026" y="843"/>
                </a:moveTo>
                <a:lnTo>
                  <a:pt x="10026" y="843"/>
                </a:lnTo>
                <a:cubicBezTo>
                  <a:pt x="10026" y="843"/>
                  <a:pt x="10482" y="1778"/>
                  <a:pt x="10514" y="1834"/>
                </a:cubicBezTo>
                <a:cubicBezTo>
                  <a:pt x="10555" y="1908"/>
                  <a:pt x="10600" y="1974"/>
                  <a:pt x="10741" y="1974"/>
                </a:cubicBezTo>
                <a:cubicBezTo>
                  <a:pt x="10866" y="1974"/>
                  <a:pt x="10925" y="1910"/>
                  <a:pt x="10942" y="1868"/>
                </a:cubicBezTo>
                <a:cubicBezTo>
                  <a:pt x="10961" y="1824"/>
                  <a:pt x="10971" y="1770"/>
                  <a:pt x="10971" y="1701"/>
                </a:cubicBezTo>
                <a:cubicBezTo>
                  <a:pt x="10971" y="615"/>
                  <a:pt x="10971" y="615"/>
                  <a:pt x="10971" y="615"/>
                </a:cubicBezTo>
                <a:cubicBezTo>
                  <a:pt x="10777" y="615"/>
                  <a:pt x="10777" y="615"/>
                  <a:pt x="10777" y="615"/>
                </a:cubicBezTo>
                <a:cubicBezTo>
                  <a:pt x="10725" y="615"/>
                  <a:pt x="10725" y="615"/>
                  <a:pt x="10725" y="615"/>
                </a:cubicBezTo>
                <a:cubicBezTo>
                  <a:pt x="10725" y="1739"/>
                  <a:pt x="10725" y="1739"/>
                  <a:pt x="10725" y="1739"/>
                </a:cubicBezTo>
                <a:cubicBezTo>
                  <a:pt x="10238" y="748"/>
                  <a:pt x="10238" y="748"/>
                  <a:pt x="10238" y="748"/>
                </a:cubicBezTo>
                <a:cubicBezTo>
                  <a:pt x="10198" y="672"/>
                  <a:pt x="10140" y="608"/>
                  <a:pt x="10010" y="608"/>
                </a:cubicBezTo>
                <a:cubicBezTo>
                  <a:pt x="9885" y="608"/>
                  <a:pt x="9824" y="676"/>
                  <a:pt x="9807" y="719"/>
                </a:cubicBezTo>
                <a:cubicBezTo>
                  <a:pt x="9789" y="760"/>
                  <a:pt x="9780" y="819"/>
                  <a:pt x="9780" y="898"/>
                </a:cubicBezTo>
                <a:cubicBezTo>
                  <a:pt x="9780" y="1967"/>
                  <a:pt x="9780" y="1967"/>
                  <a:pt x="9780" y="1967"/>
                </a:cubicBezTo>
                <a:cubicBezTo>
                  <a:pt x="10026" y="1967"/>
                  <a:pt x="10026" y="1967"/>
                  <a:pt x="10026" y="1967"/>
                </a:cubicBezTo>
                <a:lnTo>
                  <a:pt x="10026" y="843"/>
                </a:lnTo>
                <a:close/>
                <a:moveTo>
                  <a:pt x="12591" y="615"/>
                </a:moveTo>
                <a:lnTo>
                  <a:pt x="12591" y="615"/>
                </a:lnTo>
                <a:cubicBezTo>
                  <a:pt x="12337" y="615"/>
                  <a:pt x="12337" y="615"/>
                  <a:pt x="12337" y="615"/>
                </a:cubicBezTo>
                <a:cubicBezTo>
                  <a:pt x="12337" y="1967"/>
                  <a:pt x="12337" y="1967"/>
                  <a:pt x="12337" y="1967"/>
                </a:cubicBezTo>
                <a:cubicBezTo>
                  <a:pt x="12591" y="1967"/>
                  <a:pt x="12591" y="1967"/>
                  <a:pt x="12591" y="1967"/>
                </a:cubicBezTo>
                <a:lnTo>
                  <a:pt x="12591" y="615"/>
                </a:lnTo>
                <a:close/>
                <a:moveTo>
                  <a:pt x="9635" y="1741"/>
                </a:moveTo>
                <a:lnTo>
                  <a:pt x="9635" y="1741"/>
                </a:lnTo>
                <a:lnTo>
                  <a:pt x="9635" y="1742"/>
                </a:lnTo>
                <a:lnTo>
                  <a:pt x="9635" y="1742"/>
                </a:lnTo>
                <a:lnTo>
                  <a:pt x="9635" y="1741"/>
                </a:lnTo>
                <a:close/>
                <a:moveTo>
                  <a:pt x="8903" y="1967"/>
                </a:moveTo>
                <a:lnTo>
                  <a:pt x="8903" y="1967"/>
                </a:lnTo>
                <a:cubicBezTo>
                  <a:pt x="9410" y="1967"/>
                  <a:pt x="9410" y="1967"/>
                  <a:pt x="9410" y="1967"/>
                </a:cubicBezTo>
                <a:cubicBezTo>
                  <a:pt x="9533" y="1967"/>
                  <a:pt x="9634" y="1866"/>
                  <a:pt x="9635" y="1742"/>
                </a:cubicBezTo>
                <a:cubicBezTo>
                  <a:pt x="8926" y="1742"/>
                  <a:pt x="8926" y="1742"/>
                  <a:pt x="8926" y="1742"/>
                </a:cubicBezTo>
                <a:cubicBezTo>
                  <a:pt x="8839" y="1742"/>
                  <a:pt x="8827" y="1727"/>
                  <a:pt x="8827" y="1646"/>
                </a:cubicBezTo>
                <a:cubicBezTo>
                  <a:pt x="8827" y="1384"/>
                  <a:pt x="8827" y="1384"/>
                  <a:pt x="8827" y="1384"/>
                </a:cubicBezTo>
                <a:cubicBezTo>
                  <a:pt x="9310" y="1384"/>
                  <a:pt x="9310" y="1384"/>
                  <a:pt x="9310" y="1384"/>
                </a:cubicBezTo>
                <a:cubicBezTo>
                  <a:pt x="9310" y="1175"/>
                  <a:pt x="9310" y="1175"/>
                  <a:pt x="9310" y="1175"/>
                </a:cubicBezTo>
                <a:cubicBezTo>
                  <a:pt x="8827" y="1175"/>
                  <a:pt x="8827" y="1175"/>
                  <a:pt x="8827" y="1175"/>
                </a:cubicBezTo>
                <a:cubicBezTo>
                  <a:pt x="8827" y="936"/>
                  <a:pt x="8827" y="936"/>
                  <a:pt x="8827" y="936"/>
                </a:cubicBezTo>
                <a:cubicBezTo>
                  <a:pt x="8827" y="854"/>
                  <a:pt x="8839" y="840"/>
                  <a:pt x="8926" y="840"/>
                </a:cubicBezTo>
                <a:cubicBezTo>
                  <a:pt x="9617" y="840"/>
                  <a:pt x="9617" y="840"/>
                  <a:pt x="9617" y="840"/>
                </a:cubicBezTo>
                <a:cubicBezTo>
                  <a:pt x="9617" y="715"/>
                  <a:pt x="9516" y="615"/>
                  <a:pt x="9392" y="615"/>
                </a:cubicBezTo>
                <a:cubicBezTo>
                  <a:pt x="8903" y="615"/>
                  <a:pt x="8903" y="615"/>
                  <a:pt x="8903" y="615"/>
                </a:cubicBezTo>
                <a:cubicBezTo>
                  <a:pt x="8684" y="615"/>
                  <a:pt x="8579" y="690"/>
                  <a:pt x="8579" y="911"/>
                </a:cubicBezTo>
                <a:cubicBezTo>
                  <a:pt x="8579" y="1670"/>
                  <a:pt x="8579" y="1670"/>
                  <a:pt x="8579" y="1670"/>
                </a:cubicBezTo>
                <a:cubicBezTo>
                  <a:pt x="8579" y="1891"/>
                  <a:pt x="8684" y="1967"/>
                  <a:pt x="8903" y="1967"/>
                </a:cubicBezTo>
                <a:close/>
                <a:moveTo>
                  <a:pt x="9445" y="2557"/>
                </a:moveTo>
                <a:lnTo>
                  <a:pt x="9445" y="2557"/>
                </a:lnTo>
                <a:cubicBezTo>
                  <a:pt x="9887" y="3776"/>
                  <a:pt x="9887" y="3776"/>
                  <a:pt x="9887" y="3776"/>
                </a:cubicBezTo>
                <a:cubicBezTo>
                  <a:pt x="9618" y="3776"/>
                  <a:pt x="9618" y="3776"/>
                  <a:pt x="9618" y="3776"/>
                </a:cubicBezTo>
                <a:cubicBezTo>
                  <a:pt x="9511" y="3451"/>
                  <a:pt x="9511" y="3451"/>
                  <a:pt x="9511" y="3451"/>
                </a:cubicBezTo>
                <a:cubicBezTo>
                  <a:pt x="8988" y="3451"/>
                  <a:pt x="8988" y="3451"/>
                  <a:pt x="8988" y="3451"/>
                </a:cubicBezTo>
                <a:cubicBezTo>
                  <a:pt x="8882" y="3776"/>
                  <a:pt x="8882" y="3776"/>
                  <a:pt x="8882" y="3776"/>
                </a:cubicBezTo>
                <a:cubicBezTo>
                  <a:pt x="8337" y="3776"/>
                  <a:pt x="8337" y="3776"/>
                  <a:pt x="8337" y="3776"/>
                </a:cubicBezTo>
                <a:cubicBezTo>
                  <a:pt x="8011" y="3415"/>
                  <a:pt x="8011" y="3415"/>
                  <a:pt x="8011" y="3415"/>
                </a:cubicBezTo>
                <a:cubicBezTo>
                  <a:pt x="7894" y="3275"/>
                  <a:pt x="7951" y="3152"/>
                  <a:pt x="8035" y="3118"/>
                </a:cubicBezTo>
                <a:cubicBezTo>
                  <a:pt x="8135" y="3077"/>
                  <a:pt x="8360" y="3024"/>
                  <a:pt x="8360" y="2845"/>
                </a:cubicBezTo>
                <a:cubicBezTo>
                  <a:pt x="8360" y="2738"/>
                  <a:pt x="8291" y="2649"/>
                  <a:pt x="8178" y="2649"/>
                </a:cubicBezTo>
                <a:cubicBezTo>
                  <a:pt x="7825" y="2649"/>
                  <a:pt x="7825" y="2649"/>
                  <a:pt x="7825" y="2649"/>
                </a:cubicBezTo>
                <a:cubicBezTo>
                  <a:pt x="7825" y="3776"/>
                  <a:pt x="7825" y="3776"/>
                  <a:pt x="7825" y="3776"/>
                </a:cubicBezTo>
                <a:cubicBezTo>
                  <a:pt x="7574" y="3776"/>
                  <a:pt x="7574" y="3776"/>
                  <a:pt x="7574" y="3776"/>
                </a:cubicBezTo>
                <a:cubicBezTo>
                  <a:pt x="7574" y="2547"/>
                  <a:pt x="7574" y="2547"/>
                  <a:pt x="7574" y="2547"/>
                </a:cubicBezTo>
                <a:cubicBezTo>
                  <a:pt x="7574" y="2515"/>
                  <a:pt x="7588" y="2483"/>
                  <a:pt x="7609" y="2460"/>
                </a:cubicBezTo>
                <a:cubicBezTo>
                  <a:pt x="7632" y="2437"/>
                  <a:pt x="7665" y="2423"/>
                  <a:pt x="7697" y="2423"/>
                </a:cubicBezTo>
                <a:cubicBezTo>
                  <a:pt x="8193" y="2423"/>
                  <a:pt x="8193" y="2423"/>
                  <a:pt x="8193" y="2423"/>
                </a:cubicBezTo>
                <a:cubicBezTo>
                  <a:pt x="8425" y="2424"/>
                  <a:pt x="8596" y="2612"/>
                  <a:pt x="8596" y="2845"/>
                </a:cubicBezTo>
                <a:cubicBezTo>
                  <a:pt x="8596" y="3050"/>
                  <a:pt x="8440" y="3227"/>
                  <a:pt x="8218" y="3297"/>
                </a:cubicBezTo>
                <a:cubicBezTo>
                  <a:pt x="8623" y="3750"/>
                  <a:pt x="8623" y="3750"/>
                  <a:pt x="8623" y="3750"/>
                </a:cubicBezTo>
                <a:cubicBezTo>
                  <a:pt x="9054" y="2557"/>
                  <a:pt x="9054" y="2557"/>
                  <a:pt x="9054" y="2557"/>
                </a:cubicBezTo>
                <a:cubicBezTo>
                  <a:pt x="9081" y="2490"/>
                  <a:pt x="9124" y="2417"/>
                  <a:pt x="9249" y="2417"/>
                </a:cubicBezTo>
                <a:cubicBezTo>
                  <a:pt x="9376" y="2417"/>
                  <a:pt x="9419" y="2490"/>
                  <a:pt x="9445" y="2557"/>
                </a:cubicBezTo>
                <a:close/>
                <a:moveTo>
                  <a:pt x="9447" y="3241"/>
                </a:moveTo>
                <a:lnTo>
                  <a:pt x="9447" y="3241"/>
                </a:lnTo>
                <a:cubicBezTo>
                  <a:pt x="9249" y="2649"/>
                  <a:pt x="9249" y="2649"/>
                  <a:pt x="9249" y="2649"/>
                </a:cubicBezTo>
                <a:cubicBezTo>
                  <a:pt x="9053" y="3241"/>
                  <a:pt x="9053" y="3241"/>
                  <a:pt x="9053" y="3241"/>
                </a:cubicBezTo>
                <a:lnTo>
                  <a:pt x="9447" y="3241"/>
                </a:lnTo>
                <a:close/>
                <a:moveTo>
                  <a:pt x="6278" y="3776"/>
                </a:moveTo>
                <a:lnTo>
                  <a:pt x="6278" y="3776"/>
                </a:lnTo>
                <a:cubicBezTo>
                  <a:pt x="6532" y="3776"/>
                  <a:pt x="6532" y="3776"/>
                  <a:pt x="6532" y="3776"/>
                </a:cubicBezTo>
                <a:cubicBezTo>
                  <a:pt x="6532" y="2423"/>
                  <a:pt x="6532" y="2423"/>
                  <a:pt x="6532" y="2423"/>
                </a:cubicBezTo>
                <a:cubicBezTo>
                  <a:pt x="6278" y="2423"/>
                  <a:pt x="6278" y="2423"/>
                  <a:pt x="6278" y="2423"/>
                </a:cubicBezTo>
                <a:lnTo>
                  <a:pt x="6278" y="3776"/>
                </a:lnTo>
                <a:close/>
                <a:moveTo>
                  <a:pt x="13928" y="2558"/>
                </a:moveTo>
                <a:lnTo>
                  <a:pt x="13928" y="2558"/>
                </a:lnTo>
                <a:cubicBezTo>
                  <a:pt x="14369" y="3777"/>
                  <a:pt x="14369" y="3777"/>
                  <a:pt x="14369" y="3777"/>
                </a:cubicBezTo>
                <a:cubicBezTo>
                  <a:pt x="14101" y="3777"/>
                  <a:pt x="14101" y="3777"/>
                  <a:pt x="14101" y="3777"/>
                </a:cubicBezTo>
                <a:cubicBezTo>
                  <a:pt x="13994" y="3452"/>
                  <a:pt x="13994" y="3452"/>
                  <a:pt x="13994" y="3452"/>
                </a:cubicBezTo>
                <a:cubicBezTo>
                  <a:pt x="13471" y="3452"/>
                  <a:pt x="13471" y="3452"/>
                  <a:pt x="13471" y="3452"/>
                </a:cubicBezTo>
                <a:cubicBezTo>
                  <a:pt x="13365" y="3777"/>
                  <a:pt x="13365" y="3777"/>
                  <a:pt x="13365" y="3777"/>
                </a:cubicBezTo>
                <a:cubicBezTo>
                  <a:pt x="13096" y="3777"/>
                  <a:pt x="13096" y="3777"/>
                  <a:pt x="13096" y="3777"/>
                </a:cubicBezTo>
                <a:cubicBezTo>
                  <a:pt x="13537" y="2558"/>
                  <a:pt x="13537" y="2558"/>
                  <a:pt x="13537" y="2558"/>
                </a:cubicBezTo>
                <a:cubicBezTo>
                  <a:pt x="13563" y="2491"/>
                  <a:pt x="13607" y="2418"/>
                  <a:pt x="13732" y="2418"/>
                </a:cubicBezTo>
                <a:cubicBezTo>
                  <a:pt x="13860" y="2418"/>
                  <a:pt x="13902" y="2491"/>
                  <a:pt x="13928" y="2558"/>
                </a:cubicBezTo>
                <a:close/>
                <a:moveTo>
                  <a:pt x="13930" y="3242"/>
                </a:moveTo>
                <a:lnTo>
                  <a:pt x="13930" y="3242"/>
                </a:lnTo>
                <a:cubicBezTo>
                  <a:pt x="13732" y="2650"/>
                  <a:pt x="13732" y="2650"/>
                  <a:pt x="13732" y="2650"/>
                </a:cubicBezTo>
                <a:cubicBezTo>
                  <a:pt x="13535" y="3242"/>
                  <a:pt x="13535" y="3242"/>
                  <a:pt x="13535" y="3242"/>
                </a:cubicBezTo>
                <a:lnTo>
                  <a:pt x="13930" y="3242"/>
                </a:lnTo>
                <a:close/>
                <a:moveTo>
                  <a:pt x="13811" y="2341"/>
                </a:moveTo>
                <a:lnTo>
                  <a:pt x="13811" y="2341"/>
                </a:lnTo>
                <a:cubicBezTo>
                  <a:pt x="14049" y="2341"/>
                  <a:pt x="14049" y="2341"/>
                  <a:pt x="14049" y="2341"/>
                </a:cubicBezTo>
                <a:cubicBezTo>
                  <a:pt x="14049" y="2141"/>
                  <a:pt x="14049" y="2141"/>
                  <a:pt x="14049" y="2141"/>
                </a:cubicBezTo>
                <a:cubicBezTo>
                  <a:pt x="13811" y="2141"/>
                  <a:pt x="13811" y="2141"/>
                  <a:pt x="13811" y="2141"/>
                </a:cubicBezTo>
                <a:lnTo>
                  <a:pt x="13811" y="2341"/>
                </a:lnTo>
                <a:close/>
                <a:moveTo>
                  <a:pt x="13652" y="2341"/>
                </a:moveTo>
                <a:lnTo>
                  <a:pt x="13652" y="2341"/>
                </a:lnTo>
                <a:cubicBezTo>
                  <a:pt x="13652" y="2141"/>
                  <a:pt x="13652" y="2141"/>
                  <a:pt x="13652" y="2141"/>
                </a:cubicBezTo>
                <a:cubicBezTo>
                  <a:pt x="13415" y="2141"/>
                  <a:pt x="13415" y="2141"/>
                  <a:pt x="13415" y="2141"/>
                </a:cubicBezTo>
                <a:cubicBezTo>
                  <a:pt x="13415" y="2341"/>
                  <a:pt x="13415" y="2341"/>
                  <a:pt x="13415" y="2341"/>
                </a:cubicBezTo>
                <a:lnTo>
                  <a:pt x="13652" y="2341"/>
                </a:lnTo>
                <a:close/>
                <a:moveTo>
                  <a:pt x="14194" y="2423"/>
                </a:moveTo>
                <a:lnTo>
                  <a:pt x="14194" y="2423"/>
                </a:lnTo>
                <a:cubicBezTo>
                  <a:pt x="14194" y="2649"/>
                  <a:pt x="14194" y="2649"/>
                  <a:pt x="14194" y="2649"/>
                </a:cubicBezTo>
                <a:cubicBezTo>
                  <a:pt x="14573" y="2649"/>
                  <a:pt x="14573" y="2649"/>
                  <a:pt x="14573" y="2649"/>
                </a:cubicBezTo>
                <a:cubicBezTo>
                  <a:pt x="14573" y="3776"/>
                  <a:pt x="14573" y="3776"/>
                  <a:pt x="14573" y="3776"/>
                </a:cubicBezTo>
                <a:cubicBezTo>
                  <a:pt x="14820" y="3776"/>
                  <a:pt x="14820" y="3776"/>
                  <a:pt x="14820" y="3776"/>
                </a:cubicBezTo>
                <a:cubicBezTo>
                  <a:pt x="14820" y="3686"/>
                  <a:pt x="14820" y="3686"/>
                  <a:pt x="14820" y="3686"/>
                </a:cubicBezTo>
                <a:cubicBezTo>
                  <a:pt x="14820" y="2649"/>
                  <a:pt x="14820" y="2649"/>
                  <a:pt x="14820" y="2649"/>
                </a:cubicBezTo>
                <a:cubicBezTo>
                  <a:pt x="15200" y="2649"/>
                  <a:pt x="15200" y="2649"/>
                  <a:pt x="15200" y="2649"/>
                </a:cubicBezTo>
                <a:cubicBezTo>
                  <a:pt x="15200" y="2423"/>
                  <a:pt x="15200" y="2423"/>
                  <a:pt x="15200" y="2423"/>
                </a:cubicBezTo>
                <a:lnTo>
                  <a:pt x="14194" y="2423"/>
                </a:lnTo>
                <a:close/>
                <a:moveTo>
                  <a:pt x="12752" y="1410"/>
                </a:moveTo>
                <a:lnTo>
                  <a:pt x="12752" y="1410"/>
                </a:lnTo>
                <a:cubicBezTo>
                  <a:pt x="12727" y="1380"/>
                  <a:pt x="12692" y="1336"/>
                  <a:pt x="12692" y="1284"/>
                </a:cubicBezTo>
                <a:cubicBezTo>
                  <a:pt x="12692" y="1283"/>
                  <a:pt x="12692" y="1283"/>
                  <a:pt x="12692" y="1283"/>
                </a:cubicBezTo>
                <a:cubicBezTo>
                  <a:pt x="12692" y="1238"/>
                  <a:pt x="12711" y="1201"/>
                  <a:pt x="12744" y="1163"/>
                </a:cubicBezTo>
                <a:cubicBezTo>
                  <a:pt x="13225" y="615"/>
                  <a:pt x="13225" y="615"/>
                  <a:pt x="13225" y="615"/>
                </a:cubicBezTo>
                <a:cubicBezTo>
                  <a:pt x="13540" y="615"/>
                  <a:pt x="13540" y="615"/>
                  <a:pt x="13540" y="615"/>
                </a:cubicBezTo>
                <a:cubicBezTo>
                  <a:pt x="12950" y="1283"/>
                  <a:pt x="12950" y="1283"/>
                  <a:pt x="12950" y="1283"/>
                </a:cubicBezTo>
                <a:cubicBezTo>
                  <a:pt x="13469" y="1875"/>
                  <a:pt x="13469" y="1875"/>
                  <a:pt x="13469" y="1875"/>
                </a:cubicBezTo>
                <a:cubicBezTo>
                  <a:pt x="13878" y="749"/>
                  <a:pt x="13878" y="749"/>
                  <a:pt x="13878" y="749"/>
                </a:cubicBezTo>
                <a:cubicBezTo>
                  <a:pt x="13904" y="681"/>
                  <a:pt x="13947" y="608"/>
                  <a:pt x="14073" y="608"/>
                </a:cubicBezTo>
                <a:cubicBezTo>
                  <a:pt x="14200" y="608"/>
                  <a:pt x="14242" y="681"/>
                  <a:pt x="14268" y="749"/>
                </a:cubicBezTo>
                <a:cubicBezTo>
                  <a:pt x="14710" y="1967"/>
                  <a:pt x="14710" y="1967"/>
                  <a:pt x="14710" y="1967"/>
                </a:cubicBezTo>
                <a:cubicBezTo>
                  <a:pt x="14441" y="1967"/>
                  <a:pt x="14441" y="1967"/>
                  <a:pt x="14441" y="1967"/>
                </a:cubicBezTo>
                <a:cubicBezTo>
                  <a:pt x="14335" y="1642"/>
                  <a:pt x="14335" y="1642"/>
                  <a:pt x="14335" y="1642"/>
                </a:cubicBezTo>
                <a:cubicBezTo>
                  <a:pt x="13811" y="1642"/>
                  <a:pt x="13811" y="1642"/>
                  <a:pt x="13811" y="1642"/>
                </a:cubicBezTo>
                <a:cubicBezTo>
                  <a:pt x="13705" y="1967"/>
                  <a:pt x="13705" y="1967"/>
                  <a:pt x="13705" y="1967"/>
                </a:cubicBezTo>
                <a:cubicBezTo>
                  <a:pt x="13233" y="1967"/>
                  <a:pt x="13233" y="1967"/>
                  <a:pt x="13233" y="1967"/>
                </a:cubicBezTo>
                <a:lnTo>
                  <a:pt x="12752" y="1410"/>
                </a:lnTo>
                <a:close/>
                <a:moveTo>
                  <a:pt x="13876" y="1433"/>
                </a:moveTo>
                <a:lnTo>
                  <a:pt x="13876" y="1433"/>
                </a:lnTo>
                <a:cubicBezTo>
                  <a:pt x="14270" y="1433"/>
                  <a:pt x="14270" y="1433"/>
                  <a:pt x="14270" y="1433"/>
                </a:cubicBezTo>
                <a:cubicBezTo>
                  <a:pt x="14073" y="840"/>
                  <a:pt x="14073" y="840"/>
                  <a:pt x="14073" y="840"/>
                </a:cubicBezTo>
                <a:lnTo>
                  <a:pt x="13876" y="1433"/>
                </a:lnTo>
                <a:close/>
                <a:moveTo>
                  <a:pt x="7481" y="2423"/>
                </a:moveTo>
                <a:lnTo>
                  <a:pt x="7481" y="2423"/>
                </a:lnTo>
                <a:cubicBezTo>
                  <a:pt x="7166" y="2423"/>
                  <a:pt x="7166" y="2423"/>
                  <a:pt x="7166" y="2423"/>
                </a:cubicBezTo>
                <a:cubicBezTo>
                  <a:pt x="6685" y="2972"/>
                  <a:pt x="6685" y="2972"/>
                  <a:pt x="6685" y="2972"/>
                </a:cubicBezTo>
                <a:cubicBezTo>
                  <a:pt x="6652" y="3010"/>
                  <a:pt x="6633" y="3047"/>
                  <a:pt x="6633" y="3092"/>
                </a:cubicBezTo>
                <a:cubicBezTo>
                  <a:pt x="6633" y="3094"/>
                  <a:pt x="6633" y="3094"/>
                  <a:pt x="6633" y="3094"/>
                </a:cubicBezTo>
                <a:cubicBezTo>
                  <a:pt x="6633" y="3145"/>
                  <a:pt x="6668" y="3190"/>
                  <a:pt x="6693" y="3219"/>
                </a:cubicBezTo>
                <a:cubicBezTo>
                  <a:pt x="7174" y="3776"/>
                  <a:pt x="7174" y="3776"/>
                  <a:pt x="7174" y="3776"/>
                </a:cubicBezTo>
                <a:cubicBezTo>
                  <a:pt x="7491" y="3776"/>
                  <a:pt x="7491" y="3776"/>
                  <a:pt x="7491" y="3776"/>
                </a:cubicBezTo>
                <a:cubicBezTo>
                  <a:pt x="6891" y="3093"/>
                  <a:pt x="6891" y="3093"/>
                  <a:pt x="6891" y="3093"/>
                </a:cubicBezTo>
                <a:lnTo>
                  <a:pt x="7481" y="2423"/>
                </a:lnTo>
                <a:close/>
                <a:moveTo>
                  <a:pt x="7877" y="1971"/>
                </a:moveTo>
                <a:lnTo>
                  <a:pt x="7877" y="1971"/>
                </a:lnTo>
                <a:cubicBezTo>
                  <a:pt x="8004" y="1971"/>
                  <a:pt x="8054" y="1900"/>
                  <a:pt x="8082" y="1833"/>
                </a:cubicBezTo>
                <a:cubicBezTo>
                  <a:pt x="8521" y="615"/>
                  <a:pt x="8521" y="615"/>
                  <a:pt x="8521" y="615"/>
                </a:cubicBezTo>
                <a:cubicBezTo>
                  <a:pt x="8250" y="615"/>
                  <a:pt x="8250" y="615"/>
                  <a:pt x="8250" y="615"/>
                </a:cubicBezTo>
                <a:cubicBezTo>
                  <a:pt x="7877" y="1737"/>
                  <a:pt x="7877" y="1737"/>
                  <a:pt x="7877" y="1737"/>
                </a:cubicBezTo>
                <a:cubicBezTo>
                  <a:pt x="7504" y="615"/>
                  <a:pt x="7504" y="615"/>
                  <a:pt x="7504" y="615"/>
                </a:cubicBezTo>
                <a:cubicBezTo>
                  <a:pt x="7227" y="615"/>
                  <a:pt x="7227" y="615"/>
                  <a:pt x="7227" y="615"/>
                </a:cubicBezTo>
                <a:cubicBezTo>
                  <a:pt x="7665" y="1833"/>
                  <a:pt x="7665" y="1833"/>
                  <a:pt x="7665" y="1833"/>
                </a:cubicBezTo>
                <a:cubicBezTo>
                  <a:pt x="7694" y="1901"/>
                  <a:pt x="7750" y="1971"/>
                  <a:pt x="7877" y="1971"/>
                </a:cubicBezTo>
                <a:close/>
                <a:moveTo>
                  <a:pt x="7286" y="1571"/>
                </a:moveTo>
                <a:lnTo>
                  <a:pt x="7286" y="1571"/>
                </a:lnTo>
                <a:cubicBezTo>
                  <a:pt x="7286" y="1413"/>
                  <a:pt x="7146" y="1245"/>
                  <a:pt x="6985" y="1185"/>
                </a:cubicBezTo>
                <a:cubicBezTo>
                  <a:pt x="6632" y="1053"/>
                  <a:pt x="6632" y="1053"/>
                  <a:pt x="6632" y="1053"/>
                </a:cubicBezTo>
                <a:cubicBezTo>
                  <a:pt x="6555" y="1024"/>
                  <a:pt x="6518" y="987"/>
                  <a:pt x="6518" y="931"/>
                </a:cubicBezTo>
                <a:cubicBezTo>
                  <a:pt x="6518" y="873"/>
                  <a:pt x="6555" y="843"/>
                  <a:pt x="6607" y="843"/>
                </a:cubicBezTo>
                <a:cubicBezTo>
                  <a:pt x="7159" y="843"/>
                  <a:pt x="7159" y="843"/>
                  <a:pt x="7159" y="843"/>
                </a:cubicBezTo>
                <a:cubicBezTo>
                  <a:pt x="7144" y="713"/>
                  <a:pt x="7011" y="615"/>
                  <a:pt x="6845" y="615"/>
                </a:cubicBezTo>
                <a:cubicBezTo>
                  <a:pt x="6630" y="615"/>
                  <a:pt x="6630" y="615"/>
                  <a:pt x="6630" y="615"/>
                </a:cubicBezTo>
                <a:cubicBezTo>
                  <a:pt x="6423" y="615"/>
                  <a:pt x="6279" y="744"/>
                  <a:pt x="6279" y="927"/>
                </a:cubicBezTo>
                <a:cubicBezTo>
                  <a:pt x="6279" y="1080"/>
                  <a:pt x="6369" y="1207"/>
                  <a:pt x="6514" y="1262"/>
                </a:cubicBezTo>
                <a:cubicBezTo>
                  <a:pt x="6852" y="1387"/>
                  <a:pt x="6852" y="1387"/>
                  <a:pt x="6852" y="1387"/>
                </a:cubicBezTo>
                <a:cubicBezTo>
                  <a:pt x="6972" y="1432"/>
                  <a:pt x="7040" y="1503"/>
                  <a:pt x="7040" y="1590"/>
                </a:cubicBezTo>
                <a:cubicBezTo>
                  <a:pt x="7040" y="1685"/>
                  <a:pt x="6974" y="1739"/>
                  <a:pt x="6858" y="1739"/>
                </a:cubicBezTo>
                <a:cubicBezTo>
                  <a:pt x="6219" y="1739"/>
                  <a:pt x="6219" y="1739"/>
                  <a:pt x="6219" y="1739"/>
                </a:cubicBezTo>
                <a:cubicBezTo>
                  <a:pt x="6234" y="1869"/>
                  <a:pt x="6367" y="1967"/>
                  <a:pt x="6533" y="1967"/>
                </a:cubicBezTo>
                <a:cubicBezTo>
                  <a:pt x="6858" y="1967"/>
                  <a:pt x="6858" y="1967"/>
                  <a:pt x="6858" y="1967"/>
                </a:cubicBezTo>
                <a:cubicBezTo>
                  <a:pt x="7133" y="1967"/>
                  <a:pt x="7286" y="1824"/>
                  <a:pt x="7286" y="1571"/>
                </a:cubicBezTo>
                <a:close/>
                <a:moveTo>
                  <a:pt x="12172" y="1571"/>
                </a:moveTo>
                <a:lnTo>
                  <a:pt x="12172" y="1571"/>
                </a:lnTo>
                <a:cubicBezTo>
                  <a:pt x="12172" y="1413"/>
                  <a:pt x="12034" y="1245"/>
                  <a:pt x="11873" y="1185"/>
                </a:cubicBezTo>
                <a:cubicBezTo>
                  <a:pt x="11520" y="1053"/>
                  <a:pt x="11520" y="1053"/>
                  <a:pt x="11520" y="1053"/>
                </a:cubicBezTo>
                <a:cubicBezTo>
                  <a:pt x="11442" y="1024"/>
                  <a:pt x="11406" y="987"/>
                  <a:pt x="11406" y="931"/>
                </a:cubicBezTo>
                <a:cubicBezTo>
                  <a:pt x="11406" y="873"/>
                  <a:pt x="11442" y="843"/>
                  <a:pt x="11494" y="843"/>
                </a:cubicBezTo>
                <a:cubicBezTo>
                  <a:pt x="12047" y="843"/>
                  <a:pt x="12047" y="843"/>
                  <a:pt x="12047" y="843"/>
                </a:cubicBezTo>
                <a:cubicBezTo>
                  <a:pt x="12032" y="713"/>
                  <a:pt x="11898" y="615"/>
                  <a:pt x="11732" y="615"/>
                </a:cubicBezTo>
                <a:cubicBezTo>
                  <a:pt x="11518" y="615"/>
                  <a:pt x="11518" y="615"/>
                  <a:pt x="11518" y="615"/>
                </a:cubicBezTo>
                <a:cubicBezTo>
                  <a:pt x="11311" y="615"/>
                  <a:pt x="11165" y="744"/>
                  <a:pt x="11165" y="927"/>
                </a:cubicBezTo>
                <a:cubicBezTo>
                  <a:pt x="11165" y="1080"/>
                  <a:pt x="11257" y="1207"/>
                  <a:pt x="11402" y="1262"/>
                </a:cubicBezTo>
                <a:cubicBezTo>
                  <a:pt x="11740" y="1387"/>
                  <a:pt x="11740" y="1387"/>
                  <a:pt x="11740" y="1387"/>
                </a:cubicBezTo>
                <a:cubicBezTo>
                  <a:pt x="11860" y="1432"/>
                  <a:pt x="11927" y="1503"/>
                  <a:pt x="11927" y="1590"/>
                </a:cubicBezTo>
                <a:cubicBezTo>
                  <a:pt x="11927" y="1685"/>
                  <a:pt x="11862" y="1739"/>
                  <a:pt x="11746" y="1739"/>
                </a:cubicBezTo>
                <a:cubicBezTo>
                  <a:pt x="11105" y="1739"/>
                  <a:pt x="11105" y="1739"/>
                  <a:pt x="11105" y="1739"/>
                </a:cubicBezTo>
                <a:cubicBezTo>
                  <a:pt x="11122" y="1869"/>
                  <a:pt x="11255" y="1967"/>
                  <a:pt x="11421" y="1967"/>
                </a:cubicBezTo>
                <a:cubicBezTo>
                  <a:pt x="11746" y="1967"/>
                  <a:pt x="11746" y="1967"/>
                  <a:pt x="11746" y="1967"/>
                </a:cubicBezTo>
                <a:cubicBezTo>
                  <a:pt x="12020" y="1967"/>
                  <a:pt x="12172" y="1824"/>
                  <a:pt x="12172" y="157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CA38D77-05A8-82C7-29FA-6DDA36E57FB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5550535"/>
            <a:ext cx="965200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600">
                <a:solidFill>
                  <a:srgbClr val="737373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Confidentiality: C2 - Internal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6" r:id="rId1"/>
    <p:sldLayoutId id="2147493611" r:id="rId2"/>
    <p:sldLayoutId id="2147493480" r:id="rId3"/>
    <p:sldLayoutId id="2147493503" r:id="rId4"/>
    <p:sldLayoutId id="2147493589" r:id="rId5"/>
    <p:sldLayoutId id="2147493590" r:id="rId6"/>
    <p:sldLayoutId id="2147493600" r:id="rId7"/>
    <p:sldLayoutId id="2147493515" r:id="rId8"/>
    <p:sldLayoutId id="2147493602" r:id="rId9"/>
    <p:sldLayoutId id="2147493526" r:id="rId10"/>
    <p:sldLayoutId id="2147493525" r:id="rId11"/>
    <p:sldLayoutId id="2147493527" r:id="rId12"/>
    <p:sldLayoutId id="2147493541" r:id="rId13"/>
    <p:sldLayoutId id="2147493542" r:id="rId14"/>
    <p:sldLayoutId id="2147493604" r:id="rId15"/>
    <p:sldLayoutId id="2147493520" r:id="rId16"/>
    <p:sldLayoutId id="2147493516" r:id="rId17"/>
    <p:sldLayoutId id="2147493509" r:id="rId18"/>
    <p:sldLayoutId id="2147493505" r:id="rId19"/>
    <p:sldLayoutId id="2147493506" r:id="rId20"/>
    <p:sldLayoutId id="2147493507" r:id="rId21"/>
    <p:sldLayoutId id="2147493508" r:id="rId22"/>
    <p:sldLayoutId id="2147493606" r:id="rId23"/>
    <p:sldLayoutId id="2147493518" r:id="rId24"/>
    <p:sldLayoutId id="2147493557" r:id="rId25"/>
    <p:sldLayoutId id="2147493605" r:id="rId26"/>
    <p:sldLayoutId id="2147493521" r:id="rId27"/>
    <p:sldLayoutId id="2147493522" r:id="rId28"/>
    <p:sldLayoutId id="2147493591" r:id="rId29"/>
    <p:sldLayoutId id="2147493610" r:id="rId30"/>
    <p:sldLayoutId id="2147493529" r:id="rId31"/>
    <p:sldLayoutId id="2147493540" r:id="rId32"/>
    <p:sldLayoutId id="2147493531" r:id="rId33"/>
    <p:sldLayoutId id="2147493530" r:id="rId34"/>
    <p:sldLayoutId id="2147493586" r:id="rId35"/>
    <p:sldLayoutId id="2147493524" r:id="rId36"/>
    <p:sldLayoutId id="2147493528" r:id="rId37"/>
    <p:sldLayoutId id="2147493571" r:id="rId38"/>
    <p:sldLayoutId id="2147493572" r:id="rId39"/>
    <p:sldLayoutId id="2147493570" r:id="rId40"/>
    <p:sldLayoutId id="2147493573" r:id="rId41"/>
    <p:sldLayoutId id="2147493577" r:id="rId42"/>
    <p:sldLayoutId id="2147493575" r:id="rId43"/>
    <p:sldLayoutId id="2147493581" r:id="rId44"/>
    <p:sldLayoutId id="2147493580" r:id="rId45"/>
    <p:sldLayoutId id="2147493587" r:id="rId46"/>
    <p:sldLayoutId id="2147493588" r:id="rId47"/>
    <p:sldLayoutId id="2147493569" r:id="rId48"/>
    <p:sldLayoutId id="2147493574" r:id="rId49"/>
    <p:sldLayoutId id="2147493578" r:id="rId50"/>
    <p:sldLayoutId id="2147493579" r:id="rId51"/>
    <p:sldLayoutId id="2147493597" r:id="rId52"/>
    <p:sldLayoutId id="2147493598" r:id="rId53"/>
    <p:sldLayoutId id="2147493599" r:id="rId54"/>
    <p:sldLayoutId id="2147493601" r:id="rId55"/>
    <p:sldLayoutId id="2147493603" r:id="rId56"/>
    <p:sldLayoutId id="2147493607" r:id="rId57"/>
    <p:sldLayoutId id="2147493608" r:id="rId58"/>
    <p:sldLayoutId id="2147493609" r:id="rId59"/>
    <p:sldLayoutId id="2147493613" r:id="rId60"/>
    <p:sldLayoutId id="2147493614" r:id="rId61"/>
    <p:sldLayoutId id="2147493615" r:id="rId62"/>
  </p:sldLayoutIdLst>
  <p:hf hdr="0" dt="0"/>
  <p:txStyles>
    <p:titleStyle>
      <a:lvl1pPr algn="l" defTabSz="518419" rtl="0" eaLnBrk="1" latinLnBrk="0" hangingPunct="1">
        <a:lnSpc>
          <a:spcPct val="100000"/>
        </a:lnSpc>
        <a:spcBef>
          <a:spcPct val="0"/>
        </a:spcBef>
        <a:buNone/>
        <a:defRPr sz="31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518419" rtl="0" eaLnBrk="1" latinLnBrk="0" hangingPunct="1">
        <a:lnSpc>
          <a:spcPct val="120000"/>
        </a:lnSpc>
        <a:spcBef>
          <a:spcPts val="1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16000" algn="l" defTabSz="518419" rtl="0" eaLnBrk="1" latinLnBrk="0" hangingPunct="1">
        <a:lnSpc>
          <a:spcPct val="120000"/>
        </a:lnSpc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2000" indent="-216000" algn="l" defTabSz="518419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16000" algn="l" defTabSz="518419" rtl="0" eaLnBrk="1" latinLnBrk="0" hangingPunct="1">
        <a:lnSpc>
          <a:spcPct val="120000"/>
        </a:lnSpc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16000" algn="l" defTabSz="518419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851305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369724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3888143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406562" indent="-259210" algn="l" defTabSz="518419" rtl="0" eaLnBrk="1" latinLnBrk="0" hangingPunct="1">
        <a:spcBef>
          <a:spcPct val="20000"/>
        </a:spcBef>
        <a:buFont typeface="Arial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518419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1036838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555257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073676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592095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110514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628934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147353" algn="l" defTabSz="518419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3062" userDrawn="1">
          <p15:clr>
            <a:srgbClr val="F26B43"/>
          </p15:clr>
        </p15:guide>
        <p15:guide id="7" orient="horz" pos="3538" userDrawn="1">
          <p15:clr>
            <a:srgbClr val="F26B43"/>
          </p15:clr>
        </p15:guide>
        <p15:guide id="9" pos="6395" userDrawn="1">
          <p15:clr>
            <a:srgbClr val="F26B43"/>
          </p15:clr>
        </p15:guide>
        <p15:guide id="10" pos="136" userDrawn="1">
          <p15:clr>
            <a:srgbClr val="F26B43"/>
          </p15:clr>
        </p15:guide>
        <p15:guide id="11" orient="horz" pos="612" userDrawn="1">
          <p15:clr>
            <a:srgbClr val="F26B43"/>
          </p15:clr>
        </p15:guide>
        <p15:guide id="12" pos="32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70B0A0A-D4BA-4280-8570-64C1C454A8DC}"/>
              </a:ext>
            </a:extLst>
          </p:cNvPr>
          <p:cNvSpPr/>
          <p:nvPr/>
        </p:nvSpPr>
        <p:spPr>
          <a:xfrm>
            <a:off x="0" y="5403140"/>
            <a:ext cx="10367963" cy="429335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1736" noProof="0" dirty="0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DD37A7B-76EB-4783-BD99-85B876286F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91298" y="290274"/>
            <a:ext cx="7379074" cy="83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noProof="0" dirty="0"/>
              <a:t>Klicka här för att ändra text</a:t>
            </a:r>
            <a:endParaRPr lang="sv-SE" altLang="sv-SE" noProof="0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DF6287A2-7100-4A92-B0F0-473C03FC1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91298" y="1359561"/>
            <a:ext cx="7379074" cy="382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noProof="0" dirty="0"/>
              <a:t>Klicka här för att ändra text</a:t>
            </a:r>
          </a:p>
          <a:p>
            <a:pPr lvl="1"/>
            <a:r>
              <a:rPr lang="sv-SE" altLang="sv-SE" noProof="0" dirty="0"/>
              <a:t>Andra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8902E-9099-4F32-8CE1-53EC1C7C3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31468" y="5542202"/>
            <a:ext cx="577798" cy="1512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E97DFD-D4CF-44E1-B1C1-9C6D94E29F61}" type="datetime1">
              <a:rPr lang="sv-SE" noProof="0"/>
              <a:pPr>
                <a:defRPr/>
              </a:pPr>
              <a:t>2025-12-10</a:t>
            </a:fld>
            <a:endParaRPr lang="sv-SE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702F9-E957-46D9-BD71-65E02FFCF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5" y="5542202"/>
            <a:ext cx="6887675" cy="1512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v-SE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8B79-7C6F-4596-8B0A-C028B3E5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6416" y="5542202"/>
            <a:ext cx="305099" cy="15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5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B0B049-D236-4E9C-BFA2-D924979AFA23}" type="slidenum">
              <a:rPr lang="sv-SE" noProof="0"/>
              <a:pPr>
                <a:defRPr/>
              </a:pPr>
              <a:t>‹#›</a:t>
            </a:fld>
            <a:endParaRPr lang="sv-SE" noProof="0" dirty="0"/>
          </a:p>
        </p:txBody>
      </p:sp>
      <p:pic>
        <p:nvPicPr>
          <p:cNvPr id="1032" name="Bildobjekt 7">
            <a:extLst>
              <a:ext uri="{FF2B5EF4-FFF2-40B4-BE49-F238E27FC236}">
                <a16:creationId xmlns:a16="http://schemas.microsoft.com/office/drawing/2014/main" id="{585F4FB4-BC46-41D2-8EDA-C0F3054A72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9" y="5465245"/>
            <a:ext cx="765447" cy="2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2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17" r:id="rId1"/>
    <p:sldLayoutId id="2147493618" r:id="rId2"/>
    <p:sldLayoutId id="2147493619" r:id="rId3"/>
    <p:sldLayoutId id="2147493620" r:id="rId4"/>
    <p:sldLayoutId id="2147493621" r:id="rId5"/>
    <p:sldLayoutId id="2147493622" r:id="rId6"/>
    <p:sldLayoutId id="2147493623" r:id="rId7"/>
    <p:sldLayoutId id="2147493624" r:id="rId8"/>
    <p:sldLayoutId id="2147493625" r:id="rId9"/>
    <p:sldLayoutId id="2147493626" r:id="rId10"/>
    <p:sldLayoutId id="2147493627" r:id="rId11"/>
    <p:sldLayoutId id="2147493628" r:id="rId12"/>
    <p:sldLayoutId id="2147493629" r:id="rId13"/>
    <p:sldLayoutId id="2147493630" r:id="rId14"/>
    <p:sldLayoutId id="2147493631" r:id="rId15"/>
    <p:sldLayoutId id="2147493632" r:id="rId16"/>
    <p:sldLayoutId id="2147493633" r:id="rId17"/>
    <p:sldLayoutId id="2147493634" r:id="rId18"/>
  </p:sldLayoutIdLst>
  <p:transition spd="med">
    <p:fade/>
  </p:transition>
  <p:hf hdr="0" ft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1"/>
          </a:solidFill>
          <a:latin typeface="Calibri Light" panose="020F0302020204030204" pitchFamily="34" charset="0"/>
        </a:defRPr>
      </a:lvl5pPr>
      <a:lvl6pPr marL="38880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2"/>
          </a:solidFill>
          <a:latin typeface="Calibri" charset="0"/>
        </a:defRPr>
      </a:lvl6pPr>
      <a:lvl7pPr marL="77760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2"/>
          </a:solidFill>
          <a:latin typeface="Calibri" charset="0"/>
        </a:defRPr>
      </a:lvl7pPr>
      <a:lvl8pPr marL="11664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2"/>
          </a:solidFill>
          <a:latin typeface="Calibri" charset="0"/>
        </a:defRPr>
      </a:lvl8pPr>
      <a:lvl9pPr marL="155521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61">
          <a:solidFill>
            <a:schemeClr val="tx2"/>
          </a:solidFill>
          <a:latin typeface="Calibri" charset="0"/>
        </a:defRPr>
      </a:lvl9pPr>
    </p:titleStyle>
    <p:bodyStyle>
      <a:lvl1pPr marL="226802" indent="-226802" algn="l" rtl="0" eaLnBrk="1" fontAlgn="base" hangingPunct="1">
        <a:lnSpc>
          <a:spcPct val="90000"/>
        </a:lnSpc>
        <a:spcBef>
          <a:spcPts val="102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461703" indent="-234902" algn="l" rtl="0" eaLnBrk="1" fontAlgn="base" hangingPunct="1">
        <a:lnSpc>
          <a:spcPct val="90000"/>
        </a:lnSpc>
        <a:spcBef>
          <a:spcPts val="102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indent="-194401" algn="l" rtl="0" eaLnBrk="1" fontAlgn="base" hangingPunct="1">
        <a:lnSpc>
          <a:spcPct val="90000"/>
        </a:lnSpc>
        <a:spcBef>
          <a:spcPts val="51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60810" indent="-194401" algn="l" rtl="0" eaLnBrk="1" fontAlgn="base" hangingPunct="1">
        <a:lnSpc>
          <a:spcPct val="90000"/>
        </a:lnSpc>
        <a:spcBef>
          <a:spcPts val="51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749613" indent="-194401" algn="l" rtl="0" eaLnBrk="1" fontAlgn="base" hangingPunct="1">
        <a:lnSpc>
          <a:spcPct val="90000"/>
        </a:lnSpc>
        <a:spcBef>
          <a:spcPts val="51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138416" indent="-194401" algn="l" defTabSz="777606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27219" indent="-194401" algn="l" defTabSz="777606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2916022" indent="-194401" algn="l" defTabSz="777606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304824" indent="-194401" algn="l" defTabSz="777606" rtl="0" eaLnBrk="1" latinLnBrk="0" hangingPunct="1">
        <a:spcBef>
          <a:spcPct val="20000"/>
        </a:spcBef>
        <a:buFont typeface="Arial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803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606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409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212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4014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817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620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423" algn="l" defTabSz="777606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34">
          <p15:clr>
            <a:srgbClr val="F26B43"/>
          </p15:clr>
        </p15:guide>
        <p15:guide id="2" orient="horz" pos="10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ogl182@svk.se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A61A585-3C52-424D-B266-1D3F30807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3398"/>
            <a:ext cx="6014943" cy="3887986"/>
          </a:xfrm>
        </p:spPr>
        <p:txBody>
          <a:bodyPr/>
          <a:lstStyle/>
          <a:p>
            <a:pPr eaLnBrk="1" hangingPunct="1"/>
            <a:r>
              <a:rPr lang="sv-SE" altLang="en-US" sz="4252" dirty="0">
                <a:solidFill>
                  <a:schemeClr val="accent1"/>
                </a:solidFill>
                <a:cs typeface="Calibri Light" panose="020F0302020204030204" pitchFamily="34" charset="0"/>
              </a:rPr>
              <a:t>Webbinarium om förkvalificering till elnätet och tillfälliga gränser -</a:t>
            </a:r>
            <a:br>
              <a:rPr lang="sv-SE" altLang="en-US" sz="4252" dirty="0">
                <a:solidFill>
                  <a:schemeClr val="accent1"/>
                </a:solidFill>
                <a:cs typeface="Calibri Light" panose="020F0302020204030204" pitchFamily="34" charset="0"/>
              </a:rPr>
            </a:br>
            <a:r>
              <a:rPr lang="sv-SE" altLang="en-US" sz="4252" dirty="0">
                <a:solidFill>
                  <a:schemeClr val="accent1"/>
                </a:solidFill>
                <a:cs typeface="Calibri Light" panose="020F0302020204030204" pitchFamily="34" charset="0"/>
              </a:rPr>
              <a:t>SO GL art.182</a:t>
            </a:r>
            <a:br>
              <a:rPr lang="sv-SE" altLang="en-US" sz="4252" dirty="0">
                <a:solidFill>
                  <a:schemeClr val="accent1"/>
                </a:solidFill>
                <a:cs typeface="Calibri Light" panose="020F0302020204030204" pitchFamily="34" charset="0"/>
              </a:rPr>
            </a:br>
            <a:br>
              <a:rPr lang="sv-SE" altLang="en-US" sz="4252" dirty="0">
                <a:solidFill>
                  <a:schemeClr val="accent1"/>
                </a:solidFill>
                <a:cs typeface="Calibri Light" panose="020F0302020204030204" pitchFamily="34" charset="0"/>
              </a:rPr>
            </a:br>
            <a:endParaRPr lang="sv-SE" altLang="en-US" sz="4252" dirty="0">
              <a:solidFill>
                <a:schemeClr val="accent1"/>
              </a:solidFill>
              <a:cs typeface="Calibri Light" panose="020F0302020204030204" pitchFamily="34" charset="0"/>
            </a:endParaRPr>
          </a:p>
        </p:txBody>
      </p:sp>
      <p:sp>
        <p:nvSpPr>
          <p:cNvPr id="20483" name="Subtitle 2">
            <a:extLst>
              <a:ext uri="{FF2B5EF4-FFF2-40B4-BE49-F238E27FC236}">
                <a16:creationId xmlns:a16="http://schemas.microsoft.com/office/drawing/2014/main" id="{85B44517-954C-4461-B01E-6A5D275E20C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33702" y="3549395"/>
            <a:ext cx="4970206" cy="633148"/>
          </a:xfrm>
        </p:spPr>
        <p:txBody>
          <a:bodyPr/>
          <a:lstStyle/>
          <a:p>
            <a:pPr marL="0" indent="0" algn="ctr">
              <a:buNone/>
            </a:pPr>
            <a:r>
              <a:rPr lang="sv-SE" altLang="en-US" dirty="0"/>
              <a:t>Svenska kraftnät och Energiföretagen</a:t>
            </a:r>
            <a:br>
              <a:rPr lang="sv-SE" altLang="en-US" dirty="0"/>
            </a:br>
            <a:r>
              <a:rPr lang="sv-SE" altLang="en-US" dirty="0"/>
              <a:t>25-12-08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ED11D20-03DC-C311-E8D6-688136C8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45" r="12007"/>
          <a:stretch>
            <a:fillRect/>
          </a:stretch>
        </p:blipFill>
        <p:spPr>
          <a:xfrm>
            <a:off x="5870095" y="248"/>
            <a:ext cx="4497867" cy="54121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21A9DFF-DAF1-4665-98E6-20C2C4D33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F8EE707-048E-4341-8C39-88D9F36A2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10</a:t>
            </a:fld>
            <a:endParaRPr lang="sv-SE"/>
          </a:p>
        </p:txBody>
      </p:sp>
      <p:graphicFrame>
        <p:nvGraphicFramePr>
          <p:cNvPr id="10" name="Tabell 10">
            <a:extLst>
              <a:ext uri="{FF2B5EF4-FFF2-40B4-BE49-F238E27FC236}">
                <a16:creationId xmlns:a16="http://schemas.microsoft.com/office/drawing/2014/main" id="{D31BF85F-25F5-4970-87F0-E1B64357A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83940"/>
              </p:ext>
            </p:extLst>
          </p:nvPr>
        </p:nvGraphicFramePr>
        <p:xfrm>
          <a:off x="659293" y="333091"/>
          <a:ext cx="9049377" cy="4875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451">
                  <a:extLst>
                    <a:ext uri="{9D8B030D-6E8A-4147-A177-3AD203B41FA5}">
                      <a16:colId xmlns:a16="http://schemas.microsoft.com/office/drawing/2014/main" val="3190020495"/>
                    </a:ext>
                  </a:extLst>
                </a:gridCol>
                <a:gridCol w="843217">
                  <a:extLst>
                    <a:ext uri="{9D8B030D-6E8A-4147-A177-3AD203B41FA5}">
                      <a16:colId xmlns:a16="http://schemas.microsoft.com/office/drawing/2014/main" val="2790617950"/>
                    </a:ext>
                  </a:extLst>
                </a:gridCol>
                <a:gridCol w="1108754">
                  <a:extLst>
                    <a:ext uri="{9D8B030D-6E8A-4147-A177-3AD203B41FA5}">
                      <a16:colId xmlns:a16="http://schemas.microsoft.com/office/drawing/2014/main" val="4132804914"/>
                    </a:ext>
                  </a:extLst>
                </a:gridCol>
                <a:gridCol w="1052451">
                  <a:extLst>
                    <a:ext uri="{9D8B030D-6E8A-4147-A177-3AD203B41FA5}">
                      <a16:colId xmlns:a16="http://schemas.microsoft.com/office/drawing/2014/main" val="3261215484"/>
                    </a:ext>
                  </a:extLst>
                </a:gridCol>
                <a:gridCol w="964012">
                  <a:extLst>
                    <a:ext uri="{9D8B030D-6E8A-4147-A177-3AD203B41FA5}">
                      <a16:colId xmlns:a16="http://schemas.microsoft.com/office/drawing/2014/main" val="448785293"/>
                    </a:ext>
                  </a:extLst>
                </a:gridCol>
                <a:gridCol w="937478">
                  <a:extLst>
                    <a:ext uri="{9D8B030D-6E8A-4147-A177-3AD203B41FA5}">
                      <a16:colId xmlns:a16="http://schemas.microsoft.com/office/drawing/2014/main" val="1268346905"/>
                    </a:ext>
                  </a:extLst>
                </a:gridCol>
                <a:gridCol w="1025921">
                  <a:extLst>
                    <a:ext uri="{9D8B030D-6E8A-4147-A177-3AD203B41FA5}">
                      <a16:colId xmlns:a16="http://schemas.microsoft.com/office/drawing/2014/main" val="1806189626"/>
                    </a:ext>
                  </a:extLst>
                </a:gridCol>
                <a:gridCol w="1101093">
                  <a:extLst>
                    <a:ext uri="{9D8B030D-6E8A-4147-A177-3AD203B41FA5}">
                      <a16:colId xmlns:a16="http://schemas.microsoft.com/office/drawing/2014/main" val="127466595"/>
                    </a:ext>
                  </a:extLst>
                </a:gridCol>
              </a:tblGrid>
              <a:tr h="968821">
                <a:tc>
                  <a:txBody>
                    <a:bodyPr/>
                    <a:lstStyle/>
                    <a:p>
                      <a:r>
                        <a:rPr lang="sv-SE" sz="1400">
                          <a:solidFill>
                            <a:schemeClr val="bg1"/>
                          </a:solidFill>
                          <a:latin typeface="+mj-lt"/>
                        </a:rPr>
                        <a:t>Förkvalificerade volymer och tekniker 1/10 2025</a:t>
                      </a:r>
                      <a:endParaRPr lang="sv-SE" sz="1400">
                        <a:latin typeface="+mj-lt"/>
                      </a:endParaRPr>
                    </a:p>
                  </a:txBody>
                  <a:tcPr marL="84902" marR="84902" marT="42452" marB="424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FCR-N</a:t>
                      </a:r>
                      <a:b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(MW)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FCR-D upp</a:t>
                      </a:r>
                      <a:b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(MW)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FCR-D ned</a:t>
                      </a:r>
                      <a:b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(MW)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aFRR upp</a:t>
                      </a:r>
                      <a:b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(MW)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aFRR ned</a:t>
                      </a:r>
                      <a:b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(MW)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mFRR upp</a:t>
                      </a:r>
                      <a:b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(MW)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500" b="1" kern="120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mFRR</a:t>
                      </a: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ned</a:t>
                      </a:r>
                      <a:b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sv-SE" sz="1500" b="1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(MW)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1226731021"/>
                  </a:ext>
                </a:extLst>
              </a:tr>
              <a:tr h="389684">
                <a:tc>
                  <a:txBody>
                    <a:bodyPr/>
                    <a:lstStyle/>
                    <a:p>
                      <a:pPr algn="l"/>
                      <a:r>
                        <a:rPr lang="sv-SE" sz="1200" err="1">
                          <a:effectLst/>
                        </a:rPr>
                        <a:t>Energilager</a:t>
                      </a:r>
                      <a:endParaRPr lang="sv-SE" sz="1200">
                        <a:effectLst/>
                      </a:endParaRP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410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1 090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1 030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950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900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3393497961"/>
                  </a:ext>
                </a:extLst>
              </a:tr>
              <a:tr h="479648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Flexibel förbrukning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&lt;10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410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90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790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430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3706645273"/>
                  </a:ext>
                </a:extLst>
              </a:tr>
              <a:tr h="533919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Kombination vattenkraft + </a:t>
                      </a:r>
                      <a:r>
                        <a:rPr lang="sv-SE" sz="1200" err="1">
                          <a:effectLst/>
                        </a:rPr>
                        <a:t>energilager</a:t>
                      </a:r>
                      <a:endParaRPr lang="sv-SE" sz="1200">
                        <a:effectLst/>
                      </a:endParaRP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60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60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2277893428"/>
                  </a:ext>
                </a:extLst>
              </a:tr>
              <a:tr h="461696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Kombination vindkraft + energilager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20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40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40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80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90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2487305079"/>
                  </a:ext>
                </a:extLst>
              </a:tr>
              <a:tr h="389684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Kärnkraft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100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140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2881093945"/>
                  </a:ext>
                </a:extLst>
              </a:tr>
              <a:tr h="389684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Solkraft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&lt;10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30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20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898676937"/>
                  </a:ext>
                </a:extLst>
              </a:tr>
              <a:tr h="389684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Vindkraft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250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710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1 280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3887652712"/>
                  </a:ext>
                </a:extLst>
              </a:tr>
              <a:tr h="389684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Vattenkraft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1 770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2 730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1 690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2 340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2 370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13 260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13 260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2281657680"/>
                  </a:ext>
                </a:extLst>
              </a:tr>
              <a:tr h="389684">
                <a:tc>
                  <a:txBody>
                    <a:bodyPr/>
                    <a:lstStyle/>
                    <a:p>
                      <a:pPr algn="l"/>
                      <a:r>
                        <a:rPr lang="sv-SE" sz="1200">
                          <a:effectLst/>
                        </a:rPr>
                        <a:t>Värmekraft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450</a:t>
                      </a:r>
                    </a:p>
                  </a:txBody>
                  <a:tcPr marL="88442" marR="88442" marT="88442" marB="8844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>
                          <a:effectLst/>
                        </a:rPr>
                        <a:t>420</a:t>
                      </a:r>
                    </a:p>
                  </a:txBody>
                  <a:tcPr marL="88442" marR="88442" marT="88442" marB="88442" anchor="ctr"/>
                </a:tc>
                <a:extLst>
                  <a:ext uri="{0D108BD9-81ED-4DB2-BD59-A6C34878D82A}">
                    <a16:rowId xmlns:a16="http://schemas.microsoft.com/office/drawing/2014/main" val="2764901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433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255C8EA-C02F-4D64-A126-2B1C3FFF6A8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sz="4800"/>
              <a:t>Koordineringen viktig ur ett region- och lokalnätsperspektiv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32C8238-E2CA-464D-8698-31F4E5F6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0B65275-2AAB-42D7-8A5E-8ABC9AD40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6085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2EC70-C08F-EE81-CBB8-2830BBE28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4F22BE5-DEFC-AD42-EAB0-AC4469F2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98" y="611550"/>
            <a:ext cx="6857251" cy="510668"/>
          </a:xfrm>
        </p:spPr>
        <p:txBody>
          <a:bodyPr/>
          <a:lstStyle/>
          <a:p>
            <a:r>
              <a:rPr lang="sv-SE"/>
              <a:t>Elnätet är ingen kopparplatta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913EC4F-E984-CF17-5ACA-81FCE2B1EE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1298" y="1727895"/>
            <a:ext cx="4592684" cy="3453634"/>
          </a:xfrm>
        </p:spPr>
        <p:txBody>
          <a:bodyPr/>
          <a:lstStyle/>
          <a:p>
            <a:pPr marL="291602" indent="-291602">
              <a:buFont typeface="Arial" panose="020B0604020202020204" pitchFamily="34" charset="0"/>
              <a:buChar char="•"/>
            </a:pPr>
            <a:r>
              <a:rPr lang="sv-SE"/>
              <a:t>Elnätet är ingen kopparplatta varken på transmissions- eller distributionsnivå</a:t>
            </a:r>
          </a:p>
          <a:p>
            <a:pPr marL="291602" indent="-291602">
              <a:buFont typeface="Arial" panose="020B0604020202020204" pitchFamily="34" charset="0"/>
              <a:buChar char="•"/>
            </a:pPr>
            <a:r>
              <a:rPr lang="sv-SE">
                <a:sym typeface="Wingdings" panose="05000000000000000000" pitchFamily="2" charset="2"/>
              </a:rPr>
              <a:t>TSO: </a:t>
            </a:r>
            <a:r>
              <a:rPr lang="sv-SE" err="1">
                <a:sym typeface="Wingdings" panose="05000000000000000000" pitchFamily="2" charset="2"/>
              </a:rPr>
              <a:t>Flow-based</a:t>
            </a:r>
            <a:r>
              <a:rPr lang="sv-SE">
                <a:sym typeface="Wingdings" panose="05000000000000000000" pitchFamily="2" charset="2"/>
              </a:rPr>
              <a:t> utnyttjar elnätet maximalt för energimarknaden D-1  intradagsmarknaden för balansering utmanas</a:t>
            </a:r>
          </a:p>
          <a:p>
            <a:pPr marL="291602" indent="-291602">
              <a:buFont typeface="Arial" panose="020B0604020202020204" pitchFamily="34" charset="0"/>
              <a:buChar char="•"/>
            </a:pPr>
            <a:r>
              <a:rPr lang="sv-SE">
                <a:sym typeface="Wingdings" panose="05000000000000000000" pitchFamily="2" charset="2"/>
              </a:rPr>
              <a:t>DSO: Överlast kan leda till avbrott, </a:t>
            </a:r>
            <a:r>
              <a:rPr lang="sv-SE" err="1">
                <a:sym typeface="Wingdings" panose="05000000000000000000" pitchFamily="2" charset="2"/>
              </a:rPr>
              <a:t>elkvalitetnormer</a:t>
            </a:r>
            <a:r>
              <a:rPr lang="sv-SE">
                <a:sym typeface="Wingdings" panose="05000000000000000000" pitchFamily="2" charset="2"/>
              </a:rPr>
              <a:t> som inte följs leder till dålig </a:t>
            </a:r>
            <a:r>
              <a:rPr lang="sv-SE" err="1">
                <a:sym typeface="Wingdings" panose="05000000000000000000" pitchFamily="2" charset="2"/>
              </a:rPr>
              <a:t>elkvalitet</a:t>
            </a:r>
            <a:r>
              <a:rPr lang="sv-SE">
                <a:sym typeface="Wingdings" panose="05000000000000000000" pitchFamily="2" charset="2"/>
              </a:rPr>
              <a:t> för elnätskunder (ex. för låg spänning, flimmer)</a:t>
            </a:r>
          </a:p>
          <a:p>
            <a:pPr marL="291602" indent="-291602"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5EF592C-E016-7456-5AE5-A244F5038D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70A922B-156F-3BA6-486A-3064DEDC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90" y="1727895"/>
            <a:ext cx="4055784" cy="27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1325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7C4E716-1B1A-8F41-3DAF-D12CB1A6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98" y="708095"/>
            <a:ext cx="4446215" cy="555439"/>
          </a:xfrm>
        </p:spPr>
        <p:txBody>
          <a:bodyPr/>
          <a:lstStyle/>
          <a:p>
            <a:r>
              <a:rPr lang="sv-SE"/>
              <a:t>Effektiv nätplanering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966E60A-3929-D98C-EC6A-A311C3D89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1298" y="1463642"/>
            <a:ext cx="4592684" cy="3717887"/>
          </a:xfrm>
        </p:spPr>
        <p:txBody>
          <a:bodyPr vert="horz" lIns="0" tIns="0" rIns="0" bIns="0" rtlCol="0" anchor="t">
            <a:noAutofit/>
          </a:bodyPr>
          <a:lstStyle/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>
                <a:ea typeface="Inter"/>
                <a:cs typeface="Inter"/>
              </a:rPr>
              <a:t>DSO ska arbeta förebyggande och ha kontroll över sitt elnät.  </a:t>
            </a:r>
          </a:p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>
                <a:ea typeface="Inter"/>
                <a:cs typeface="Inter"/>
              </a:rPr>
              <a:t>DSO ska möjliggöra att alla kunder ska kunna delta på alla marknader </a:t>
            </a:r>
          </a:p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/>
              <a:t>DSO bygger inte för att alla elnätskunder använder abonnemang/ansluten effekt alla årets timmar </a:t>
            </a:r>
            <a:endParaRPr lang="sv-SE">
              <a:ea typeface="Inter"/>
              <a:cs typeface="Inter"/>
            </a:endParaRPr>
          </a:p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>
                <a:sym typeface="Wingdings" panose="05000000000000000000" pitchFamily="2" charset="2"/>
              </a:rPr>
              <a:t>Om DSO skulle planera för att alla kunder deltar på samtliga marknader skulle elnätet användas mindre effektivt</a:t>
            </a:r>
            <a:endParaRPr lang="sv-SE">
              <a:ea typeface="Inter"/>
              <a:cs typeface="Inter"/>
            </a:endParaRPr>
          </a:p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>
                <a:sym typeface="Wingdings" panose="05000000000000000000" pitchFamily="2" charset="2"/>
              </a:rPr>
              <a:t>Detta skulle vara kostnadsdrivande för elnätskunderna</a:t>
            </a:r>
            <a:endParaRPr lang="sv-SE">
              <a:ea typeface="Inter"/>
              <a:cs typeface="Inter"/>
            </a:endParaRPr>
          </a:p>
          <a:p>
            <a:pPr marL="291465" indent="-291465">
              <a:buFont typeface="Arial" panose="020B0604020202020204" pitchFamily="34" charset="0"/>
              <a:buChar char="•"/>
            </a:pPr>
            <a:endParaRPr lang="sv-SE">
              <a:ea typeface="Inter"/>
              <a:cs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B4016-6015-9A40-3D8E-359E07A73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72" t="7143" r="26168" b="-6594"/>
          <a:stretch>
            <a:fillRect/>
          </a:stretch>
        </p:blipFill>
        <p:spPr>
          <a:xfrm>
            <a:off x="5689700" y="789954"/>
            <a:ext cx="3946223" cy="4288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1546A6-5B31-7D29-0969-1C516CF669DD}"/>
              </a:ext>
            </a:extLst>
          </p:cNvPr>
          <p:cNvSpPr txBox="1"/>
          <p:nvPr/>
        </p:nvSpPr>
        <p:spPr>
          <a:xfrm>
            <a:off x="5694057" y="4920126"/>
            <a:ext cx="4192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ea typeface="Inter"/>
                <a:cs typeface="Inter"/>
              </a:rPr>
              <a:t>Aggregering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i</a:t>
            </a:r>
            <a:r>
              <a:rPr lang="en-US" sz="1200">
                <a:ea typeface="Inter"/>
                <a:cs typeface="Inter"/>
              </a:rPr>
              <a:t> </a:t>
            </a:r>
            <a:r>
              <a:rPr lang="en-US" sz="1200" err="1">
                <a:ea typeface="Inter"/>
                <a:cs typeface="Inter"/>
              </a:rPr>
              <a:t>ett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lokalnät</a:t>
            </a:r>
            <a:r>
              <a:rPr lang="en-US" sz="1200">
                <a:ea typeface="Inter"/>
                <a:cs typeface="Inter"/>
              </a:rPr>
              <a:t>, </a:t>
            </a:r>
            <a:r>
              <a:rPr lang="en-US" sz="1200" err="1">
                <a:ea typeface="Inter"/>
                <a:cs typeface="Inter"/>
              </a:rPr>
              <a:t>maxeffekt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i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varje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enskild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punkt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jämfört</a:t>
            </a:r>
            <a:r>
              <a:rPr lang="en-US" sz="1200">
                <a:ea typeface="Inter"/>
                <a:cs typeface="Inter"/>
              </a:rPr>
              <a:t> med </a:t>
            </a:r>
            <a:r>
              <a:rPr lang="en-US" sz="1200" err="1">
                <a:ea typeface="Inter"/>
                <a:cs typeface="Inter"/>
              </a:rPr>
              <a:t>aggregerad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effekt</a:t>
            </a:r>
            <a:endParaRPr lang="en-US" sz="1200">
              <a:ea typeface="Inter"/>
              <a:cs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96731669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20A91-11C9-5BC2-F2D4-AD58EE1EA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574F6D2-12FD-87C2-0277-DD4D5EB2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98" y="459459"/>
            <a:ext cx="4982938" cy="1200828"/>
          </a:xfrm>
        </p:spPr>
        <p:txBody>
          <a:bodyPr/>
          <a:lstStyle/>
          <a:p>
            <a:r>
              <a:rPr lang="sv-SE"/>
              <a:t>Syftet med SO GL art.182</a:t>
            </a:r>
            <a:br>
              <a:rPr lang="sv-SE"/>
            </a:br>
            <a:r>
              <a:rPr lang="sv-SE">
                <a:sym typeface="Wingdings" panose="05000000000000000000" pitchFamily="2" charset="2"/>
              </a:rPr>
              <a:t> Effektiv nätplanering i en föränderlig värld</a:t>
            </a:r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DC22D3E-796C-F292-FCC0-9F38650D7A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1297" y="1887592"/>
            <a:ext cx="4592684" cy="2834038"/>
          </a:xfrm>
        </p:spPr>
        <p:txBody>
          <a:bodyPr vert="horz" lIns="0" tIns="0" rIns="0" bIns="0" rtlCol="0" anchor="t">
            <a:noAutofit/>
          </a:bodyPr>
          <a:lstStyle/>
          <a:p>
            <a:endParaRPr lang="sv-SE"/>
          </a:p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/>
              <a:t>Befintliga kunder deltar på olika marknader, förändrat beteende över tid</a:t>
            </a:r>
            <a:endParaRPr lang="sv-SE">
              <a:ea typeface="Inter"/>
              <a:cs typeface="Inter"/>
            </a:endParaRPr>
          </a:p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>
                <a:sym typeface="Wingdings" panose="05000000000000000000" pitchFamily="2" charset="2"/>
              </a:rPr>
              <a:t>Varje förkvalificering till en marknad ska prövas enligt SO GL</a:t>
            </a:r>
            <a:endParaRPr lang="sv-SE">
              <a:ea typeface="Inter"/>
              <a:cs typeface="Inter"/>
            </a:endParaRPr>
          </a:p>
          <a:p>
            <a:pPr marL="291465" indent="-291465">
              <a:buFont typeface="Arial" panose="020B0604020202020204" pitchFamily="34" charset="0"/>
              <a:buChar char="•"/>
            </a:pPr>
            <a:r>
              <a:rPr lang="sv-SE">
                <a:sym typeface="Wingdings" panose="05000000000000000000" pitchFamily="2" charset="2"/>
              </a:rPr>
              <a:t>SO GL art.182 trädde i kraft 2017</a:t>
            </a:r>
            <a:endParaRPr lang="sv-SE">
              <a:ea typeface="Inter"/>
              <a:cs typeface="Inter"/>
            </a:endParaRPr>
          </a:p>
          <a:p>
            <a:pPr marL="291465" indent="-291465">
              <a:buFont typeface="Arial" panose="020B0604020202020204" pitchFamily="34" charset="0"/>
              <a:buChar char="•"/>
            </a:pPr>
            <a:endParaRPr lang="sv-SE">
              <a:ea typeface="Inter"/>
              <a:cs typeface="Inter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24A67B9-136E-C7DD-261B-53B83A9A57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F11C2-6ADC-07C8-A6E0-2134A15F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54" y="1666973"/>
            <a:ext cx="4761438" cy="2632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06AFC-0819-929D-9588-B180E418EBC9}"/>
              </a:ext>
            </a:extLst>
          </p:cNvPr>
          <p:cNvSpPr txBox="1"/>
          <p:nvPr/>
        </p:nvSpPr>
        <p:spPr>
          <a:xfrm>
            <a:off x="5872140" y="4546226"/>
            <a:ext cx="4192768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Inter"/>
                <a:cs typeface="Inter"/>
              </a:rPr>
              <a:t>EU-</a:t>
            </a:r>
            <a:r>
              <a:rPr lang="en-US" sz="1200" err="1">
                <a:ea typeface="Inter"/>
                <a:cs typeface="Inter"/>
              </a:rPr>
              <a:t>kommissionens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budskap</a:t>
            </a:r>
            <a:r>
              <a:rPr lang="en-US" sz="1200">
                <a:ea typeface="Inter"/>
                <a:cs typeface="Inter"/>
              </a:rPr>
              <a:t> </a:t>
            </a:r>
            <a:r>
              <a:rPr lang="en-US" sz="1200" err="1">
                <a:ea typeface="Inter"/>
                <a:cs typeface="Inter"/>
              </a:rPr>
              <a:t>i</a:t>
            </a:r>
            <a:r>
              <a:rPr lang="en-US" sz="1200">
                <a:ea typeface="Inter"/>
                <a:cs typeface="Inter"/>
              </a:rPr>
              <a:t> Affordable Energy Package</a:t>
            </a:r>
            <a:endParaRPr lang="en-US" sz="1200" err="1"/>
          </a:p>
        </p:txBody>
      </p:sp>
    </p:spTree>
    <p:extLst>
      <p:ext uri="{BB962C8B-B14F-4D97-AF65-F5344CB8AC3E}">
        <p14:creationId xmlns:p14="http://schemas.microsoft.com/office/powerpoint/2010/main" val="388391238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51A0-2A11-0141-F9BB-8EFE142D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A0A80C9-AEFC-77D7-6A62-95513687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Exempel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98B9C55-E0D6-F279-19D5-1A9CBC2D2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1298" y="1463642"/>
            <a:ext cx="4592684" cy="3717887"/>
          </a:xfrm>
        </p:spPr>
        <p:txBody>
          <a:bodyPr/>
          <a:lstStyle/>
          <a:p>
            <a:pPr marL="291602" indent="-291602">
              <a:buFont typeface="Arial" panose="020B0604020202020204" pitchFamily="34" charset="0"/>
              <a:buChar char="•"/>
            </a:pPr>
            <a:r>
              <a:rPr lang="sv-SE"/>
              <a:t>Elpanna kör på sommaren för att delta på balansmarknaden </a:t>
            </a:r>
            <a:r>
              <a:rPr lang="sv-SE">
                <a:sym typeface="Wingdings" panose="05000000000000000000" pitchFamily="2" charset="2"/>
              </a:rPr>
              <a:t> fungerar inte vid underhåll av luftledning</a:t>
            </a:r>
          </a:p>
          <a:p>
            <a:pPr marL="291602" indent="-291602">
              <a:buFont typeface="Arial" panose="020B0604020202020204" pitchFamily="34" charset="0"/>
              <a:buChar char="•"/>
            </a:pPr>
            <a:r>
              <a:rPr lang="sv-SE">
                <a:sym typeface="Wingdings" panose="05000000000000000000" pitchFamily="2" charset="2"/>
              </a:rPr>
              <a:t>Värmepump deltar på balansmarknaden i svagt elnät  </a:t>
            </a:r>
            <a:r>
              <a:rPr lang="sv-SE" err="1">
                <a:sym typeface="Wingdings" panose="05000000000000000000" pitchFamily="2" charset="2"/>
              </a:rPr>
              <a:t>elkvalitetproblem</a:t>
            </a:r>
            <a:r>
              <a:rPr lang="sv-SE">
                <a:sym typeface="Wingdings" panose="05000000000000000000" pitchFamily="2" charset="2"/>
              </a:rPr>
              <a:t> för andra elnätskunder</a:t>
            </a:r>
          </a:p>
          <a:p>
            <a:pPr marL="291602" indent="-291602"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0959A29-F56C-A64E-BC7A-94233F85B1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C3F07A0-782F-FAC8-B0F7-E24FFBF95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68" y="971550"/>
            <a:ext cx="4000706" cy="39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5217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CAB5B-4F42-002C-753D-F74098877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CBEC408-2228-540A-AAE8-176AFA18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89" y="514174"/>
            <a:ext cx="5630547" cy="558168"/>
          </a:xfrm>
        </p:spPr>
        <p:txBody>
          <a:bodyPr/>
          <a:lstStyle/>
          <a:p>
            <a:r>
              <a:rPr lang="sv-SE"/>
              <a:t>Vad betyder SO GL art.182 för DSO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39A7A55-B516-AE92-C963-D7854DB471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1298" y="1724526"/>
            <a:ext cx="4816934" cy="3457003"/>
          </a:xfrm>
        </p:spPr>
        <p:txBody>
          <a:bodyPr/>
          <a:lstStyle/>
          <a:p>
            <a:pPr marL="388803" indent="-388803">
              <a:buFont typeface="+mj-lt"/>
              <a:buAutoNum type="arabicPeriod"/>
            </a:pPr>
            <a:r>
              <a:rPr lang="sv-SE" err="1"/>
              <a:t>DSO:er</a:t>
            </a:r>
            <a:r>
              <a:rPr lang="sv-SE"/>
              <a:t> får information om att kunder deltar på balansmarknaden </a:t>
            </a:r>
          </a:p>
          <a:p>
            <a:pPr marL="388803" indent="-388803">
              <a:buFont typeface="+mj-lt"/>
              <a:buAutoNum type="arabicPeriod"/>
            </a:pPr>
            <a:r>
              <a:rPr lang="sv-SE" err="1"/>
              <a:t>DSO:er</a:t>
            </a:r>
            <a:r>
              <a:rPr lang="sv-SE"/>
              <a:t> kan begränsa kunder vid förkvalificering med motivering</a:t>
            </a:r>
          </a:p>
          <a:p>
            <a:pPr marL="388803" indent="-388803">
              <a:buFont typeface="+mj-lt"/>
              <a:buAutoNum type="arabicPeriod"/>
            </a:pPr>
            <a:r>
              <a:rPr lang="sv-SE" err="1"/>
              <a:t>DSO:er</a:t>
            </a:r>
            <a:r>
              <a:rPr lang="sv-SE"/>
              <a:t> kan begränsa kunder i driftssituationen med motivering</a:t>
            </a:r>
          </a:p>
          <a:p>
            <a:r>
              <a:rPr lang="sv-SE"/>
              <a:t>Alla tre saker behövs för att DSO ska kunna fullfölja sitt ansvar att säkra leveranskvalitet (funktionskrav)</a:t>
            </a:r>
          </a:p>
          <a:p>
            <a:pPr marL="388803" indent="-388803">
              <a:buFont typeface="+mj-lt"/>
              <a:buAutoNum type="arabicPeriod"/>
            </a:pPr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0D1899B-8809-3FD6-5DC3-9CCCE49CD4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BB9FC-35FA-4263-A160-280B3B525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215" y="1319360"/>
            <a:ext cx="4336775" cy="36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9247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F11D8-CFFB-1516-D719-DC06CF8CB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69A646A-A07D-2C3F-D415-DCCF23608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32" y="526155"/>
            <a:ext cx="5612829" cy="308838"/>
          </a:xfrm>
        </p:spPr>
        <p:txBody>
          <a:bodyPr/>
          <a:lstStyle/>
          <a:p>
            <a:r>
              <a:rPr lang="sv-SE"/>
              <a:t>Vad betyder SO GL art.182 för DSO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3AD620C-1ED4-0C30-4F12-DA25E3D0F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1298" y="1820779"/>
            <a:ext cx="4816934" cy="33607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DSO kan inte vara blinda för elnätskunderna, det kan skapa risk för systemsäkerhet (Lex Spanien)</a:t>
            </a:r>
          </a:p>
          <a:p>
            <a:r>
              <a:rPr lang="sv-SE" err="1"/>
              <a:t>DSO:er</a:t>
            </a:r>
            <a:r>
              <a:rPr lang="sv-SE"/>
              <a:t> behöver se verkligheten och behöver den information och de processer som behövs</a:t>
            </a:r>
            <a:endParaRPr lang="sv-SE">
              <a:ea typeface="Inter"/>
              <a:cs typeface="Inter"/>
            </a:endParaRPr>
          </a:p>
          <a:p>
            <a:r>
              <a:rPr lang="sv-SE"/>
              <a:t>SO GL ger alla aktörer ett regelverk, en tydlig process och den information som behövs</a:t>
            </a:r>
            <a:endParaRPr lang="sv-SE">
              <a:ea typeface="Inter"/>
              <a:cs typeface="Inter"/>
            </a:endParaRPr>
          </a:p>
          <a:p>
            <a:endParaRPr lang="sv-SE"/>
          </a:p>
          <a:p>
            <a:endParaRPr lang="sv-SE"/>
          </a:p>
          <a:p>
            <a:pPr marL="388620" indent="-388620">
              <a:buFont typeface="+mj-lt"/>
              <a:buAutoNum type="arabicPeriod"/>
            </a:pPr>
            <a:endParaRPr lang="sv-SE">
              <a:ea typeface="Inter"/>
              <a:cs typeface="Inter"/>
            </a:endParaRPr>
          </a:p>
          <a:p>
            <a:endParaRPr lang="sv-SE"/>
          </a:p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5510B70-4DF6-8764-D40F-073632DC82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2A2BE7F-C603-5B7F-CF25-17CCC688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18" y="1024929"/>
            <a:ext cx="3938047" cy="33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335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54E6D02-157B-4B59-9DEA-ABE01DB3F44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sz="4800"/>
              <a:t>Avtalet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8B8950A-F039-46F8-929C-D68733EF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4F3502A-CB41-4452-8D49-E26F49A6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136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FB1B8F2-7F02-4B03-854D-29CDB440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81A9A36-3A78-4F09-A5AA-E34C79AF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132" name="textruta 131">
            <a:extLst>
              <a:ext uri="{FF2B5EF4-FFF2-40B4-BE49-F238E27FC236}">
                <a16:creationId xmlns:a16="http://schemas.microsoft.com/office/drawing/2014/main" id="{13471131-ACEC-463B-82D1-A659AAFC599C}"/>
              </a:ext>
            </a:extLst>
          </p:cNvPr>
          <p:cNvSpPr txBox="1"/>
          <p:nvPr/>
        </p:nvSpPr>
        <p:spPr>
          <a:xfrm>
            <a:off x="6057145" y="1571828"/>
            <a:ext cx="3086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200" b="1"/>
              <a:t>Exempel B – Mellanliggande och Anslutande DSO</a:t>
            </a:r>
          </a:p>
        </p:txBody>
      </p:sp>
      <p:pic>
        <p:nvPicPr>
          <p:cNvPr id="135" name="Platshållare för innehåll 134">
            <a:extLst>
              <a:ext uri="{FF2B5EF4-FFF2-40B4-BE49-F238E27FC236}">
                <a16:creationId xmlns:a16="http://schemas.microsoft.com/office/drawing/2014/main" id="{BAD900BB-F219-4361-A5E3-6146366F5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529" y="2323889"/>
            <a:ext cx="2931668" cy="2636038"/>
          </a:xfrm>
          <a:prstGeom prst="rect">
            <a:avLst/>
          </a:prstGeom>
        </p:spPr>
      </p:pic>
      <p:sp>
        <p:nvSpPr>
          <p:cNvPr id="136" name="textruta 135">
            <a:extLst>
              <a:ext uri="{FF2B5EF4-FFF2-40B4-BE49-F238E27FC236}">
                <a16:creationId xmlns:a16="http://schemas.microsoft.com/office/drawing/2014/main" id="{2CD10940-768C-4FA6-A33B-79983987FC11}"/>
              </a:ext>
            </a:extLst>
          </p:cNvPr>
          <p:cNvSpPr txBox="1"/>
          <p:nvPr/>
        </p:nvSpPr>
        <p:spPr>
          <a:xfrm>
            <a:off x="1651540" y="1697642"/>
            <a:ext cx="30867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200" b="1"/>
              <a:t>Exempel A – Anslutande DSO</a:t>
            </a:r>
          </a:p>
        </p:txBody>
      </p:sp>
      <p:pic>
        <p:nvPicPr>
          <p:cNvPr id="137" name="Bildobjekt 136">
            <a:extLst>
              <a:ext uri="{FF2B5EF4-FFF2-40B4-BE49-F238E27FC236}">
                <a16:creationId xmlns:a16="http://schemas.microsoft.com/office/drawing/2014/main" id="{5AA8EFB6-0D35-4691-AC32-E98783613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727" y="2105981"/>
            <a:ext cx="2820245" cy="3145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AF070-C439-FA21-2583-119F2F71D294}"/>
              </a:ext>
            </a:extLst>
          </p:cNvPr>
          <p:cNvSpPr txBox="1"/>
          <p:nvPr/>
        </p:nvSpPr>
        <p:spPr>
          <a:xfrm>
            <a:off x="731867" y="746560"/>
            <a:ext cx="865960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Definition – Anslutande och mellanliggande elnätsföretag</a:t>
            </a:r>
          </a:p>
        </p:txBody>
      </p:sp>
    </p:spTree>
    <p:extLst>
      <p:ext uri="{BB962C8B-B14F-4D97-AF65-F5344CB8AC3E}">
        <p14:creationId xmlns:p14="http://schemas.microsoft.com/office/powerpoint/2010/main" val="34229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imglas och en kalender">
            <a:extLst>
              <a:ext uri="{FF2B5EF4-FFF2-40B4-BE49-F238E27FC236}">
                <a16:creationId xmlns:a16="http://schemas.microsoft.com/office/drawing/2014/main" id="{6F260668-1EBA-6DE7-F02F-CE0F8130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"/>
            <a:ext cx="10367963" cy="540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29CB90A-108E-8493-C339-6286101473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Välkomna och presentation av arbetsgruppen</a:t>
            </a:r>
          </a:p>
          <a:p>
            <a:r>
              <a:rPr lang="sv-SE" dirty="0"/>
              <a:t>Bakgrunden till arbetet</a:t>
            </a:r>
          </a:p>
          <a:p>
            <a:r>
              <a:rPr lang="sv-SE" dirty="0"/>
              <a:t>Stödtjänster och förkvalificering</a:t>
            </a:r>
          </a:p>
          <a:p>
            <a:r>
              <a:rPr lang="sv-SE" dirty="0"/>
              <a:t>Koordineringen viktig ur ett region- och lokalnätsperspektiv</a:t>
            </a:r>
          </a:p>
          <a:p>
            <a:r>
              <a:rPr lang="sv-SE" dirty="0"/>
              <a:t>Avtalet</a:t>
            </a:r>
          </a:p>
          <a:p>
            <a:pPr lvl="1"/>
            <a:r>
              <a:rPr lang="sv-SE" dirty="0"/>
              <a:t>Förkvalificering till elnätet</a:t>
            </a:r>
          </a:p>
          <a:p>
            <a:pPr lvl="1"/>
            <a:r>
              <a:rPr lang="sv-SE" dirty="0"/>
              <a:t>Fastställande av tillfälliga gränser</a:t>
            </a:r>
          </a:p>
          <a:p>
            <a:r>
              <a:rPr lang="sv-SE" dirty="0"/>
              <a:t>Påverkan på leverantörer av stödtjänster</a:t>
            </a:r>
          </a:p>
          <a:p>
            <a:r>
              <a:rPr lang="sv-SE" dirty="0"/>
              <a:t>Tidplan</a:t>
            </a:r>
          </a:p>
          <a:p>
            <a:r>
              <a:rPr lang="sv-SE" dirty="0"/>
              <a:t>Frågor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ED7120E-15F4-84D6-BDBD-623BFCB6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Dagordning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C8DCF40-EBBD-2FC6-3A8A-405B5B56CF8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defTabSz="777606">
              <a:defRPr/>
            </a:pPr>
            <a:fld id="{A5169863-6BDD-41BF-8111-5DEE5D9F55CF}" type="datetime1">
              <a:rPr lang="sv-SE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defTabSz="777606">
                <a:defRPr/>
              </a:pPr>
              <a:t>2025-12-10</a:t>
            </a:fld>
            <a:endParaRPr lang="sv-SE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D9749DC-EDB3-0FB8-93E1-0F40FCC34F4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777606">
              <a:defRPr/>
            </a:pPr>
            <a:fld id="{B0D1CA95-30C8-47DA-AC16-685FD1F93F27}" type="slidenum">
              <a:rPr lang="sv-SE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defTabSz="777606">
                <a:defRPr/>
              </a:pPr>
              <a:t>2</a:t>
            </a:fld>
            <a:endParaRPr lang="sv-SE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4" name="Rektangel: vikt hörn 3">
            <a:extLst>
              <a:ext uri="{FF2B5EF4-FFF2-40B4-BE49-F238E27FC236}">
                <a16:creationId xmlns:a16="http://schemas.microsoft.com/office/drawing/2014/main" id="{B26351B8-2049-75A4-85A5-AC8C1425671C}"/>
              </a:ext>
            </a:extLst>
          </p:cNvPr>
          <p:cNvSpPr/>
          <p:nvPr/>
        </p:nvSpPr>
        <p:spPr>
          <a:xfrm>
            <a:off x="7962894" y="1988833"/>
            <a:ext cx="1696446" cy="1675094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7606" eaLnBrk="0" fontAlgn="base" hangingPunct="0">
              <a:lnSpc>
                <a:spcPct val="90000"/>
              </a:lnSpc>
              <a:spcBef>
                <a:spcPts val="510"/>
              </a:spcBef>
              <a:spcAft>
                <a:spcPct val="0"/>
              </a:spcAft>
            </a:pPr>
            <a:r>
              <a:rPr lang="sv-SE" sz="1701" dirty="0">
                <a:solidFill>
                  <a:srgbClr val="FFFFFF"/>
                </a:solidFill>
                <a:latin typeface="Calibri"/>
              </a:rPr>
              <a:t>Webbinariet kommer att spelas in</a:t>
            </a:r>
          </a:p>
        </p:txBody>
      </p:sp>
    </p:spTree>
    <p:extLst>
      <p:ext uri="{BB962C8B-B14F-4D97-AF65-F5344CB8AC3E}">
        <p14:creationId xmlns:p14="http://schemas.microsoft.com/office/powerpoint/2010/main" val="207386930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23A9A3-49A7-4C27-90A5-9B1156E67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74" y="1671553"/>
            <a:ext cx="4983248" cy="3732302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sv-SE" sz="1400"/>
              <a:t>Avtalet reglerar villkor kring</a:t>
            </a:r>
            <a:endParaRPr lang="en-US"/>
          </a:p>
          <a:p>
            <a:pPr marL="503555" lvl="1" indent="-215900"/>
            <a:r>
              <a:rPr lang="sv-SE" sz="1400">
                <a:ea typeface="Inter"/>
                <a:cs typeface="Inter"/>
              </a:rPr>
              <a:t>Informationsutbyte</a:t>
            </a:r>
          </a:p>
          <a:p>
            <a:pPr marL="503555" lvl="1" indent="-215900"/>
            <a:r>
              <a:rPr lang="sv-SE" sz="1400"/>
              <a:t>Förkvalificering till elnätet</a:t>
            </a:r>
            <a:endParaRPr lang="sv-SE" sz="1400">
              <a:ea typeface="Inter"/>
              <a:cs typeface="Inter"/>
            </a:endParaRPr>
          </a:p>
          <a:p>
            <a:pPr marL="503555" lvl="1" indent="-215900"/>
            <a:r>
              <a:rPr lang="sv-SE" sz="1400"/>
              <a:t>Fastställande av tillfälliga gränser</a:t>
            </a:r>
            <a:endParaRPr lang="sv-SE" sz="1400">
              <a:ea typeface="Inter"/>
              <a:cs typeface="Inter"/>
            </a:endParaRPr>
          </a:p>
          <a:p>
            <a:pPr marL="215900" indent="-215900"/>
            <a:r>
              <a:rPr lang="sv-SE" sz="1400"/>
              <a:t>Avtalet omfattar </a:t>
            </a:r>
            <a:r>
              <a:rPr lang="sv-SE" sz="1400">
                <a:effectLst/>
                <a:ea typeface="Georgia" panose="02040502050405020303" pitchFamily="18" charset="0"/>
                <a:cs typeface="Times New Roman"/>
              </a:rPr>
              <a:t>enheter och grupper som levererar </a:t>
            </a:r>
            <a:r>
              <a:rPr lang="sv-SE" sz="1400" err="1">
                <a:effectLst/>
                <a:ea typeface="Georgia" panose="02040502050405020303" pitchFamily="18" charset="0"/>
                <a:cs typeface="Times New Roman"/>
              </a:rPr>
              <a:t>aFRR</a:t>
            </a:r>
            <a:r>
              <a:rPr lang="sv-SE" sz="1400">
                <a:effectLst/>
                <a:ea typeface="Georgia" panose="02040502050405020303" pitchFamily="18" charset="0"/>
                <a:cs typeface="Times New Roman"/>
              </a:rPr>
              <a:t>/</a:t>
            </a:r>
            <a:r>
              <a:rPr lang="sv-SE" sz="1400" err="1">
                <a:effectLst/>
                <a:ea typeface="Georgia" panose="02040502050405020303" pitchFamily="18" charset="0"/>
                <a:cs typeface="Times New Roman"/>
              </a:rPr>
              <a:t>mFRR</a:t>
            </a:r>
            <a:r>
              <a:rPr lang="sv-SE" sz="1400">
                <a:effectLst/>
                <a:ea typeface="Georgia" panose="02040502050405020303" pitchFamily="18" charset="0"/>
                <a:cs typeface="Times New Roman"/>
              </a:rPr>
              <a:t>/FCR och vars förkvalificerade kapacitet är större eller lika med 0,5 MW.</a:t>
            </a:r>
            <a:endParaRPr lang="sv-SE" sz="1400">
              <a:ea typeface="Georgia" panose="02040502050405020303" pitchFamily="18" charset="0"/>
              <a:cs typeface="Times New Roman"/>
            </a:endParaRPr>
          </a:p>
          <a:p>
            <a:pPr marL="215900" indent="-215900"/>
            <a:r>
              <a:rPr lang="sv-SE" sz="1400">
                <a:ea typeface="Georgia" panose="02040502050405020303" pitchFamily="18" charset="0"/>
                <a:cs typeface="Times New Roman"/>
              </a:rPr>
              <a:t>Avtalet gäller inte retroaktivt utan enbart för nya förkvalificeringar.</a:t>
            </a:r>
            <a:endParaRPr lang="sv-SE" sz="1400"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215900" indent="-215900"/>
            <a:r>
              <a:rPr lang="sv-SE" sz="1400">
                <a:effectLst/>
                <a:ea typeface="Georgia" panose="02040502050405020303" pitchFamily="18" charset="0"/>
                <a:cs typeface="Times New Roman"/>
              </a:rPr>
              <a:t>Det är frivilligt </a:t>
            </a:r>
            <a:r>
              <a:rPr lang="sv-SE" sz="1400">
                <a:ea typeface="Georgia" panose="02040502050405020303" pitchFamily="18" charset="0"/>
                <a:cs typeface="Times New Roman"/>
              </a:rPr>
              <a:t>för DSO att</a:t>
            </a:r>
            <a:r>
              <a:rPr lang="sv-SE" sz="1400">
                <a:effectLst/>
                <a:ea typeface="Georgia" panose="02040502050405020303" pitchFamily="18" charset="0"/>
                <a:cs typeface="Times New Roman"/>
              </a:rPr>
              <a:t> ingå avtalet med S</a:t>
            </a:r>
            <a:r>
              <a:rPr lang="sv-SE" sz="1400">
                <a:ea typeface="Georgia" panose="02040502050405020303" pitchFamily="18" charset="0"/>
                <a:cs typeface="Times New Roman"/>
              </a:rPr>
              <a:t>venska kraftnät.</a:t>
            </a:r>
            <a:endParaRPr lang="sv-SE" sz="1400">
              <a:effectLst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1600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215900" indent="-215900"/>
            <a:endParaRPr lang="sv-SE">
              <a:ea typeface="Inter"/>
              <a:cs typeface="Inter"/>
            </a:endParaRP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19C4A32-23F2-4F80-BD9F-54D6C778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EA22B2D-0AF8-466D-8E33-458FD732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20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7BF69DA-FE2F-43C6-BF41-D256BDB82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051" y="263057"/>
            <a:ext cx="3697393" cy="50298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D2268-2355-E663-0B93-3FFD7DD0FF9F}"/>
              </a:ext>
            </a:extLst>
          </p:cNvPr>
          <p:cNvSpPr txBox="1"/>
          <p:nvPr/>
        </p:nvSpPr>
        <p:spPr>
          <a:xfrm>
            <a:off x="731867" y="746560"/>
            <a:ext cx="518398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solidFill>
                  <a:srgbClr val="000000"/>
                </a:solidFill>
                <a:latin typeface="Poppins Bold"/>
                <a:cs typeface="Poppins Bold"/>
              </a:rPr>
              <a:t>Avtalet</a:t>
            </a:r>
            <a:endParaRPr lang="sv-SE" sz="2400">
              <a:latin typeface="Poppins Bold"/>
              <a:cs typeface="Poppins Bold"/>
            </a:endParaRPr>
          </a:p>
          <a:p>
            <a:pPr algn="l"/>
            <a:endParaRPr lang="en-US" sz="1200" err="1"/>
          </a:p>
        </p:txBody>
      </p:sp>
    </p:spTree>
    <p:extLst>
      <p:ext uri="{BB962C8B-B14F-4D97-AF65-F5344CB8AC3E}">
        <p14:creationId xmlns:p14="http://schemas.microsoft.com/office/powerpoint/2010/main" val="180620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E27D30-1DC9-8030-A496-89EA4DA8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9" y="414377"/>
            <a:ext cx="8253543" cy="716858"/>
          </a:xfrm>
        </p:spPr>
        <p:txBody>
          <a:bodyPr/>
          <a:lstStyle/>
          <a:p>
            <a:r>
              <a:rPr lang="sv-SE" sz="2400"/>
              <a:t>Den övergripande processen för förkvalificeringen till elnätet</a:t>
            </a:r>
            <a:endParaRPr lang="sv-SE" sz="2400" strike="sngStrik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D9BEA-1890-0A52-15BD-EC473AD7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</a:t>
            </a:r>
            <a:r>
              <a:rPr lang="en-US" err="1"/>
              <a:t>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F26F4-5FFE-F7B7-2E80-2F718B1C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050EB02-DDBE-B44A-AB30-AF7D20843D17}"/>
              </a:ext>
            </a:extLst>
          </p:cNvPr>
          <p:cNvSpPr txBox="1">
            <a:spLocks/>
          </p:cNvSpPr>
          <p:nvPr/>
        </p:nvSpPr>
        <p:spPr>
          <a:xfrm>
            <a:off x="572494" y="2256589"/>
            <a:ext cx="2124988" cy="218122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BSP skickar in ansökan om förkvalificering av stödtjänsten </a:t>
            </a:r>
          </a:p>
          <a:p>
            <a:pPr marL="0" indent="0">
              <a:buNone/>
            </a:pPr>
            <a:r>
              <a:rPr lang="sv-SE"/>
              <a:t>Ansökan innehåller den information som behövs för förkvalificeringen till elnätet. </a:t>
            </a:r>
            <a:r>
              <a:rPr lang="sv-SE">
                <a:ea typeface="Inter"/>
              </a:rPr>
              <a:t>Avtalet anger vad för informations som ska utbytas.</a:t>
            </a:r>
            <a:endParaRPr lang="sv-SE">
              <a:cs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2398D-72C0-B007-FEB8-374197E5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40" y="1414550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837C4-E5BF-2054-F7FB-EB2ADD47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119" y="1401352"/>
            <a:ext cx="720000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207CB0-7FE2-9BAA-967E-9FBB10D11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741" y="1382849"/>
            <a:ext cx="720000" cy="7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54B9BC-B8F1-619A-5A03-CDB72E795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143" y="1284974"/>
            <a:ext cx="720000" cy="720000"/>
          </a:xfrm>
          <a:prstGeom prst="rect">
            <a:avLst/>
          </a:prstGeom>
        </p:spPr>
      </p:pic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3BCC33-3A76-8855-5694-0346CD708B2C}"/>
              </a:ext>
            </a:extLst>
          </p:cNvPr>
          <p:cNvSpPr txBox="1">
            <a:spLocks/>
          </p:cNvSpPr>
          <p:nvPr/>
        </p:nvSpPr>
        <p:spPr>
          <a:xfrm>
            <a:off x="2949023" y="2256589"/>
            <a:ext cx="2010253" cy="218122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Svenska kraftnät tar kontakt med berörda nätföretag </a:t>
            </a:r>
            <a:endParaRPr lang="sv-SE" strike="sngStrike"/>
          </a:p>
          <a:p>
            <a:pPr marL="0" indent="0">
              <a:buNone/>
            </a:pPr>
            <a:r>
              <a:rPr lang="sv-SE"/>
              <a:t>Informationsutbytet mellan Svenska kraftnät och berörda nätföretag sker via e-post och avtalet anger tidsramarna för informationsutbytet.</a:t>
            </a:r>
            <a:endParaRPr lang="sv-SE">
              <a:cs typeface="Inter"/>
            </a:endParaRP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043A70A-F84A-1B00-8F8F-E45650EBCF7C}"/>
              </a:ext>
            </a:extLst>
          </p:cNvPr>
          <p:cNvSpPr txBox="1">
            <a:spLocks/>
          </p:cNvSpPr>
          <p:nvPr/>
        </p:nvSpPr>
        <p:spPr>
          <a:xfrm>
            <a:off x="5210817" y="2263428"/>
            <a:ext cx="2246914" cy="3136571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Berörda nätföretag gör en förkvalificering till elnätet  </a:t>
            </a:r>
            <a:endParaRPr lang="sv-SE" strike="sngStrike"/>
          </a:p>
          <a:p>
            <a:pPr marL="0" indent="0">
              <a:buFont typeface="Arial"/>
              <a:buNone/>
            </a:pPr>
            <a:r>
              <a:rPr lang="sv-SE"/>
              <a:t>När berörda elnätsföretag har mottagit information ska de genomföra en nätsanalys.</a:t>
            </a:r>
            <a:endParaRPr lang="sv-SE">
              <a:cs typeface="Inter"/>
            </a:endParaRPr>
          </a:p>
          <a:p>
            <a:pPr marL="0" indent="0">
              <a:buFont typeface="Arial"/>
              <a:buNone/>
            </a:pPr>
            <a:r>
              <a:rPr lang="sv-SE"/>
              <a:t>Utifrån utfallet kan berörd nätföretag antingen </a:t>
            </a:r>
            <a:endParaRPr lang="sv-SE">
              <a:cs typeface="Inter"/>
            </a:endParaRPr>
          </a:p>
          <a:p>
            <a:pPr marL="228600" indent="-228600">
              <a:buFont typeface="+mj-lt"/>
              <a:buAutoNum type="arabicPeriod"/>
            </a:pPr>
            <a:r>
              <a:rPr lang="sv-SE"/>
              <a:t>godkänna leveransen  i sin helhet </a:t>
            </a:r>
            <a:endParaRPr lang="sv-SE">
              <a:cs typeface="Inter"/>
            </a:endParaRPr>
          </a:p>
          <a:p>
            <a:pPr marL="228600" indent="-228600">
              <a:buFont typeface="+mj-lt"/>
              <a:buAutoNum type="arabicPeriod"/>
            </a:pPr>
            <a:r>
              <a:rPr lang="sv-SE"/>
              <a:t>godkänna med förbehåll</a:t>
            </a:r>
            <a:endParaRPr lang="sv-SE">
              <a:cs typeface="Inter"/>
            </a:endParaRPr>
          </a:p>
          <a:p>
            <a:pPr marL="228600" indent="-228600">
              <a:buFont typeface="+mj-lt"/>
              <a:buAutoNum type="arabicPeriod"/>
            </a:pPr>
            <a:r>
              <a:rPr lang="sv-SE"/>
              <a:t>inte kan godkännas alls</a:t>
            </a:r>
            <a:endParaRPr lang="sv-SE">
              <a:cs typeface="Inter"/>
            </a:endParaRPr>
          </a:p>
          <a:p>
            <a:pPr marL="0" indent="0">
              <a:buNone/>
            </a:pPr>
            <a:r>
              <a:rPr lang="sv-SE"/>
              <a:t>Nätägaren ska informera Svenska kraftnät om utfallet från förkvalificering till elnätet.</a:t>
            </a:r>
            <a:endParaRPr lang="sv-SE">
              <a:cs typeface="Inter"/>
            </a:endParaRPr>
          </a:p>
          <a:p>
            <a:pPr marL="0" indent="0">
              <a:buFont typeface="Arial"/>
              <a:buNone/>
            </a:pPr>
            <a:endParaRPr lang="sv-SE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08896BA-E75B-4E53-E185-8BE41363F6B9}"/>
              </a:ext>
            </a:extLst>
          </p:cNvPr>
          <p:cNvSpPr txBox="1">
            <a:spLocks/>
          </p:cNvSpPr>
          <p:nvPr/>
        </p:nvSpPr>
        <p:spPr>
          <a:xfrm>
            <a:off x="7709272" y="2256588"/>
            <a:ext cx="2246914" cy="218122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Svenska kraftnät meddelar BSP</a:t>
            </a:r>
          </a:p>
          <a:p>
            <a:pPr marL="0" indent="0">
              <a:buFont typeface="Arial"/>
              <a:buNone/>
            </a:pPr>
            <a:r>
              <a:rPr lang="sv-SE"/>
              <a:t>Svenska kraftnät ansvarar för att meddela BSP om utfallet av förkvalificeringen till elnätet. </a:t>
            </a:r>
          </a:p>
          <a:p>
            <a:pPr marL="0" indent="0">
              <a:buFont typeface="Arial"/>
              <a:buNone/>
            </a:pPr>
            <a:endParaRPr lang="sv-SE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3569377-8183-7BBA-7A08-602B414E3B65}"/>
              </a:ext>
            </a:extLst>
          </p:cNvPr>
          <p:cNvCxnSpPr>
            <a:cxnSpLocks/>
          </p:cNvCxnSpPr>
          <p:nvPr/>
        </p:nvCxnSpPr>
        <p:spPr>
          <a:xfrm>
            <a:off x="1803862" y="1644974"/>
            <a:ext cx="1137504" cy="0"/>
          </a:xfrm>
          <a:prstGeom prst="straightConnector1">
            <a:avLst/>
          </a:prstGeom>
          <a:ln w="76200">
            <a:solidFill>
              <a:srgbClr val="73EBD7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04F68D-C92E-3401-8863-A9E3548A8AE6}"/>
              </a:ext>
            </a:extLst>
          </p:cNvPr>
          <p:cNvCxnSpPr>
            <a:cxnSpLocks/>
          </p:cNvCxnSpPr>
          <p:nvPr/>
        </p:nvCxnSpPr>
        <p:spPr>
          <a:xfrm>
            <a:off x="4319151" y="1644974"/>
            <a:ext cx="1243914" cy="0"/>
          </a:xfrm>
          <a:prstGeom prst="straightConnector1">
            <a:avLst/>
          </a:prstGeom>
          <a:ln w="76200">
            <a:solidFill>
              <a:srgbClr val="73EBD7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9C6659-AA9E-CA11-0412-6731B32E3DE9}"/>
              </a:ext>
            </a:extLst>
          </p:cNvPr>
          <p:cNvCxnSpPr>
            <a:cxnSpLocks/>
          </p:cNvCxnSpPr>
          <p:nvPr/>
        </p:nvCxnSpPr>
        <p:spPr>
          <a:xfrm>
            <a:off x="6813997" y="1644974"/>
            <a:ext cx="1161282" cy="0"/>
          </a:xfrm>
          <a:prstGeom prst="straightConnector1">
            <a:avLst/>
          </a:prstGeom>
          <a:ln w="76200">
            <a:solidFill>
              <a:srgbClr val="73EBD7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3C2DC772-31BF-44A4-A8D7-D64B4C4E066C}"/>
              </a:ext>
            </a:extLst>
          </p:cNvPr>
          <p:cNvSpPr txBox="1"/>
          <p:nvPr/>
        </p:nvSpPr>
        <p:spPr>
          <a:xfrm>
            <a:off x="4384623" y="1191718"/>
            <a:ext cx="864974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sv-SE" sz="1200"/>
              <a:t>&lt; 10 dagar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4AB6F76-02FC-4A54-AF61-E18BE04BCA39}"/>
              </a:ext>
            </a:extLst>
          </p:cNvPr>
          <p:cNvSpPr txBox="1"/>
          <p:nvPr/>
        </p:nvSpPr>
        <p:spPr>
          <a:xfrm>
            <a:off x="6905469" y="1203219"/>
            <a:ext cx="864974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sv-SE" sz="1200"/>
              <a:t>&lt; 4 veckor</a:t>
            </a:r>
          </a:p>
        </p:txBody>
      </p:sp>
    </p:spTree>
    <p:extLst>
      <p:ext uri="{BB962C8B-B14F-4D97-AF65-F5344CB8AC3E}">
        <p14:creationId xmlns:p14="http://schemas.microsoft.com/office/powerpoint/2010/main" val="2451009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E27D30-1DC9-8030-A496-89EA4DA8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9" y="414377"/>
            <a:ext cx="8253543" cy="716858"/>
          </a:xfrm>
        </p:spPr>
        <p:txBody>
          <a:bodyPr/>
          <a:lstStyle/>
          <a:p>
            <a:r>
              <a:rPr lang="sv-SE" sz="2400"/>
              <a:t>Den övergripande processen för tillfälliga begränsningar</a:t>
            </a:r>
            <a:endParaRPr lang="sv-SE" sz="2400" strike="sngStrik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D9BEA-1890-0A52-15BD-EC473AD7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</a:t>
            </a:r>
            <a:r>
              <a:rPr lang="en-US" err="1"/>
              <a:t>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F26F4-5FFE-F7B7-2E80-2F718B1C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050EB02-DDBE-B44A-AB30-AF7D20843D17}"/>
              </a:ext>
            </a:extLst>
          </p:cNvPr>
          <p:cNvSpPr txBox="1">
            <a:spLocks/>
          </p:cNvSpPr>
          <p:nvPr/>
        </p:nvSpPr>
        <p:spPr>
          <a:xfrm>
            <a:off x="977316" y="2256589"/>
            <a:ext cx="2124988" cy="218122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DSO identifierar behov av tillfälliga begränsning  </a:t>
            </a:r>
          </a:p>
          <a:p>
            <a:pPr marL="0" indent="0">
              <a:buNone/>
            </a:pPr>
            <a:r>
              <a:rPr lang="sv-SE"/>
              <a:t>Baserat på prognos eller driftsituation.</a:t>
            </a:r>
            <a:endParaRPr lang="sv-SE">
              <a:cs typeface="In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2398D-72C0-B007-FEB8-374197E5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196" y="1333912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837C4-E5BF-2054-F7FB-EB2ADD47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806" y="1401352"/>
            <a:ext cx="720000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207CB0-7FE2-9BAA-967E-9FBB10D11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501" y="1382849"/>
            <a:ext cx="720000" cy="720000"/>
          </a:xfrm>
          <a:prstGeom prst="rect">
            <a:avLst/>
          </a:prstGeom>
        </p:spPr>
      </p:pic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3BCC33-3A76-8855-5694-0346CD708B2C}"/>
              </a:ext>
            </a:extLst>
          </p:cNvPr>
          <p:cNvSpPr txBox="1">
            <a:spLocks/>
          </p:cNvSpPr>
          <p:nvPr/>
        </p:nvSpPr>
        <p:spPr>
          <a:xfrm>
            <a:off x="4029798" y="2256589"/>
            <a:ext cx="2010253" cy="218122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DSO meddelar BSP och Svenska kraftnät</a:t>
            </a:r>
            <a:endParaRPr lang="sv-SE" strike="sngStrike"/>
          </a:p>
          <a:p>
            <a:pPr marL="0" indent="0">
              <a:buFont typeface="Arial"/>
              <a:buNone/>
            </a:pPr>
            <a:r>
              <a:rPr lang="sv-SE"/>
              <a:t>DSO skickar e-post till berörd BSP senast D-2 kl. 14.00 och till Svenska kraftnät med information om:</a:t>
            </a:r>
          </a:p>
          <a:p>
            <a:r>
              <a:rPr lang="sv-SE"/>
              <a:t>Storlek på begränsning</a:t>
            </a:r>
          </a:p>
          <a:p>
            <a:r>
              <a:rPr lang="sv-SE"/>
              <a:t>Vilken eller vilka driftkvartar som omfattas </a:t>
            </a:r>
          </a:p>
          <a:p>
            <a:endParaRPr lang="sv-SE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043A70A-F84A-1B00-8F8F-E45650EBCF7C}"/>
              </a:ext>
            </a:extLst>
          </p:cNvPr>
          <p:cNvSpPr txBox="1">
            <a:spLocks/>
          </p:cNvSpPr>
          <p:nvPr/>
        </p:nvSpPr>
        <p:spPr>
          <a:xfrm>
            <a:off x="7106977" y="2263429"/>
            <a:ext cx="2246914" cy="217438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Berörd BSP</a:t>
            </a:r>
            <a:endParaRPr lang="sv-SE" strike="sngStrike"/>
          </a:p>
          <a:p>
            <a:pPr marL="0" indent="0">
              <a:buNone/>
            </a:pPr>
            <a:r>
              <a:rPr lang="sv-SE"/>
              <a:t>BSP säkerställer att den tillfälliga begränsningen verkställs genom att drar tillbaka bud eller avstå från att lägga bud i enlighet med informationen från DSO.</a:t>
            </a:r>
            <a:endParaRPr lang="sv-SE">
              <a:cs typeface="Inter"/>
            </a:endParaRPr>
          </a:p>
          <a:p>
            <a:pPr marL="0" indent="0">
              <a:buNone/>
            </a:pPr>
            <a:r>
              <a:rPr lang="sv-SE"/>
              <a:t>DSO meddelar innan gate </a:t>
            </a:r>
            <a:r>
              <a:rPr lang="sv-SE" err="1"/>
              <a:t>closure</a:t>
            </a:r>
            <a:r>
              <a:rPr lang="sv-SE"/>
              <a:t> för alla stödtjänstmarknader. Därför innebär det inga kostnader för BSP för återköp.</a:t>
            </a:r>
            <a:endParaRPr lang="sv-SE">
              <a:cs typeface="Inter"/>
            </a:endParaRPr>
          </a:p>
          <a:p>
            <a:pPr marL="0" indent="0">
              <a:buFont typeface="Arial"/>
              <a:buNone/>
            </a:pPr>
            <a:endParaRPr lang="sv-SE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3569377-8183-7BBA-7A08-602B414E3B65}"/>
              </a:ext>
            </a:extLst>
          </p:cNvPr>
          <p:cNvCxnSpPr>
            <a:cxnSpLocks/>
          </p:cNvCxnSpPr>
          <p:nvPr/>
        </p:nvCxnSpPr>
        <p:spPr>
          <a:xfrm>
            <a:off x="2808764" y="1706889"/>
            <a:ext cx="1137504" cy="0"/>
          </a:xfrm>
          <a:prstGeom prst="straightConnector1">
            <a:avLst/>
          </a:prstGeom>
          <a:ln w="76200">
            <a:solidFill>
              <a:srgbClr val="73EBD7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04F68D-C92E-3401-8863-A9E3548A8AE6}"/>
              </a:ext>
            </a:extLst>
          </p:cNvPr>
          <p:cNvCxnSpPr>
            <a:cxnSpLocks/>
          </p:cNvCxnSpPr>
          <p:nvPr/>
        </p:nvCxnSpPr>
        <p:spPr>
          <a:xfrm>
            <a:off x="5833635" y="1706889"/>
            <a:ext cx="1243914" cy="0"/>
          </a:xfrm>
          <a:prstGeom prst="straightConnector1">
            <a:avLst/>
          </a:prstGeom>
          <a:ln w="76200">
            <a:solidFill>
              <a:srgbClr val="73EBD7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163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B7C89-0EE3-36E6-1BE3-C2F6BCC6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2F0EE-A907-9983-727C-D1E712F0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23</a:t>
            </a:fld>
            <a:endParaRPr lang="sv-SE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F47767-B69E-49C9-B65F-81D4CC6FF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00" r="14428"/>
          <a:stretch/>
        </p:blipFill>
        <p:spPr>
          <a:xfrm>
            <a:off x="729480" y="1737293"/>
            <a:ext cx="3636430" cy="4092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B74B0D-048F-66A7-2D80-9926B1DA7380}"/>
              </a:ext>
            </a:extLst>
          </p:cNvPr>
          <p:cNvSpPr txBox="1"/>
          <p:nvPr/>
        </p:nvSpPr>
        <p:spPr>
          <a:xfrm>
            <a:off x="731867" y="746560"/>
            <a:ext cx="51839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Förkvalificering</a:t>
            </a:r>
            <a:r>
              <a:rPr lang="sv-SE" sz="2400" b="0" i="0" u="none" strike="noStrike" baseline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 till elnätet - </a:t>
            </a:r>
            <a:r>
              <a:rPr lang="sv-S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 informationsutbyte</a:t>
            </a:r>
            <a:endParaRPr lang="en-US" sz="2400" err="1">
              <a:latin typeface="Poppins Bold"/>
              <a:cs typeface="Poppins Bold"/>
            </a:endParaRPr>
          </a:p>
          <a:p>
            <a:pPr algn="l"/>
            <a:endParaRPr lang="en-US" sz="1200" err="1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AA243660-DAA4-6BE1-8F62-7BDDF718A92B}"/>
              </a:ext>
            </a:extLst>
          </p:cNvPr>
          <p:cNvSpPr txBox="1">
            <a:spLocks/>
          </p:cNvSpPr>
          <p:nvPr/>
        </p:nvSpPr>
        <p:spPr>
          <a:xfrm>
            <a:off x="4885005" y="1733780"/>
            <a:ext cx="4450703" cy="34374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2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400" b="1">
                <a:cs typeface="Inter"/>
              </a:rPr>
              <a:t>BSP behöver lämna följande information vid förkvalificeringen</a:t>
            </a:r>
            <a:endParaRPr lang="en-US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Times New Roman"/>
              </a:rPr>
              <a:t>Anläggnings-ID: produktion och förbrukning</a:t>
            </a:r>
            <a:endParaRPr lang="sv-SE" sz="1400">
              <a:ea typeface="Inter"/>
              <a:cs typeface="Times New Roman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 err="1">
                <a:cs typeface="Inter"/>
              </a:rPr>
              <a:t>Elområde</a:t>
            </a:r>
            <a:r>
              <a:rPr lang="sv-SE" sz="1400">
                <a:cs typeface="Inter"/>
              </a:rPr>
              <a:t> (SE1-SE4)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Nätområde (namn och kod)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Typ av resurs (teknikslag)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Stödtjänst (FCR-D upp/ned, FCR-N, </a:t>
            </a:r>
            <a:r>
              <a:rPr lang="sv-SE" sz="1400" err="1">
                <a:cs typeface="Inter"/>
              </a:rPr>
              <a:t>aFRR</a:t>
            </a:r>
            <a:r>
              <a:rPr lang="sv-SE" sz="1400">
                <a:cs typeface="Inter"/>
              </a:rPr>
              <a:t>, </a:t>
            </a:r>
            <a:r>
              <a:rPr lang="sv-SE" sz="1400" err="1">
                <a:cs typeface="Inter"/>
              </a:rPr>
              <a:t>mFRR</a:t>
            </a:r>
            <a:r>
              <a:rPr lang="sv-SE" sz="1400">
                <a:cs typeface="Inter"/>
              </a:rPr>
              <a:t>)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Märkeffekt (MW)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Kapacitet som ska </a:t>
            </a:r>
            <a:r>
              <a:rPr lang="sv-SE" sz="1400" err="1">
                <a:cs typeface="Inter"/>
              </a:rPr>
              <a:t>förkvalificeras</a:t>
            </a:r>
            <a:r>
              <a:rPr lang="sv-SE" sz="1400">
                <a:cs typeface="Inter"/>
              </a:rPr>
              <a:t> (MW)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Effektfaktor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Spänningsnivå (kV)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400"/>
              </a:spcBef>
            </a:pPr>
            <a:r>
              <a:rPr lang="sv-SE" sz="1400">
                <a:cs typeface="Inter"/>
              </a:rPr>
              <a:t>Kontaktuppgift till BSP i form av e-postadress</a:t>
            </a:r>
            <a:endParaRPr lang="sv-SE" sz="1400">
              <a:ea typeface="Inter"/>
              <a:cs typeface="Inter"/>
            </a:endParaRPr>
          </a:p>
          <a:p>
            <a:pPr marL="215900" indent="-215900">
              <a:spcBef>
                <a:spcPts val="600"/>
              </a:spcBef>
            </a:pPr>
            <a:endParaRPr lang="sv-SE" sz="1400">
              <a:ea typeface="Inter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4555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C13E033-1D2E-48AA-80E2-79439DEE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2F4C3E6-4F81-4127-85AD-7AB7CD3D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24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891940A-2D6B-48DB-B92D-DB21DB4E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90" y="2029606"/>
            <a:ext cx="4791608" cy="3262917"/>
          </a:xfrm>
        </p:spPr>
        <p:txBody>
          <a:bodyPr vert="horz" lIns="0" tIns="0" rIns="0" bIns="0" rtlCol="0" anchor="t">
            <a:noAutofit/>
          </a:bodyPr>
          <a:lstStyle/>
          <a:p>
            <a:pPr marL="454660" indent="-285750">
              <a:spcBef>
                <a:spcPts val="1200"/>
              </a:spcBef>
              <a:buSzPts val="1100"/>
            </a:pPr>
            <a:r>
              <a:rPr lang="sv-SE" sz="1400">
                <a:cs typeface="Times New Roman"/>
              </a:rPr>
              <a:t>DSO kan utifrån nätprognosen besluta om följande:</a:t>
            </a:r>
            <a:endParaRPr lang="en-US">
              <a:cs typeface="Times New Roman"/>
            </a:endParaRPr>
          </a:p>
          <a:p>
            <a:pPr marL="742950" lvl="1" indent="-285750">
              <a:lnSpc>
                <a:spcPts val="15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sv-SE" sz="1400" i="1">
                <a:cs typeface="Times New Roman"/>
              </a:rPr>
              <a:t>”Förkvalificeringen till elnätet är godkänd”</a:t>
            </a:r>
            <a:r>
              <a:rPr lang="sv-SE" sz="1400">
                <a:cs typeface="Times New Roman"/>
              </a:rPr>
              <a:t> dvs. leverans från enheten eller gruppen är godkänd. </a:t>
            </a:r>
            <a:endParaRPr lang="sv-SE" sz="1400">
              <a:ea typeface="Inter"/>
              <a:cs typeface="Times New Roman"/>
            </a:endParaRPr>
          </a:p>
          <a:p>
            <a:pPr marL="742950" lvl="1" indent="-285750">
              <a:lnSpc>
                <a:spcPts val="15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sv-SE" sz="1400" i="1">
                <a:cs typeface="Times New Roman"/>
              </a:rPr>
              <a:t>”Förkvalificeringen till elnätet är godkänd med förbehåll”</a:t>
            </a:r>
            <a:r>
              <a:rPr lang="sv-SE" sz="1400">
                <a:cs typeface="Times New Roman"/>
              </a:rPr>
              <a:t> dvs. leverans från enheten eller gruppen är godkänd utifrån överenskomna gränser. </a:t>
            </a:r>
            <a:endParaRPr lang="sv-SE" sz="1400">
              <a:ea typeface="Inter"/>
              <a:cs typeface="Times New Roman"/>
            </a:endParaRPr>
          </a:p>
          <a:p>
            <a:pPr marL="742950" lvl="1" indent="-285750">
              <a:lnSpc>
                <a:spcPts val="15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sv-SE" sz="1400" i="1">
                <a:cs typeface="Times New Roman"/>
              </a:rPr>
              <a:t>”Förkvalificeringen till elnätet är inte godkänd”</a:t>
            </a:r>
            <a:r>
              <a:rPr lang="sv-SE" sz="1400">
                <a:cs typeface="Times New Roman"/>
              </a:rPr>
              <a:t> dvs. leverans från enheten eller gruppen är inte tillåten. </a:t>
            </a:r>
            <a:endParaRPr lang="sv-SE" sz="1400">
              <a:ea typeface="Inter"/>
              <a:cs typeface="Times New Roman"/>
            </a:endParaRPr>
          </a:p>
          <a:p>
            <a:pPr marL="168910" indent="0">
              <a:lnSpc>
                <a:spcPts val="1500"/>
              </a:lnSpc>
              <a:spcAft>
                <a:spcPts val="1000"/>
              </a:spcAft>
              <a:buNone/>
            </a:pPr>
            <a:r>
              <a:rPr lang="sv-SE" sz="1400">
                <a:cs typeface="Times New Roman"/>
              </a:rPr>
              <a:t>Om DSO beslutar om b eller c ska en skriftlig motivering skickas till Svenska kraftnät. </a:t>
            </a:r>
            <a:endParaRPr lang="sv-SE" sz="1400">
              <a:highlight>
                <a:srgbClr val="FFFF00"/>
              </a:highlight>
              <a:ea typeface="Inter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E6A6FA-E9D2-A083-7344-E7C41D4D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954" y="1051553"/>
            <a:ext cx="4437316" cy="3981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E1F601-6307-FF2B-AF49-1635DEA87D40}"/>
              </a:ext>
            </a:extLst>
          </p:cNvPr>
          <p:cNvSpPr txBox="1"/>
          <p:nvPr/>
        </p:nvSpPr>
        <p:spPr>
          <a:xfrm>
            <a:off x="731867" y="746560"/>
            <a:ext cx="518398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Förkvalificering</a:t>
            </a:r>
            <a:r>
              <a:rPr lang="sv-SE" sz="2400" b="0" i="0" u="none" strike="noStrike" baseline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 till elnätet - </a:t>
            </a:r>
            <a:r>
              <a:rPr lang="sv-S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gränser eller uteslutande av leverans</a:t>
            </a:r>
            <a:endParaRPr lang="sv-SE" sz="2400">
              <a:latin typeface="Poppins Bold"/>
              <a:cs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2086678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6B22A6-DFAE-4CFC-BD07-7BF738824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344" y="1845041"/>
            <a:ext cx="5609907" cy="3101032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sv-SE" sz="1400">
                <a:ea typeface="Inter"/>
                <a:cs typeface="Inter"/>
              </a:rPr>
              <a:t>Berörda DSO kan fastställa tillfälliga gränser på stödtjänster som kan komma att påverka</a:t>
            </a:r>
            <a:r>
              <a:rPr lang="sv-SE">
                <a:ea typeface="Inter"/>
                <a:cs typeface="Inter"/>
              </a:rPr>
              <a:t> </a:t>
            </a:r>
            <a:r>
              <a:rPr lang="sv-SE" sz="1400">
                <a:ea typeface="Inter"/>
                <a:cs typeface="Inter"/>
              </a:rPr>
              <a:t>driftsäkerheten eller kundernas </a:t>
            </a:r>
            <a:r>
              <a:rPr lang="sv-SE" sz="1400" err="1">
                <a:ea typeface="Inter"/>
                <a:cs typeface="Inter"/>
              </a:rPr>
              <a:t>elkvalitét</a:t>
            </a:r>
            <a:r>
              <a:rPr lang="sv-SE" sz="1400">
                <a:ea typeface="Inter"/>
                <a:cs typeface="Inter"/>
              </a:rPr>
              <a:t>.</a:t>
            </a:r>
          </a:p>
          <a:p>
            <a:pPr marL="215900" indent="-215900"/>
            <a:r>
              <a:rPr lang="sv-SE" sz="1400">
                <a:ea typeface="Inter"/>
                <a:cs typeface="Inter"/>
              </a:rPr>
              <a:t>De tillfälliga gränserna ska baseras på nätprognos.</a:t>
            </a:r>
          </a:p>
          <a:p>
            <a:pPr marL="215900" indent="-215900"/>
            <a:r>
              <a:rPr lang="sv-SE" sz="1400">
                <a:ea typeface="Inter"/>
                <a:cs typeface="Inter"/>
              </a:rPr>
              <a:t>Tidsfrist för att sätta en tillfällig gräns är senast 14:00 D-2.</a:t>
            </a:r>
          </a:p>
          <a:p>
            <a:pPr marL="577215" lvl="1" indent="-285750"/>
            <a:r>
              <a:rPr lang="sv-SE" sz="1400">
                <a:ea typeface="Inter"/>
                <a:cs typeface="Inter"/>
              </a:rPr>
              <a:t>Tid för att hantera borttagande av bud innan marknad för respektive stödtjänst stängs. </a:t>
            </a:r>
          </a:p>
          <a:p>
            <a:pPr marL="215900" indent="-215900"/>
            <a:r>
              <a:rPr lang="sv-SE" sz="1400">
                <a:ea typeface="Inter"/>
                <a:cs typeface="Inter"/>
              </a:rPr>
              <a:t>Berörda DSO ska meddela den tillfälliga gränsen till BSP och Svenska kraftnät. Rapporteringen ska ske i den mall som ska finnas tillgänglig hos Energiföretagen.</a:t>
            </a:r>
          </a:p>
          <a:p>
            <a:pPr marL="215900" indent="-215900"/>
            <a:endParaRPr lang="sv-SE">
              <a:ea typeface="Inter"/>
              <a:cs typeface="Inter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2C91B0E-F57B-4EDF-ABFC-DC97DEF9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B9EBD90-66C4-4237-ABF5-34E5AAE8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A1D44-EFBE-72B3-D8CC-DE9F43E11AC8}"/>
              </a:ext>
            </a:extLst>
          </p:cNvPr>
          <p:cNvSpPr txBox="1"/>
          <p:nvPr/>
        </p:nvSpPr>
        <p:spPr>
          <a:xfrm>
            <a:off x="4639815" y="746560"/>
            <a:ext cx="5183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solidFill>
                  <a:srgbClr val="000000"/>
                </a:solidFill>
                <a:latin typeface="Poppins Bold"/>
                <a:cs typeface="Poppins Bold"/>
              </a:rPr>
              <a:t> Tillfälliga gränser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514D2-E290-FF6C-E4D8-A6BCC01E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" y="0"/>
            <a:ext cx="4312219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98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E6B93D-DA55-1643-83A5-527EE9EC3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3657" y="1790"/>
            <a:ext cx="4209154" cy="4735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0CD431-498B-9F11-BC3B-3B966BD0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E0FEC-B244-19DB-E9EC-810DB2BF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B9032-16B0-DB1D-FB56-545E752807A3}"/>
              </a:ext>
            </a:extLst>
          </p:cNvPr>
          <p:cNvSpPr txBox="1"/>
          <p:nvPr/>
        </p:nvSpPr>
        <p:spPr>
          <a:xfrm>
            <a:off x="731867" y="624352"/>
            <a:ext cx="51839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Förkvalificering</a:t>
            </a:r>
            <a:r>
              <a:rPr lang="sv-SE" sz="2400" b="0" i="0" u="none" strike="noStrike" baseline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 till elnätet - långtidsprognos</a:t>
            </a:r>
            <a:r>
              <a:rPr sz="2400" b="0" i="0">
                <a:solidFill>
                  <a:srgbClr val="000000"/>
                </a:solidFill>
                <a:latin typeface="Poppins Bold"/>
                <a:ea typeface="Poppins Bold"/>
                <a:cs typeface="Poppins Bold"/>
              </a:rPr>
              <a:t>​</a:t>
            </a:r>
            <a:endParaRPr lang="en-US"/>
          </a:p>
          <a:p>
            <a:pPr algn="l"/>
            <a:endParaRPr lang="en-US" sz="1200" err="1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3E0CD465-4AF2-06F1-DAF8-6CA61FE37F07}"/>
              </a:ext>
            </a:extLst>
          </p:cNvPr>
          <p:cNvSpPr txBox="1">
            <a:spLocks/>
          </p:cNvSpPr>
          <p:nvPr/>
        </p:nvSpPr>
        <p:spPr>
          <a:xfrm>
            <a:off x="734190" y="1503807"/>
            <a:ext cx="4634098" cy="34374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2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16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>
              <a:buFont typeface="Arial"/>
              <a:buChar char="•"/>
            </a:pPr>
            <a:r>
              <a:rPr lang="sv-SE" sz="1400">
                <a:cs typeface="Inter"/>
              </a:rPr>
              <a:t>DSO ska prognostisera framtida nätstatus för att identifiera situationer där aktiveringen av stödtjänsten kan skapa</a:t>
            </a:r>
            <a:r>
              <a:rPr lang="sv-SE" sz="1400">
                <a:cs typeface="Times New Roman"/>
              </a:rPr>
              <a:t> </a:t>
            </a:r>
            <a:r>
              <a:rPr lang="sv-SE" sz="1400">
                <a:cs typeface="Inter"/>
              </a:rPr>
              <a:t>överbelastningar- eller spänningsproblem i elnätet. </a:t>
            </a:r>
            <a:endParaRPr lang="en-US">
              <a:ea typeface="Inter"/>
              <a:cs typeface="Inter"/>
            </a:endParaRPr>
          </a:p>
          <a:p>
            <a:pPr marL="215900" indent="-215900"/>
            <a:r>
              <a:rPr lang="sv-SE" sz="1400">
                <a:cs typeface="Times New Roman"/>
              </a:rPr>
              <a:t>Prognostiseringen ska baseras på följande tekniska kriterier:</a:t>
            </a:r>
            <a:endParaRPr lang="sv-SE" sz="1400"/>
          </a:p>
          <a:p>
            <a:pPr marL="503555" lvl="1" indent="-215900"/>
            <a:r>
              <a:rPr lang="sv-SE" sz="1400"/>
              <a:t>Nätstrukturer</a:t>
            </a:r>
            <a:endParaRPr lang="sv-SE"/>
          </a:p>
          <a:p>
            <a:pPr marL="503555" lvl="1" indent="-215900"/>
            <a:r>
              <a:rPr lang="sv-SE" sz="1400">
                <a:cs typeface="Times New Roman"/>
              </a:rPr>
              <a:t>Prognostiserad produktion och konsumtion</a:t>
            </a:r>
            <a:endParaRPr lang="sv-SE">
              <a:cs typeface="Inter"/>
            </a:endParaRPr>
          </a:p>
          <a:p>
            <a:pPr marL="503555" lvl="1" indent="-215900"/>
            <a:r>
              <a:rPr lang="sv-SE" sz="1400">
                <a:cs typeface="Times New Roman"/>
              </a:rPr>
              <a:t>Planerad produktion och konsumtion</a:t>
            </a:r>
            <a:endParaRPr lang="sv-SE">
              <a:cs typeface="Inter"/>
            </a:endParaRPr>
          </a:p>
          <a:p>
            <a:pPr marL="503555" lvl="1" indent="-215900"/>
            <a:r>
              <a:rPr lang="sv-SE" sz="1400">
                <a:cs typeface="Times New Roman"/>
              </a:rPr>
              <a:t>Leveransen av effekt om de avropade buden, eller delar av dessa, aktiveras enskilt eller i kombination</a:t>
            </a:r>
            <a:endParaRPr lang="sv-SE" sz="1200">
              <a:cs typeface="Inter"/>
            </a:endParaRPr>
          </a:p>
          <a:p>
            <a:pPr marL="503555" lvl="1" indent="-215900"/>
            <a:r>
              <a:rPr lang="sv-SE" sz="1400">
                <a:cs typeface="Times New Roman"/>
              </a:rPr>
              <a:t>Bestämmelser i  anslutningsavtalet</a:t>
            </a:r>
            <a:endParaRPr lang="sv-SE" sz="1200">
              <a:ea typeface="Inter"/>
              <a:cs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215185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20A4453-1751-4EE6-8FB0-890DFE7AE88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sz="4800"/>
              <a:t>Förändringar för en BSP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EE4AF90-50BA-4449-9295-25BB39EE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B27FC7-6078-45BC-8E80-359F6F09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4261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39B4A97-70F1-4BD7-864B-8183BC44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82C29B-129E-40E5-9EDC-165F45A7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28</a:t>
            </a:fld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A972DE76-C3FD-4503-9DEA-D04E5BF5E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70" y="1569195"/>
            <a:ext cx="4961910" cy="2749816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sv-SE" sz="1400"/>
              <a:t>Ny information ska anges vid förkvalificeringsansökan </a:t>
            </a:r>
            <a:endParaRPr lang="en-US"/>
          </a:p>
          <a:p>
            <a:pPr marL="215900" indent="-215900"/>
            <a:r>
              <a:rPr lang="sv-SE" sz="1400"/>
              <a:t>Region- eller lokalnätsföretag kan begränsa möjligheten för BSP att delta på stödtjänstmarknaderna</a:t>
            </a:r>
            <a:endParaRPr lang="sv-SE" sz="1400">
              <a:ea typeface="Inter"/>
              <a:cs typeface="Inter"/>
            </a:endParaRPr>
          </a:p>
          <a:p>
            <a:pPr marL="503555" lvl="1" indent="-215900"/>
            <a:r>
              <a:rPr lang="sv-SE" sz="1400"/>
              <a:t>Vid förkvalificering</a:t>
            </a:r>
            <a:endParaRPr lang="sv-SE" sz="1400">
              <a:ea typeface="Inter"/>
              <a:cs typeface="Inter"/>
            </a:endParaRPr>
          </a:p>
          <a:p>
            <a:pPr marL="503555" lvl="1" indent="-215900"/>
            <a:r>
              <a:rPr lang="sv-SE" sz="1400"/>
              <a:t>Vid temporära begränsningar </a:t>
            </a:r>
            <a:endParaRPr lang="sv-SE" sz="1400">
              <a:ea typeface="Inter"/>
              <a:cs typeface="Inter"/>
            </a:endParaRPr>
          </a:p>
          <a:p>
            <a:pPr marL="215900" indent="-215900"/>
            <a:r>
              <a:rPr lang="sv-SE" sz="1400">
                <a:ea typeface="Georgia" panose="02040502050405020303" pitchFamily="18" charset="0"/>
                <a:cs typeface="Times New Roman"/>
              </a:rPr>
              <a:t>Begränsningarna gäller inte retroaktivt utan enbart för nya förkvalificeringar</a:t>
            </a:r>
          </a:p>
          <a:p>
            <a:pPr marL="215900" indent="-215900"/>
            <a:r>
              <a:rPr lang="sv-SE" sz="1400">
                <a:cs typeface="Times New Roman"/>
              </a:rPr>
              <a:t>BSP kommer inte att erhålla någon ersättning av DSO för ev. begränsningar</a:t>
            </a:r>
            <a:endParaRPr lang="sv-SE" sz="1400">
              <a:ea typeface="Inter"/>
              <a:cs typeface="Inte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40644-25BF-4CD5-DFA3-00A4D9211A18}"/>
              </a:ext>
            </a:extLst>
          </p:cNvPr>
          <p:cNvSpPr txBox="1"/>
          <p:nvPr/>
        </p:nvSpPr>
        <p:spPr>
          <a:xfrm>
            <a:off x="731867" y="746560"/>
            <a:ext cx="5183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Förändringar för en BSP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7C8105-AEB2-DF1A-5C43-95C7BDFC7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597" y="1459177"/>
            <a:ext cx="3112647" cy="34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74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97EA66D-00A8-4AE9-9585-312AAD0B0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56" y="1468581"/>
            <a:ext cx="4077534" cy="3942642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sv-SE" sz="1400"/>
              <a:t>Artikel 15 i balansförordningen anger att en metod för att fördela eventuella kostnader som uppkommer vid tilldelade begränsningar får tas fram</a:t>
            </a:r>
            <a:endParaRPr lang="en-US"/>
          </a:p>
          <a:p>
            <a:pPr marL="503555" lvl="1" indent="-215900"/>
            <a:r>
              <a:rPr lang="sv-SE" sz="1400"/>
              <a:t>Ska godkännas av Energimarknadsinspektionen</a:t>
            </a:r>
            <a:endParaRPr lang="sv-SE" sz="1400">
              <a:ea typeface="Inter"/>
              <a:cs typeface="Inter"/>
            </a:endParaRPr>
          </a:p>
          <a:p>
            <a:pPr marL="215900" indent="-215900"/>
            <a:r>
              <a:rPr lang="sv-SE" sz="1400"/>
              <a:t>Svenska kraftnäts bedömning är att det inte uppstår några kostnader som är lämpliga att omfördela i en metod</a:t>
            </a:r>
            <a:endParaRPr lang="sv-SE" sz="1400">
              <a:ea typeface="Inter"/>
              <a:cs typeface="Inter"/>
            </a:endParaRPr>
          </a:p>
          <a:p>
            <a:pPr marL="503555" lvl="1" indent="-215900"/>
            <a:r>
              <a:rPr lang="sv-SE" sz="1400"/>
              <a:t>Bl.a. baserat på tidpunkt för information om tillfälliga gränser (D-2 kl. 14)</a:t>
            </a:r>
            <a:endParaRPr lang="sv-SE" sz="1400">
              <a:ea typeface="Inter"/>
              <a:cs typeface="Inter"/>
            </a:endParaRPr>
          </a:p>
          <a:p>
            <a:pPr marL="215900" indent="-215900"/>
            <a:r>
              <a:rPr lang="sv-SE" sz="1400"/>
              <a:t>Om tidpunkten förändras behöver ny utvärdering göras </a:t>
            </a:r>
            <a:endParaRPr lang="sv-SE" sz="1400">
              <a:ea typeface="Inter"/>
              <a:cs typeface="Inter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FE51CD7-5656-4E6D-855D-E081907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71557A1-F39F-494C-9258-969C247B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29</a:t>
            </a:fld>
            <a:endParaRPr lang="sv-SE"/>
          </a:p>
        </p:txBody>
      </p:sp>
      <p:pic>
        <p:nvPicPr>
          <p:cNvPr id="6" name="Platshållare för bild 6">
            <a:extLst>
              <a:ext uri="{FF2B5EF4-FFF2-40B4-BE49-F238E27FC236}">
                <a16:creationId xmlns:a16="http://schemas.microsoft.com/office/drawing/2014/main" id="{AE98820C-3832-4D5C-B8C0-7FFACD61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7" r="20377"/>
          <a:stretch>
            <a:fillRect/>
          </a:stretch>
        </p:blipFill>
        <p:spPr>
          <a:xfrm>
            <a:off x="5263399" y="-1"/>
            <a:ext cx="5183188" cy="5832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BCDC65-6EC8-77D5-0DCB-88B847184CD4}"/>
              </a:ext>
            </a:extLst>
          </p:cNvPr>
          <p:cNvSpPr txBox="1"/>
          <p:nvPr/>
        </p:nvSpPr>
        <p:spPr>
          <a:xfrm>
            <a:off x="753957" y="746560"/>
            <a:ext cx="443289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Metod för kostnadsfördelning</a:t>
            </a:r>
          </a:p>
        </p:txBody>
      </p:sp>
    </p:spTree>
    <p:extLst>
      <p:ext uri="{BB962C8B-B14F-4D97-AF65-F5344CB8AC3E}">
        <p14:creationId xmlns:p14="http://schemas.microsoft.com/office/powerpoint/2010/main" val="291531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1AFF8-E0B2-663A-B088-931109E2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482" y="5400000"/>
            <a:ext cx="3457669" cy="216000"/>
          </a:xfrm>
        </p:spPr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F1F6-6062-B0F0-E8A6-5EF97B4B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5900" y="5400000"/>
            <a:ext cx="645582" cy="216000"/>
          </a:xfrm>
        </p:spPr>
        <p:txBody>
          <a:bodyPr/>
          <a:lstStyle/>
          <a:p>
            <a:fld id="{2066355A-084C-D24E-9AD2-7E4FC41EA627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8B90F8-2568-2116-4A97-4D4D1713BE0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118" y="1362714"/>
            <a:ext cx="2134832" cy="2715300"/>
          </a:xfrm>
        </p:spPr>
        <p:txBody>
          <a:bodyPr/>
          <a:lstStyle/>
          <a:p>
            <a:pPr marL="0" indent="0">
              <a:buNone/>
            </a:pPr>
            <a:r>
              <a:rPr lang="sv-SE" b="1"/>
              <a:t>Energiföretagen: </a:t>
            </a:r>
          </a:p>
          <a:p>
            <a:pPr marL="0" indent="0">
              <a:buNone/>
            </a:pPr>
            <a:r>
              <a:rPr lang="sv-SE"/>
              <a:t>Yvonne </a:t>
            </a:r>
            <a:r>
              <a:rPr lang="sv-SE" err="1"/>
              <a:t>Ruwaida</a:t>
            </a:r>
            <a:r>
              <a:rPr lang="sv-SE"/>
              <a:t> </a:t>
            </a:r>
          </a:p>
          <a:p>
            <a:pPr marL="0" indent="0">
              <a:buNone/>
            </a:pPr>
            <a:r>
              <a:rPr lang="sv-SE"/>
              <a:t>Per Wikström </a:t>
            </a:r>
          </a:p>
          <a:p>
            <a:pPr marL="0" indent="0">
              <a:buNone/>
            </a:pPr>
            <a:r>
              <a:rPr lang="sv-SE"/>
              <a:t>Erika Antonsson</a:t>
            </a:r>
          </a:p>
          <a:p>
            <a:pPr marL="0" indent="0">
              <a:buNone/>
            </a:pPr>
            <a:r>
              <a:rPr lang="sv-SE"/>
              <a:t>Elin Crona</a:t>
            </a:r>
          </a:p>
          <a:p>
            <a:pPr marL="0" indent="0">
              <a:buNone/>
            </a:pPr>
            <a:r>
              <a:rPr lang="sv-SE"/>
              <a:t>Ronald Liljegren</a:t>
            </a:r>
          </a:p>
          <a:p>
            <a:pPr marL="0" indent="0">
              <a:buNone/>
            </a:pPr>
            <a:r>
              <a:rPr lang="sv-SE"/>
              <a:t>Erik Lejerskog</a:t>
            </a:r>
          </a:p>
          <a:p>
            <a:endParaRPr lang="en-US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0D7016EA-FFBE-4999-A77F-237D727EE32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/>
          <a:srcRect l="20396" r="203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713712A-FC3F-47C5-A630-343CCB5695F8}"/>
              </a:ext>
            </a:extLst>
          </p:cNvPr>
          <p:cNvSpPr txBox="1">
            <a:spLocks/>
          </p:cNvSpPr>
          <p:nvPr/>
        </p:nvSpPr>
        <p:spPr>
          <a:xfrm>
            <a:off x="2647950" y="1360281"/>
            <a:ext cx="2214346" cy="3109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sv-SE" b="1"/>
              <a:t>Svenska kraftnät: </a:t>
            </a:r>
          </a:p>
          <a:p>
            <a:pPr marL="0" indent="0">
              <a:buNone/>
            </a:pPr>
            <a:r>
              <a:rPr lang="sv-SE"/>
              <a:t>Charlotta Ahlfors </a:t>
            </a:r>
          </a:p>
          <a:p>
            <a:pPr marL="0" indent="0">
              <a:buFont typeface="Arial"/>
              <a:buNone/>
            </a:pPr>
            <a:r>
              <a:rPr lang="sv-SE"/>
              <a:t>Santiago Piva </a:t>
            </a:r>
          </a:p>
          <a:p>
            <a:pPr marL="0" indent="0">
              <a:buNone/>
            </a:pPr>
            <a:r>
              <a:rPr lang="sv-SE"/>
              <a:t>Martin Johansson</a:t>
            </a:r>
          </a:p>
          <a:p>
            <a:pPr marL="0" indent="0">
              <a:buFont typeface="Arial"/>
              <a:buNone/>
            </a:pPr>
            <a:r>
              <a:rPr lang="sv-SE"/>
              <a:t>Karolina Näsholm </a:t>
            </a:r>
          </a:p>
          <a:p>
            <a:pPr marL="0" indent="0">
              <a:buFont typeface="Arial"/>
              <a:buNone/>
            </a:pPr>
            <a:r>
              <a:rPr lang="sv-SE"/>
              <a:t>Karin Nikavar</a:t>
            </a:r>
          </a:p>
          <a:p>
            <a:pPr marL="0" indent="0">
              <a:buNone/>
            </a:pPr>
            <a:r>
              <a:rPr lang="sv-SE"/>
              <a:t>Maria Rydberg </a:t>
            </a:r>
          </a:p>
          <a:p>
            <a:pPr marL="0" indent="0">
              <a:buNone/>
            </a:pPr>
            <a:r>
              <a:rPr lang="sv-SE"/>
              <a:t>Anna Maria Edlund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254C36-B6DD-2653-C226-0814AC0DA16C}"/>
              </a:ext>
            </a:extLst>
          </p:cNvPr>
          <p:cNvSpPr txBox="1"/>
          <p:nvPr/>
        </p:nvSpPr>
        <p:spPr>
          <a:xfrm>
            <a:off x="731867" y="746560"/>
            <a:ext cx="5183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Arbetsgruppen</a:t>
            </a:r>
          </a:p>
        </p:txBody>
      </p:sp>
    </p:spTree>
    <p:extLst>
      <p:ext uri="{BB962C8B-B14F-4D97-AF65-F5344CB8AC3E}">
        <p14:creationId xmlns:p14="http://schemas.microsoft.com/office/powerpoint/2010/main" val="1568228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1C1697B-5A7A-4132-A9E5-6F64B54EB16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sz="4800"/>
              <a:t>Tidplan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D7D7B5-6CE9-4ECC-8F3A-367C2151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11AAB38-D3DF-4E7C-BF9D-FD6C3D9F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1287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C02F5F-A848-23D9-0DA7-78638D99D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39" y="478056"/>
            <a:ext cx="7561264" cy="360000"/>
          </a:xfrm>
        </p:spPr>
        <p:txBody>
          <a:bodyPr/>
          <a:lstStyle/>
          <a:p>
            <a:r>
              <a:rPr lang="sv-SE" sz="2400"/>
              <a:t>Tidsplan fram till avtalstecknande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DD3D6-CB81-2D98-B390-911CE521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44EEA-D22F-2716-2389-C14D3AC7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31</a:t>
            </a:fld>
            <a:endParaRPr lang="sv-SE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7069AA79-AFBE-4B0B-9FAC-F1FBBCC28668}"/>
              </a:ext>
            </a:extLst>
          </p:cNvPr>
          <p:cNvGrpSpPr/>
          <p:nvPr/>
        </p:nvGrpSpPr>
        <p:grpSpPr>
          <a:xfrm>
            <a:off x="351819" y="1603948"/>
            <a:ext cx="9833996" cy="1663807"/>
            <a:chOff x="164443" y="1683755"/>
            <a:chExt cx="10192905" cy="1588875"/>
          </a:xfrm>
        </p:grpSpPr>
        <p:sp>
          <p:nvSpPr>
            <p:cNvPr id="23" name="Pentagon 22">
              <a:extLst>
                <a:ext uri="{FF2B5EF4-FFF2-40B4-BE49-F238E27FC236}">
                  <a16:creationId xmlns:a16="http://schemas.microsoft.com/office/drawing/2014/main" id="{24A20D89-C5CF-4287-7CB2-62B5A9165D76}"/>
                </a:ext>
              </a:extLst>
            </p:cNvPr>
            <p:cNvSpPr/>
            <p:nvPr/>
          </p:nvSpPr>
          <p:spPr>
            <a:xfrm>
              <a:off x="6385479" y="2840778"/>
              <a:ext cx="1992225" cy="431800"/>
            </a:xfrm>
            <a:prstGeom prst="homePlate">
              <a:avLst/>
            </a:prstGeom>
            <a:solidFill>
              <a:srgbClr val="ABF5E9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  <a:latin typeface="+mj-lt"/>
                  <a:ea typeface="Roboto Mono" pitchFamily="2" charset="0"/>
                </a:rPr>
                <a:t>Signering av avtal  2026</a:t>
              </a:r>
            </a:p>
          </p:txBody>
        </p:sp>
        <p:sp>
          <p:nvSpPr>
            <p:cNvPr id="24" name="Pentagon 23">
              <a:extLst>
                <a:ext uri="{FF2B5EF4-FFF2-40B4-BE49-F238E27FC236}">
                  <a16:creationId xmlns:a16="http://schemas.microsoft.com/office/drawing/2014/main" id="{0C73AA7D-05A9-8D8C-589D-BEBBC7867428}"/>
                </a:ext>
              </a:extLst>
            </p:cNvPr>
            <p:cNvSpPr/>
            <p:nvPr/>
          </p:nvSpPr>
          <p:spPr>
            <a:xfrm>
              <a:off x="4259722" y="2840830"/>
              <a:ext cx="2125757" cy="431800"/>
            </a:xfrm>
            <a:prstGeom prst="homePlate">
              <a:avLst/>
            </a:prstGeom>
            <a:solidFill>
              <a:srgbClr val="ABF5E9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  <a:latin typeface="+mj-lt"/>
                  <a:ea typeface="Roboto Mono" pitchFamily="2" charset="0"/>
                </a:rPr>
                <a:t>Hantering av konsultationssvar  2026</a:t>
              </a:r>
            </a:p>
          </p:txBody>
        </p:sp>
        <p:sp>
          <p:nvSpPr>
            <p:cNvPr id="25" name="Pentagon 24">
              <a:extLst>
                <a:ext uri="{FF2B5EF4-FFF2-40B4-BE49-F238E27FC236}">
                  <a16:creationId xmlns:a16="http://schemas.microsoft.com/office/drawing/2014/main" id="{4DBBB6ED-6C7C-9110-9351-228B04218E02}"/>
                </a:ext>
              </a:extLst>
            </p:cNvPr>
            <p:cNvSpPr/>
            <p:nvPr/>
          </p:nvSpPr>
          <p:spPr>
            <a:xfrm>
              <a:off x="2055106" y="2840830"/>
              <a:ext cx="2204616" cy="431800"/>
            </a:xfrm>
            <a:prstGeom prst="homePlate">
              <a:avLst/>
            </a:prstGeom>
            <a:solidFill>
              <a:schemeClr val="accent1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0" rtlCol="0" anchor="ctr"/>
            <a:lstStyle/>
            <a:p>
              <a:pPr algn="ctr"/>
              <a:r>
                <a:rPr lang="sv-SE" sz="1000">
                  <a:solidFill>
                    <a:schemeClr val="bg1"/>
                  </a:solidFill>
                  <a:latin typeface="+mj-lt"/>
                  <a:ea typeface="Roboto Mono" pitchFamily="2" charset="0"/>
                </a:rPr>
                <a:t>Konsultation avtal 2026</a:t>
              </a:r>
            </a:p>
          </p:txBody>
        </p:sp>
        <p:sp>
          <p:nvSpPr>
            <p:cNvPr id="27" name="Pentagon 26">
              <a:extLst>
                <a:ext uri="{FF2B5EF4-FFF2-40B4-BE49-F238E27FC236}">
                  <a16:creationId xmlns:a16="http://schemas.microsoft.com/office/drawing/2014/main" id="{2C5FAF7A-D546-29D0-88CA-B9E2AD17228A}"/>
                </a:ext>
              </a:extLst>
            </p:cNvPr>
            <p:cNvSpPr/>
            <p:nvPr/>
          </p:nvSpPr>
          <p:spPr>
            <a:xfrm>
              <a:off x="164443" y="2840830"/>
              <a:ext cx="1890663" cy="431800"/>
            </a:xfrm>
            <a:prstGeom prst="homePlate">
              <a:avLst/>
            </a:prstGeom>
            <a:solidFill>
              <a:srgbClr val="ABF5E9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  <a:latin typeface="+mj-lt"/>
                  <a:ea typeface="Roboto Mono" pitchFamily="2" charset="0"/>
                </a:rPr>
                <a:t>Webbinarium</a:t>
              </a:r>
            </a:p>
            <a:p>
              <a:pPr algn="ctr"/>
              <a:r>
                <a:rPr lang="sv-SE" sz="1000">
                  <a:solidFill>
                    <a:schemeClr val="tx1"/>
                  </a:solidFill>
                  <a:latin typeface="+mj-lt"/>
                  <a:ea typeface="Roboto Mono" pitchFamily="2" charset="0"/>
                </a:rPr>
                <a:t> 8 december 2025</a:t>
              </a:r>
            </a:p>
          </p:txBody>
        </p:sp>
        <p:pic>
          <p:nvPicPr>
            <p:cNvPr id="6" name="Bild 5" descr="Handskakning med hel fyllning">
              <a:extLst>
                <a:ext uri="{FF2B5EF4-FFF2-40B4-BE49-F238E27FC236}">
                  <a16:creationId xmlns:a16="http://schemas.microsoft.com/office/drawing/2014/main" id="{38DB0CAF-C96F-4F3F-BB97-8CE2BF9B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68258" y="1683755"/>
              <a:ext cx="1190877" cy="1190877"/>
            </a:xfrm>
            <a:prstGeom prst="rect">
              <a:avLst/>
            </a:prstGeom>
          </p:spPr>
        </p:pic>
        <p:pic>
          <p:nvPicPr>
            <p:cNvPr id="11" name="Bild 10" descr="Kundrecension med hel fyllning">
              <a:extLst>
                <a:ext uri="{FF2B5EF4-FFF2-40B4-BE49-F238E27FC236}">
                  <a16:creationId xmlns:a16="http://schemas.microsoft.com/office/drawing/2014/main" id="{D6FBAE42-BFD9-4B70-BA7A-E95501AFE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3821" y="1826838"/>
              <a:ext cx="914400" cy="914400"/>
            </a:xfrm>
            <a:prstGeom prst="rect">
              <a:avLst/>
            </a:prstGeom>
          </p:spPr>
        </p:pic>
        <p:pic>
          <p:nvPicPr>
            <p:cNvPr id="14" name="Bild 13" descr="Anslutningar med hel fyllning">
              <a:extLst>
                <a:ext uri="{FF2B5EF4-FFF2-40B4-BE49-F238E27FC236}">
                  <a16:creationId xmlns:a16="http://schemas.microsoft.com/office/drawing/2014/main" id="{A193D604-02FC-4457-A9B8-62C02BF2D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27789" y="1806151"/>
              <a:ext cx="990398" cy="990398"/>
            </a:xfrm>
            <a:prstGeom prst="rect">
              <a:avLst/>
            </a:prstGeom>
          </p:spPr>
        </p:pic>
        <p:pic>
          <p:nvPicPr>
            <p:cNvPr id="16" name="Bild 15" descr="Tidning med hel fyllning">
              <a:extLst>
                <a:ext uri="{FF2B5EF4-FFF2-40B4-BE49-F238E27FC236}">
                  <a16:creationId xmlns:a16="http://schemas.microsoft.com/office/drawing/2014/main" id="{102BC0C2-BFE3-4593-8FEF-B996EC61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77900" y="1718356"/>
              <a:ext cx="1089399" cy="1089399"/>
            </a:xfrm>
            <a:prstGeom prst="rect">
              <a:avLst/>
            </a:prstGeom>
          </p:spPr>
        </p:pic>
        <p:sp>
          <p:nvSpPr>
            <p:cNvPr id="13" name="Pentagon 22">
              <a:extLst>
                <a:ext uri="{FF2B5EF4-FFF2-40B4-BE49-F238E27FC236}">
                  <a16:creationId xmlns:a16="http://schemas.microsoft.com/office/drawing/2014/main" id="{17532DBF-05CE-4A70-853A-9E42DE4A5677}"/>
                </a:ext>
              </a:extLst>
            </p:cNvPr>
            <p:cNvSpPr/>
            <p:nvPr/>
          </p:nvSpPr>
          <p:spPr>
            <a:xfrm>
              <a:off x="8365123" y="2840830"/>
              <a:ext cx="1992225" cy="431800"/>
            </a:xfrm>
            <a:prstGeom prst="homePlate">
              <a:avLst/>
            </a:prstGeom>
            <a:solidFill>
              <a:srgbClr val="ABF5E9"/>
            </a:solidFill>
            <a:ln w="25400">
              <a:noFill/>
              <a:miter lim="800000"/>
              <a:tailEnd type="triangle" w="lg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tIns="0" rIns="144000" bIns="0" rtlCol="0" anchor="ctr"/>
            <a:lstStyle/>
            <a:p>
              <a:pPr algn="ctr"/>
              <a:r>
                <a:rPr lang="sv-SE" sz="1000">
                  <a:solidFill>
                    <a:schemeClr val="tx1"/>
                  </a:solidFill>
                  <a:latin typeface="+mj-lt"/>
                  <a:ea typeface="Roboto Mono" pitchFamily="2" charset="0"/>
                </a:rPr>
                <a:t>Utvärdering och utveckling av avtalet</a:t>
              </a:r>
            </a:p>
          </p:txBody>
        </p:sp>
      </p:grpSp>
      <p:pic>
        <p:nvPicPr>
          <p:cNvPr id="15" name="Bild 14" descr="Pilcirkel med hel fyllning">
            <a:extLst>
              <a:ext uri="{FF2B5EF4-FFF2-40B4-BE49-F238E27FC236}">
                <a16:creationId xmlns:a16="http://schemas.microsoft.com/office/drawing/2014/main" id="{B1BD7C7B-5AE8-437A-99D8-071E51425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540373" y="1625515"/>
            <a:ext cx="1148944" cy="11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41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2E19FD3-12B9-4D2D-841B-B82CCA14670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/>
              <a:t>Frågor?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473D4DE-3FE1-498D-B7F1-C31E8B71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B10CBA4-E0A9-4701-89C5-A5DBC6C5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9181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6CB2B94-3D7B-4096-913D-ED2E7A3D8C4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67153BD-15FD-4DF8-8F60-3162371C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7618E2-8F92-4253-B014-6DD2D278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33</a:t>
            </a:fld>
            <a:endParaRPr lang="sv-SE"/>
          </a:p>
        </p:txBody>
      </p:sp>
      <p:pic>
        <p:nvPicPr>
          <p:cNvPr id="2050" name="Picture 2" descr="Kraftledningar i Uppland">
            <a:extLst>
              <a:ext uri="{FF2B5EF4-FFF2-40B4-BE49-F238E27FC236}">
                <a16:creationId xmlns:a16="http://schemas.microsoft.com/office/drawing/2014/main" id="{D686CA82-F85B-4379-9F6E-756989AE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67962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F13E87F-9E97-4C05-8C6C-CE1A6051B4B5}"/>
              </a:ext>
            </a:extLst>
          </p:cNvPr>
          <p:cNvSpPr txBox="1">
            <a:spLocks/>
          </p:cNvSpPr>
          <p:nvPr/>
        </p:nvSpPr>
        <p:spPr>
          <a:xfrm>
            <a:off x="1093295" y="152027"/>
            <a:ext cx="7561263" cy="38893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518419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6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518419" rtl="0" eaLnBrk="1" latinLnBrk="0" hangingPunct="1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Font typeface="Arial"/>
              <a:buNone/>
              <a:defRPr lang="en-US" sz="1600" b="0" kern="1200" cap="all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l" defTabSz="518419" rtl="0" eaLnBrk="1" latinLnBrk="0" hangingPunct="1">
              <a:lnSpc>
                <a:spcPct val="110000"/>
              </a:lnSpc>
              <a:spcBef>
                <a:spcPts val="1600"/>
              </a:spcBef>
              <a:buFont typeface="Arial"/>
              <a:buNone/>
              <a:def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518419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/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518419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1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518419" rtl="0" eaLnBrk="1" latinLnBrk="0" hangingPunct="1">
              <a:spcBef>
                <a:spcPts val="1600"/>
              </a:spcBef>
              <a:buFont typeface="Arial"/>
              <a:buNone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Tack! </a:t>
            </a:r>
          </a:p>
          <a:p>
            <a:pPr lvl="3"/>
            <a:r>
              <a:rPr lang="sv-SE" sz="1800"/>
              <a:t>Vid frågor efter mötet kontakta: </a:t>
            </a:r>
            <a:r>
              <a:rPr lang="sv-SE" sz="1800">
                <a:hlinkClick r:id="rId3"/>
              </a:rPr>
              <a:t>sogl182@svk.se</a:t>
            </a:r>
            <a:r>
              <a:rPr lang="sv-SE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4297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13B776-EAEB-8DB8-3AB2-77430BF98F2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03350" y="971550"/>
            <a:ext cx="4520702" cy="761049"/>
          </a:xfrm>
        </p:spPr>
        <p:txBody>
          <a:bodyPr/>
          <a:lstStyle/>
          <a:p>
            <a:r>
              <a:rPr lang="en-US">
                <a:cs typeface="Poppins Bold"/>
              </a:rPr>
              <a:t>Mall </a:t>
            </a:r>
            <a:r>
              <a:rPr lang="en-US" err="1">
                <a:cs typeface="Poppins Bold"/>
              </a:rPr>
              <a:t>utkast</a:t>
            </a:r>
            <a:endParaRPr lang="en-US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4C27C-2A0D-0516-2BBC-A036C3FA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B15B7-A31F-FDEF-405D-714EAEF3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34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36B6F-6434-385B-5BD5-81B0B0FC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24" b="-3371"/>
          <a:stretch>
            <a:fillRect/>
          </a:stretch>
        </p:blipFill>
        <p:spPr>
          <a:xfrm>
            <a:off x="1402149" y="1940524"/>
            <a:ext cx="7925739" cy="324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70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ktangel 183">
            <a:extLst>
              <a:ext uri="{FF2B5EF4-FFF2-40B4-BE49-F238E27FC236}">
                <a16:creationId xmlns:a16="http://schemas.microsoft.com/office/drawing/2014/main" id="{CD4E94B5-939F-401B-9014-7584157F8EC0}"/>
              </a:ext>
            </a:extLst>
          </p:cNvPr>
          <p:cNvSpPr/>
          <p:nvPr/>
        </p:nvSpPr>
        <p:spPr>
          <a:xfrm>
            <a:off x="5364260" y="-92"/>
            <a:ext cx="2876502" cy="5304368"/>
          </a:xfrm>
          <a:prstGeom prst="rect">
            <a:avLst/>
          </a:prstGeom>
          <a:solidFill>
            <a:srgbClr val="3000EB">
              <a:alpha val="1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36"/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20ED016F-7810-4CD0-ABFA-FA044F2C2028}"/>
              </a:ext>
            </a:extLst>
          </p:cNvPr>
          <p:cNvSpPr/>
          <p:nvPr/>
        </p:nvSpPr>
        <p:spPr>
          <a:xfrm>
            <a:off x="2461818" y="-92"/>
            <a:ext cx="2890371" cy="5304368"/>
          </a:xfrm>
          <a:prstGeom prst="rect">
            <a:avLst/>
          </a:prstGeom>
          <a:solidFill>
            <a:srgbClr val="C0D8F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736"/>
          </a:p>
        </p:txBody>
      </p:sp>
      <p:sp>
        <p:nvSpPr>
          <p:cNvPr id="95" name="Femhörning 8">
            <a:extLst>
              <a:ext uri="{FF2B5EF4-FFF2-40B4-BE49-F238E27FC236}">
                <a16:creationId xmlns:a16="http://schemas.microsoft.com/office/drawing/2014/main" id="{75E20904-7FC8-43A0-8249-B09EB4520886}"/>
              </a:ext>
            </a:extLst>
          </p:cNvPr>
          <p:cNvSpPr/>
          <p:nvPr/>
        </p:nvSpPr>
        <p:spPr>
          <a:xfrm>
            <a:off x="1340484" y="1230344"/>
            <a:ext cx="8618079" cy="346447"/>
          </a:xfrm>
          <a:prstGeom prst="homePlate">
            <a:avLst/>
          </a:prstGeom>
          <a:solidFill>
            <a:srgbClr val="C0D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8321"/>
            <a:endParaRPr lang="sv-SE" sz="1736">
              <a:solidFill>
                <a:prstClr val="white"/>
              </a:solidFill>
              <a:latin typeface="Poppins Bold"/>
            </a:endParaRPr>
          </a:p>
        </p:txBody>
      </p:sp>
      <p:grpSp>
        <p:nvGrpSpPr>
          <p:cNvPr id="71" name="Grupp 70">
            <a:extLst>
              <a:ext uri="{FF2B5EF4-FFF2-40B4-BE49-F238E27FC236}">
                <a16:creationId xmlns:a16="http://schemas.microsoft.com/office/drawing/2014/main" id="{84E7EEA6-9FEE-1FDB-CF9F-75DC21F77C18}"/>
              </a:ext>
            </a:extLst>
          </p:cNvPr>
          <p:cNvGrpSpPr/>
          <p:nvPr/>
        </p:nvGrpSpPr>
        <p:grpSpPr>
          <a:xfrm>
            <a:off x="730598" y="363347"/>
            <a:ext cx="9227152" cy="4865162"/>
            <a:chOff x="3227321" y="454709"/>
            <a:chExt cx="9227937" cy="4865576"/>
          </a:xfrm>
        </p:grpSpPr>
        <p:sp>
          <p:nvSpPr>
            <p:cNvPr id="9" name="Femhörning 8">
              <a:extLst>
                <a:ext uri="{FF2B5EF4-FFF2-40B4-BE49-F238E27FC236}">
                  <a16:creationId xmlns:a16="http://schemas.microsoft.com/office/drawing/2014/main" id="{5718830D-2E5C-ABDA-5074-FC595DE4A13F}"/>
                </a:ext>
              </a:extLst>
            </p:cNvPr>
            <p:cNvSpPr/>
            <p:nvPr/>
          </p:nvSpPr>
          <p:spPr>
            <a:xfrm>
              <a:off x="3836446" y="3130565"/>
              <a:ext cx="8618812" cy="342905"/>
            </a:xfrm>
            <a:prstGeom prst="homePlate">
              <a:avLst/>
            </a:prstGeom>
            <a:solidFill>
              <a:srgbClr val="C0D8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8321"/>
              <a:endParaRPr lang="sv-SE" sz="1736">
                <a:solidFill>
                  <a:prstClr val="white"/>
                </a:solidFill>
                <a:latin typeface="Poppins Bold"/>
              </a:endParaRPr>
            </a:p>
          </p:txBody>
        </p:sp>
        <p:sp>
          <p:nvSpPr>
            <p:cNvPr id="11" name="Femhörning 10">
              <a:extLst>
                <a:ext uri="{FF2B5EF4-FFF2-40B4-BE49-F238E27FC236}">
                  <a16:creationId xmlns:a16="http://schemas.microsoft.com/office/drawing/2014/main" id="{C9BEF038-4EE5-A42D-A239-5A13DCCB57CD}"/>
                </a:ext>
              </a:extLst>
            </p:cNvPr>
            <p:cNvSpPr/>
            <p:nvPr/>
          </p:nvSpPr>
          <p:spPr>
            <a:xfrm>
              <a:off x="3836446" y="4241083"/>
              <a:ext cx="8618811" cy="342905"/>
            </a:xfrm>
            <a:prstGeom prst="homePlate">
              <a:avLst/>
            </a:prstGeom>
            <a:solidFill>
              <a:srgbClr val="C0D8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8321"/>
              <a:endParaRPr lang="sv-SE" sz="1736">
                <a:solidFill>
                  <a:prstClr val="white"/>
                </a:solidFill>
                <a:latin typeface="Poppins Bold"/>
              </a:endParaRPr>
            </a:p>
          </p:txBody>
        </p:sp>
        <p:sp>
          <p:nvSpPr>
            <p:cNvPr id="216" name="Platshållare för text 27">
              <a:extLst>
                <a:ext uri="{FF2B5EF4-FFF2-40B4-BE49-F238E27FC236}">
                  <a16:creationId xmlns:a16="http://schemas.microsoft.com/office/drawing/2014/main" id="{306D1DF9-2CF9-4584-171C-8549B22F1642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5798539" y="2344217"/>
              <a:ext cx="1614660" cy="267769"/>
            </a:xfrm>
            <a:prstGeom prst="rect">
              <a:avLst/>
            </a:prstGeom>
            <a:noFill/>
          </p:spPr>
          <p:txBody>
            <a:bodyPr lIns="0" tIns="0" rIns="0" bIns="0"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buNone/>
              </a:pPr>
              <a:r>
                <a:rPr lang="sv-SE" sz="935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CM-resultat </a:t>
              </a:r>
              <a:br>
                <a:rPr lang="sv-SE" sz="935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</a:br>
              <a:r>
                <a:rPr lang="sv-SE" sz="935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publiceras</a:t>
              </a:r>
            </a:p>
          </p:txBody>
        </p:sp>
        <p:sp>
          <p:nvSpPr>
            <p:cNvPr id="73" name="Platshållare för text 27">
              <a:extLst>
                <a:ext uri="{FF2B5EF4-FFF2-40B4-BE49-F238E27FC236}">
                  <a16:creationId xmlns:a16="http://schemas.microsoft.com/office/drawing/2014/main" id="{306D1DF9-2CF9-4584-171C-8549B22F1642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6644077" y="2560378"/>
              <a:ext cx="989326" cy="189196"/>
            </a:xfrm>
            <a:prstGeom prst="rect">
              <a:avLst/>
            </a:prstGeom>
            <a:noFill/>
          </p:spPr>
          <p:txBody>
            <a:bodyPr lIns="0" tIns="0" rIns="0" bIns="0"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buNone/>
              </a:pPr>
              <a:r>
                <a:rPr lang="sv-SE" sz="935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EAM öppnar</a:t>
              </a:r>
            </a:p>
          </p:txBody>
        </p:sp>
        <p:sp>
          <p:nvSpPr>
            <p:cNvPr id="74" name="Platshållare för text 27">
              <a:extLst>
                <a:ext uri="{FF2B5EF4-FFF2-40B4-BE49-F238E27FC236}">
                  <a16:creationId xmlns:a16="http://schemas.microsoft.com/office/drawing/2014/main" id="{306D1DF9-2CF9-4584-171C-8549B22F1642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8029347" y="2541800"/>
              <a:ext cx="1054659" cy="250614"/>
            </a:xfrm>
            <a:prstGeom prst="rect">
              <a:avLst/>
            </a:prstGeom>
            <a:noFill/>
          </p:spPr>
          <p:txBody>
            <a:bodyPr lIns="0" tIns="0" rIns="0" bIns="0"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buNone/>
              </a:pPr>
              <a:r>
                <a:rPr lang="sv-SE" sz="935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EAM stänger</a:t>
              </a:r>
            </a:p>
          </p:txBody>
        </p:sp>
        <p:sp>
          <p:nvSpPr>
            <p:cNvPr id="123" name="Platshållare för text 27">
              <a:extLst>
                <a:ext uri="{FF2B5EF4-FFF2-40B4-BE49-F238E27FC236}">
                  <a16:creationId xmlns:a16="http://schemas.microsoft.com/office/drawing/2014/main" id="{05A5DBBF-4CF2-3F75-D65E-A9DC7E8092B6}"/>
                </a:ext>
              </a:extLst>
            </p:cNvPr>
            <p:cNvSpPr txBox="1">
              <a:spLocks/>
            </p:cNvSpPr>
            <p:nvPr/>
          </p:nvSpPr>
          <p:spPr>
            <a:xfrm>
              <a:off x="6842038" y="3124736"/>
              <a:ext cx="1418463" cy="342419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680">
                  <a:solidFill>
                    <a:prstClr val="white"/>
                  </a:solidFill>
                  <a:latin typeface="Poppins Bold"/>
                  <a:cs typeface="Arial" panose="020B0604020202020204" pitchFamily="34" charset="0"/>
                </a:rPr>
                <a:t>Energiaktiverings-marknad (EAM)</a:t>
              </a:r>
            </a:p>
          </p:txBody>
        </p:sp>
        <p:sp>
          <p:nvSpPr>
            <p:cNvPr id="196" name="Platshållare för text 27">
              <a:extLst>
                <a:ext uri="{FF2B5EF4-FFF2-40B4-BE49-F238E27FC236}">
                  <a16:creationId xmlns:a16="http://schemas.microsoft.com/office/drawing/2014/main" id="{05A5DBBF-4CF2-3F75-D65E-A9DC7E8092B6}"/>
                </a:ext>
              </a:extLst>
            </p:cNvPr>
            <p:cNvSpPr txBox="1">
              <a:spLocks/>
            </p:cNvSpPr>
            <p:nvPr/>
          </p:nvSpPr>
          <p:spPr>
            <a:xfrm>
              <a:off x="4039144" y="3131973"/>
              <a:ext cx="1715761" cy="350742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680">
                  <a:solidFill>
                    <a:prstClr val="white"/>
                  </a:solidFill>
                  <a:latin typeface="Poppins Bold"/>
                  <a:cs typeface="Arial" panose="020B0604020202020204" pitchFamily="34" charset="0"/>
                </a:rPr>
                <a:t>Kapacitetsmarknad (CM)</a:t>
              </a:r>
            </a:p>
          </p:txBody>
        </p:sp>
        <p:sp>
          <p:nvSpPr>
            <p:cNvPr id="202" name="Platshållare för text 27">
              <a:extLst>
                <a:ext uri="{FF2B5EF4-FFF2-40B4-BE49-F238E27FC236}">
                  <a16:creationId xmlns:a16="http://schemas.microsoft.com/office/drawing/2014/main" id="{9B282318-6EB6-AD76-D1AA-39B78EB58C4A}"/>
                </a:ext>
              </a:extLst>
            </p:cNvPr>
            <p:cNvSpPr txBox="1">
              <a:spLocks/>
            </p:cNvSpPr>
            <p:nvPr/>
          </p:nvSpPr>
          <p:spPr>
            <a:xfrm>
              <a:off x="3228508" y="3175717"/>
              <a:ext cx="724343" cy="344119"/>
            </a:xfrm>
            <a:prstGeom prst="rect">
              <a:avLst/>
            </a:prstGeom>
            <a:noFill/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935">
                  <a:solidFill>
                    <a:srgbClr val="000000"/>
                  </a:solidFill>
                  <a:latin typeface="Poppins Bold"/>
                  <a:cs typeface="Arial" panose="020B0604020202020204" pitchFamily="34" charset="0"/>
                </a:rPr>
                <a:t>mFRR</a:t>
              </a:r>
            </a:p>
          </p:txBody>
        </p:sp>
        <p:sp>
          <p:nvSpPr>
            <p:cNvPr id="97" name="Platshållare för text 27">
              <a:extLst>
                <a:ext uri="{FF2B5EF4-FFF2-40B4-BE49-F238E27FC236}">
                  <a16:creationId xmlns:a16="http://schemas.microsoft.com/office/drawing/2014/main" id="{BBBDC282-F8D2-9BA5-8B7D-6D0863D3512B}"/>
                </a:ext>
              </a:extLst>
            </p:cNvPr>
            <p:cNvSpPr txBox="1">
              <a:spLocks/>
            </p:cNvSpPr>
            <p:nvPr/>
          </p:nvSpPr>
          <p:spPr>
            <a:xfrm>
              <a:off x="3772189" y="4939380"/>
              <a:ext cx="543976" cy="323101"/>
            </a:xfrm>
            <a:prstGeom prst="rect">
              <a:avLst/>
            </a:prstGeom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D-7 </a:t>
              </a:r>
              <a:b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</a:b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00:00</a:t>
              </a:r>
            </a:p>
          </p:txBody>
        </p:sp>
        <p:sp>
          <p:nvSpPr>
            <p:cNvPr id="98" name="Platshållare för text 27">
              <a:extLst>
                <a:ext uri="{FF2B5EF4-FFF2-40B4-BE49-F238E27FC236}">
                  <a16:creationId xmlns:a16="http://schemas.microsoft.com/office/drawing/2014/main" id="{D6C40A86-132E-73CD-6E87-EABB0DFAB9DF}"/>
                </a:ext>
              </a:extLst>
            </p:cNvPr>
            <p:cNvSpPr txBox="1">
              <a:spLocks/>
            </p:cNvSpPr>
            <p:nvPr/>
          </p:nvSpPr>
          <p:spPr>
            <a:xfrm>
              <a:off x="5256917" y="5026400"/>
              <a:ext cx="973479" cy="236082"/>
            </a:xfrm>
            <a:prstGeom prst="rect">
              <a:avLst/>
            </a:prstGeom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D-1 </a:t>
              </a:r>
              <a:b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</a:b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07:30</a:t>
              </a:r>
            </a:p>
          </p:txBody>
        </p:sp>
        <p:sp>
          <p:nvSpPr>
            <p:cNvPr id="120" name="Platshållare för text 27">
              <a:extLst>
                <a:ext uri="{FF2B5EF4-FFF2-40B4-BE49-F238E27FC236}">
                  <a16:creationId xmlns:a16="http://schemas.microsoft.com/office/drawing/2014/main" id="{37C88092-4342-C2B7-EDD9-4F433DF82765}"/>
                </a:ext>
              </a:extLst>
            </p:cNvPr>
            <p:cNvSpPr txBox="1">
              <a:spLocks/>
            </p:cNvSpPr>
            <p:nvPr/>
          </p:nvSpPr>
          <p:spPr>
            <a:xfrm>
              <a:off x="7944544" y="3824795"/>
              <a:ext cx="631914" cy="323101"/>
            </a:xfrm>
            <a:prstGeom prst="rect">
              <a:avLst/>
            </a:prstGeom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T-45</a:t>
              </a:r>
            </a:p>
          </p:txBody>
        </p:sp>
        <p:sp>
          <p:nvSpPr>
            <p:cNvPr id="127" name="Platshållare för text 27">
              <a:extLst>
                <a:ext uri="{FF2B5EF4-FFF2-40B4-BE49-F238E27FC236}">
                  <a16:creationId xmlns:a16="http://schemas.microsoft.com/office/drawing/2014/main" id="{05A5DBBF-4CF2-3F75-D65E-A9DC7E8092B6}"/>
                </a:ext>
              </a:extLst>
            </p:cNvPr>
            <p:cNvSpPr txBox="1">
              <a:spLocks/>
            </p:cNvSpPr>
            <p:nvPr/>
          </p:nvSpPr>
          <p:spPr>
            <a:xfrm>
              <a:off x="4053483" y="4239672"/>
              <a:ext cx="1695355" cy="344316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680">
                  <a:solidFill>
                    <a:prstClr val="white"/>
                  </a:solidFill>
                  <a:latin typeface="Poppins Bold"/>
                  <a:cs typeface="Arial" panose="020B0604020202020204" pitchFamily="34" charset="0"/>
                </a:rPr>
                <a:t>Kapacitetsmarknad (CM)</a:t>
              </a:r>
            </a:p>
          </p:txBody>
        </p:sp>
        <p:sp>
          <p:nvSpPr>
            <p:cNvPr id="151" name="Platshållare för text 27">
              <a:extLst>
                <a:ext uri="{FF2B5EF4-FFF2-40B4-BE49-F238E27FC236}">
                  <a16:creationId xmlns:a16="http://schemas.microsoft.com/office/drawing/2014/main" id="{9B282318-6EB6-AD76-D1AA-39B78EB58C4A}"/>
                </a:ext>
              </a:extLst>
            </p:cNvPr>
            <p:cNvSpPr txBox="1">
              <a:spLocks/>
            </p:cNvSpPr>
            <p:nvPr/>
          </p:nvSpPr>
          <p:spPr>
            <a:xfrm>
              <a:off x="3227321" y="4247176"/>
              <a:ext cx="724344" cy="344119"/>
            </a:xfrm>
            <a:prstGeom prst="rect">
              <a:avLst/>
            </a:prstGeom>
            <a:noFill/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935">
                  <a:solidFill>
                    <a:srgbClr val="000000"/>
                  </a:solidFill>
                  <a:latin typeface="Poppins Bold"/>
                  <a:cs typeface="Arial" panose="020B0604020202020204" pitchFamily="34" charset="0"/>
                </a:rPr>
                <a:t>aFRR</a:t>
              </a:r>
            </a:p>
          </p:txBody>
        </p:sp>
        <p:sp>
          <p:nvSpPr>
            <p:cNvPr id="153" name="Platshållare för text 27">
              <a:extLst>
                <a:ext uri="{FF2B5EF4-FFF2-40B4-BE49-F238E27FC236}">
                  <a16:creationId xmlns:a16="http://schemas.microsoft.com/office/drawing/2014/main" id="{37C88092-4342-C2B7-EDD9-4F433DF82765}"/>
                </a:ext>
              </a:extLst>
            </p:cNvPr>
            <p:cNvSpPr txBox="1">
              <a:spLocks/>
            </p:cNvSpPr>
            <p:nvPr/>
          </p:nvSpPr>
          <p:spPr>
            <a:xfrm>
              <a:off x="6556304" y="3802987"/>
              <a:ext cx="581550" cy="323101"/>
            </a:xfrm>
            <a:prstGeom prst="rect">
              <a:avLst/>
            </a:prstGeom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D-1 13:00</a:t>
              </a:r>
            </a:p>
          </p:txBody>
        </p:sp>
        <p:sp>
          <p:nvSpPr>
            <p:cNvPr id="197" name="Platshållare för text 27">
              <a:extLst>
                <a:ext uri="{FF2B5EF4-FFF2-40B4-BE49-F238E27FC236}">
                  <a16:creationId xmlns:a16="http://schemas.microsoft.com/office/drawing/2014/main" id="{05A5DBBF-4CF2-3F75-D65E-A9DC7E8092B6}"/>
                </a:ext>
              </a:extLst>
            </p:cNvPr>
            <p:cNvSpPr txBox="1">
              <a:spLocks/>
            </p:cNvSpPr>
            <p:nvPr/>
          </p:nvSpPr>
          <p:spPr>
            <a:xfrm>
              <a:off x="8400735" y="3124492"/>
              <a:ext cx="824994" cy="342906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680">
                  <a:solidFill>
                    <a:prstClr val="white"/>
                  </a:solidFill>
                  <a:latin typeface="Poppins Bold"/>
                  <a:cs typeface="Arial" panose="020B0604020202020204" pitchFamily="34" charset="0"/>
                </a:rPr>
                <a:t>Meritbaserad aktivering </a:t>
              </a:r>
            </a:p>
          </p:txBody>
        </p:sp>
        <p:sp>
          <p:nvSpPr>
            <p:cNvPr id="198" name="Platshållare för text 27">
              <a:extLst>
                <a:ext uri="{FF2B5EF4-FFF2-40B4-BE49-F238E27FC236}">
                  <a16:creationId xmlns:a16="http://schemas.microsoft.com/office/drawing/2014/main" id="{05A5DBBF-4CF2-3F75-D65E-A9DC7E8092B6}"/>
                </a:ext>
              </a:extLst>
            </p:cNvPr>
            <p:cNvSpPr txBox="1">
              <a:spLocks/>
            </p:cNvSpPr>
            <p:nvPr/>
          </p:nvSpPr>
          <p:spPr>
            <a:xfrm>
              <a:off x="8402162" y="4240278"/>
              <a:ext cx="824994" cy="351017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680">
                  <a:solidFill>
                    <a:prstClr val="white"/>
                  </a:solidFill>
                  <a:latin typeface="Poppins Bold"/>
                  <a:cs typeface="Arial" panose="020B0604020202020204" pitchFamily="34" charset="0"/>
                </a:rPr>
                <a:t>Pro-rata aktivering </a:t>
              </a:r>
            </a:p>
          </p:txBody>
        </p:sp>
        <p:sp>
          <p:nvSpPr>
            <p:cNvPr id="199" name="Platshållare för text 27">
              <a:extLst>
                <a:ext uri="{FF2B5EF4-FFF2-40B4-BE49-F238E27FC236}">
                  <a16:creationId xmlns:a16="http://schemas.microsoft.com/office/drawing/2014/main" id="{F87B5AB8-703C-B892-6D26-1B568B465036}"/>
                </a:ext>
              </a:extLst>
            </p:cNvPr>
            <p:cNvSpPr txBox="1">
              <a:spLocks/>
            </p:cNvSpPr>
            <p:nvPr/>
          </p:nvSpPr>
          <p:spPr>
            <a:xfrm>
              <a:off x="8343723" y="4957239"/>
              <a:ext cx="148144" cy="236080"/>
            </a:xfrm>
            <a:prstGeom prst="rect">
              <a:avLst/>
            </a:prstGeom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07" name="Platshållare för text 27">
              <a:extLst>
                <a:ext uri="{FF2B5EF4-FFF2-40B4-BE49-F238E27FC236}">
                  <a16:creationId xmlns:a16="http://schemas.microsoft.com/office/drawing/2014/main" id="{F87B5AB8-703C-B892-6D26-1B568B465036}"/>
                </a:ext>
              </a:extLst>
            </p:cNvPr>
            <p:cNvSpPr txBox="1">
              <a:spLocks/>
            </p:cNvSpPr>
            <p:nvPr/>
          </p:nvSpPr>
          <p:spPr>
            <a:xfrm>
              <a:off x="8968219" y="4958163"/>
              <a:ext cx="527491" cy="236081"/>
            </a:xfrm>
            <a:prstGeom prst="rect">
              <a:avLst/>
            </a:prstGeom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T+60</a:t>
              </a:r>
            </a:p>
          </p:txBody>
        </p:sp>
        <p:cxnSp>
          <p:nvCxnSpPr>
            <p:cNvPr id="217" name="Rak 43">
              <a:extLst>
                <a:ext uri="{FF2B5EF4-FFF2-40B4-BE49-F238E27FC236}">
                  <a16:creationId xmlns:a16="http://schemas.microsoft.com/office/drawing/2014/main" id="{5A25C748-B3E4-15F7-0614-4EA5B64BC4C2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>
              <a:off x="6070085" y="3119525"/>
              <a:ext cx="11093" cy="156335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Rak 136">
              <a:extLst>
                <a:ext uri="{FF2B5EF4-FFF2-40B4-BE49-F238E27FC236}">
                  <a16:creationId xmlns:a16="http://schemas.microsoft.com/office/drawing/2014/main" id="{2C35DECE-6C44-DF58-C5D2-B092B99DB707}"/>
                </a:ext>
              </a:extLst>
            </p:cNvPr>
            <p:cNvCxnSpPr>
              <a:cxnSpLocks/>
            </p:cNvCxnSpPr>
            <p:nvPr/>
          </p:nvCxnSpPr>
          <p:spPr>
            <a:xfrm>
              <a:off x="9197456" y="1275127"/>
              <a:ext cx="21472" cy="3415396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Platshållare för text 27">
              <a:extLst>
                <a:ext uri="{FF2B5EF4-FFF2-40B4-BE49-F238E27FC236}">
                  <a16:creationId xmlns:a16="http://schemas.microsoft.com/office/drawing/2014/main" id="{D6C40A86-132E-73CD-6E87-EABB0DFAB9DF}"/>
                </a:ext>
              </a:extLst>
            </p:cNvPr>
            <p:cNvSpPr txBox="1">
              <a:spLocks/>
            </p:cNvSpPr>
            <p:nvPr/>
          </p:nvSpPr>
          <p:spPr>
            <a:xfrm>
              <a:off x="5820600" y="4978628"/>
              <a:ext cx="543977" cy="341657"/>
            </a:xfrm>
            <a:prstGeom prst="rect">
              <a:avLst/>
            </a:prstGeom>
          </p:spPr>
          <p:txBody>
            <a:bodyPr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D-1 </a:t>
              </a:r>
              <a:b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</a:br>
              <a:r>
                <a:rPr lang="sv-SE" sz="850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08:10</a:t>
              </a:r>
            </a:p>
          </p:txBody>
        </p:sp>
        <p:sp>
          <p:nvSpPr>
            <p:cNvPr id="72" name="Platshållare för text 27">
              <a:extLst>
                <a:ext uri="{FF2B5EF4-FFF2-40B4-BE49-F238E27FC236}">
                  <a16:creationId xmlns:a16="http://schemas.microsoft.com/office/drawing/2014/main" id="{306D1DF9-2CF9-4584-171C-8549B22F1642}"/>
                </a:ext>
              </a:extLst>
            </p:cNvPr>
            <p:cNvSpPr txBox="1">
              <a:spLocks/>
            </p:cNvSpPr>
            <p:nvPr/>
          </p:nvSpPr>
          <p:spPr>
            <a:xfrm rot="18813188">
              <a:off x="3783164" y="729677"/>
              <a:ext cx="827042" cy="277105"/>
            </a:xfrm>
            <a:prstGeom prst="rect">
              <a:avLst/>
            </a:prstGeom>
            <a:noFill/>
          </p:spPr>
          <p:txBody>
            <a:bodyPr lIns="0" tIns="0" rIns="0" bIns="0"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buNone/>
              </a:pPr>
              <a:r>
                <a:rPr lang="sv-SE" sz="935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CM öppnar</a:t>
              </a:r>
            </a:p>
          </p:txBody>
        </p:sp>
        <p:sp>
          <p:nvSpPr>
            <p:cNvPr id="76" name="Platshållare för text 27">
              <a:extLst>
                <a:ext uri="{FF2B5EF4-FFF2-40B4-BE49-F238E27FC236}">
                  <a16:creationId xmlns:a16="http://schemas.microsoft.com/office/drawing/2014/main" id="{306D1DF9-2CF9-4584-171C-8549B22F1642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9025456" y="660109"/>
              <a:ext cx="1172067" cy="288498"/>
            </a:xfrm>
            <a:prstGeom prst="rect">
              <a:avLst/>
            </a:prstGeom>
            <a:noFill/>
          </p:spPr>
          <p:txBody>
            <a:bodyPr lIns="0" tIns="0" rIns="0" bIns="0"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buNone/>
              </a:pPr>
              <a:r>
                <a:rPr lang="sv-SE" sz="935" b="1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Aktivering slutar</a:t>
              </a:r>
            </a:p>
          </p:txBody>
        </p:sp>
        <p:sp>
          <p:nvSpPr>
            <p:cNvPr id="77" name="Platshållare för text 27">
              <a:extLst>
                <a:ext uri="{FF2B5EF4-FFF2-40B4-BE49-F238E27FC236}">
                  <a16:creationId xmlns:a16="http://schemas.microsoft.com/office/drawing/2014/main" id="{306D1DF9-2CF9-4584-171C-8549B22F1642}"/>
                </a:ext>
              </a:extLst>
            </p:cNvPr>
            <p:cNvSpPr txBox="1">
              <a:spLocks/>
            </p:cNvSpPr>
            <p:nvPr/>
          </p:nvSpPr>
          <p:spPr>
            <a:xfrm rot="18871429">
              <a:off x="5524629" y="2674629"/>
              <a:ext cx="860888" cy="257082"/>
            </a:xfrm>
            <a:prstGeom prst="rect">
              <a:avLst/>
            </a:prstGeom>
            <a:noFill/>
          </p:spPr>
          <p:txBody>
            <a:bodyPr lIns="0" tIns="0" rIns="0" bIns="0" anchor="ctr"/>
            <a:lstStyle>
              <a:lvl1pPr marL="324000" indent="-324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0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&gt;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-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09">
                <a:buNone/>
              </a:pPr>
              <a:r>
                <a:rPr lang="sv-SE" sz="935">
                  <a:solidFill>
                    <a:srgbClr val="000000"/>
                  </a:solidFill>
                  <a:latin typeface="Inter"/>
                  <a:cs typeface="Arial" panose="020B0604020202020204" pitchFamily="34" charset="0"/>
                </a:rPr>
                <a:t>CM stänger</a:t>
              </a:r>
            </a:p>
          </p:txBody>
        </p:sp>
        <p:cxnSp>
          <p:nvCxnSpPr>
            <p:cNvPr id="138" name="Rak 43">
              <a:extLst>
                <a:ext uri="{FF2B5EF4-FFF2-40B4-BE49-F238E27FC236}">
                  <a16:creationId xmlns:a16="http://schemas.microsoft.com/office/drawing/2014/main" id="{5A25C748-B3E4-15F7-0614-4EA5B64BC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038" y="3055269"/>
              <a:ext cx="0" cy="48921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ak 136">
              <a:extLst>
                <a:ext uri="{FF2B5EF4-FFF2-40B4-BE49-F238E27FC236}">
                  <a16:creationId xmlns:a16="http://schemas.microsoft.com/office/drawing/2014/main" id="{2C35DECE-6C44-DF58-C5D2-B092B99DB707}"/>
                </a:ext>
              </a:extLst>
            </p:cNvPr>
            <p:cNvCxnSpPr>
              <a:cxnSpLocks/>
              <a:endCxn id="65" idx="0"/>
            </p:cNvCxnSpPr>
            <p:nvPr/>
          </p:nvCxnSpPr>
          <p:spPr>
            <a:xfrm>
              <a:off x="8250178" y="3093680"/>
              <a:ext cx="0" cy="47137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Bildobjekt 53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A2B7E778-39D3-AA6E-FABE-7798051DA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3919" y="4632847"/>
              <a:ext cx="321181" cy="321181"/>
            </a:xfrm>
            <a:prstGeom prst="rect">
              <a:avLst/>
            </a:prstGeom>
          </p:spPr>
        </p:pic>
        <p:pic>
          <p:nvPicPr>
            <p:cNvPr id="56" name="Bildobjekt 55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86927A67-455D-4BD2-F2E0-337D556E1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4926" y="4676926"/>
              <a:ext cx="321181" cy="321181"/>
            </a:xfrm>
            <a:prstGeom prst="rect">
              <a:avLst/>
            </a:prstGeom>
          </p:spPr>
        </p:pic>
        <p:pic>
          <p:nvPicPr>
            <p:cNvPr id="58" name="Bildobjekt 57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875DFF04-5A62-A81A-619D-71262851B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0588" y="4682880"/>
              <a:ext cx="321181" cy="321181"/>
            </a:xfrm>
            <a:prstGeom prst="rect">
              <a:avLst/>
            </a:prstGeom>
          </p:spPr>
        </p:pic>
        <p:pic>
          <p:nvPicPr>
            <p:cNvPr id="60" name="Bildobjekt 59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304AA710-0300-CA0C-307B-A6EAFCC4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9294" y="4645118"/>
              <a:ext cx="321181" cy="321181"/>
            </a:xfrm>
            <a:prstGeom prst="rect">
              <a:avLst/>
            </a:prstGeom>
          </p:spPr>
        </p:pic>
        <p:pic>
          <p:nvPicPr>
            <p:cNvPr id="62" name="Bildobjekt 61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7BB06EC1-E77D-7FC0-43D0-53D6520AC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8338" y="4651332"/>
              <a:ext cx="321181" cy="321181"/>
            </a:xfrm>
            <a:prstGeom prst="rect">
              <a:avLst/>
            </a:prstGeom>
          </p:spPr>
        </p:pic>
        <p:pic>
          <p:nvPicPr>
            <p:cNvPr id="64" name="Bildobjekt 63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364151E4-451B-8F16-91A2-C1212B998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2284" y="3519836"/>
              <a:ext cx="321181" cy="321181"/>
            </a:xfrm>
            <a:prstGeom prst="rect">
              <a:avLst/>
            </a:prstGeom>
          </p:spPr>
        </p:pic>
        <p:pic>
          <p:nvPicPr>
            <p:cNvPr id="65" name="Bildobjekt 64" descr="En bild som visar svart, mörker&#10;&#10;Automatiskt genererad beskrivning">
              <a:extLst>
                <a:ext uri="{FF2B5EF4-FFF2-40B4-BE49-F238E27FC236}">
                  <a16:creationId xmlns:a16="http://schemas.microsoft.com/office/drawing/2014/main" id="{F3EB3371-F2F3-F408-3B4A-21F8D30C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9588" y="3565050"/>
              <a:ext cx="321181" cy="321181"/>
            </a:xfrm>
            <a:prstGeom prst="rect">
              <a:avLst/>
            </a:prstGeom>
          </p:spPr>
        </p:pic>
        <p:cxnSp>
          <p:nvCxnSpPr>
            <p:cNvPr id="70" name="Rak 43">
              <a:extLst>
                <a:ext uri="{FF2B5EF4-FFF2-40B4-BE49-F238E27FC236}">
                  <a16:creationId xmlns:a16="http://schemas.microsoft.com/office/drawing/2014/main" id="{585226E8-2A4B-57DB-DCA4-60634562A098}"/>
                </a:ext>
              </a:extLst>
            </p:cNvPr>
            <p:cNvCxnSpPr>
              <a:cxnSpLocks/>
            </p:cNvCxnSpPr>
            <p:nvPr/>
          </p:nvCxnSpPr>
          <p:spPr>
            <a:xfrm>
              <a:off x="8400747" y="1281665"/>
              <a:ext cx="0" cy="3515396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Platshållare för text 27">
            <a:extLst>
              <a:ext uri="{FF2B5EF4-FFF2-40B4-BE49-F238E27FC236}">
                <a16:creationId xmlns:a16="http://schemas.microsoft.com/office/drawing/2014/main" id="{B633F6D3-995D-4674-BAB6-C65981D8F278}"/>
              </a:ext>
            </a:extLst>
          </p:cNvPr>
          <p:cNvSpPr txBox="1">
            <a:spLocks/>
          </p:cNvSpPr>
          <p:nvPr/>
        </p:nvSpPr>
        <p:spPr>
          <a:xfrm rot="18900000">
            <a:off x="5709362" y="536919"/>
            <a:ext cx="1224379" cy="250592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buNone/>
            </a:pPr>
            <a:r>
              <a:rPr lang="sv-SE" sz="1000" b="1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Aktivering startar</a:t>
            </a:r>
          </a:p>
        </p:txBody>
      </p:sp>
      <p:sp>
        <p:nvSpPr>
          <p:cNvPr id="53" name="Platshållare för text 27">
            <a:extLst>
              <a:ext uri="{FF2B5EF4-FFF2-40B4-BE49-F238E27FC236}">
                <a16:creationId xmlns:a16="http://schemas.microsoft.com/office/drawing/2014/main" id="{E94A0EB7-29ED-41A7-923F-7C2DBB5795C5}"/>
              </a:ext>
            </a:extLst>
          </p:cNvPr>
          <p:cNvSpPr txBox="1">
            <a:spLocks/>
          </p:cNvSpPr>
          <p:nvPr/>
        </p:nvSpPr>
        <p:spPr>
          <a:xfrm rot="18900000">
            <a:off x="2278263" y="523838"/>
            <a:ext cx="1547968" cy="25706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100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Upphandling 1 stänger</a:t>
            </a:r>
          </a:p>
        </p:txBody>
      </p:sp>
      <p:sp>
        <p:nvSpPr>
          <p:cNvPr id="81" name="Platshållare för text 27">
            <a:extLst>
              <a:ext uri="{FF2B5EF4-FFF2-40B4-BE49-F238E27FC236}">
                <a16:creationId xmlns:a16="http://schemas.microsoft.com/office/drawing/2014/main" id="{ED5E8473-247F-4516-95C4-E6CB3B254079}"/>
              </a:ext>
            </a:extLst>
          </p:cNvPr>
          <p:cNvSpPr txBox="1">
            <a:spLocks/>
          </p:cNvSpPr>
          <p:nvPr/>
        </p:nvSpPr>
        <p:spPr>
          <a:xfrm rot="18900000">
            <a:off x="2630412" y="529024"/>
            <a:ext cx="1547968" cy="25706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100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Resultat upphandling 1</a:t>
            </a:r>
          </a:p>
        </p:txBody>
      </p:sp>
      <p:pic>
        <p:nvPicPr>
          <p:cNvPr id="93" name="Bildobjekt 92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286F66F5-50C2-4CDB-9ADC-EF056D9D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139" y="1604363"/>
            <a:ext cx="321153" cy="321153"/>
          </a:xfrm>
          <a:prstGeom prst="rect">
            <a:avLst/>
          </a:prstGeom>
        </p:spPr>
      </p:pic>
      <p:sp>
        <p:nvSpPr>
          <p:cNvPr id="94" name="Platshållare för text 27">
            <a:extLst>
              <a:ext uri="{FF2B5EF4-FFF2-40B4-BE49-F238E27FC236}">
                <a16:creationId xmlns:a16="http://schemas.microsoft.com/office/drawing/2014/main" id="{74DAE572-FA31-48EE-99F4-0E40B45BB67A}"/>
              </a:ext>
            </a:extLst>
          </p:cNvPr>
          <p:cNvSpPr txBox="1">
            <a:spLocks/>
          </p:cNvSpPr>
          <p:nvPr/>
        </p:nvSpPr>
        <p:spPr>
          <a:xfrm>
            <a:off x="2097944" y="1987236"/>
            <a:ext cx="973396" cy="236062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D-1 </a:t>
            </a:r>
            <a:b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</a:b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00:30</a:t>
            </a:r>
          </a:p>
        </p:txBody>
      </p:sp>
      <p:sp>
        <p:nvSpPr>
          <p:cNvPr id="96" name="Platshållare för text 27">
            <a:extLst>
              <a:ext uri="{FF2B5EF4-FFF2-40B4-BE49-F238E27FC236}">
                <a16:creationId xmlns:a16="http://schemas.microsoft.com/office/drawing/2014/main" id="{BB01C61A-7FBA-4BC3-B013-5640F1CD72A1}"/>
              </a:ext>
            </a:extLst>
          </p:cNvPr>
          <p:cNvSpPr txBox="1">
            <a:spLocks/>
          </p:cNvSpPr>
          <p:nvPr/>
        </p:nvSpPr>
        <p:spPr>
          <a:xfrm>
            <a:off x="725712" y="1240783"/>
            <a:ext cx="724281" cy="344089"/>
          </a:xfrm>
          <a:prstGeom prst="rect">
            <a:avLst/>
          </a:prstGeom>
          <a:noFill/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935">
                <a:solidFill>
                  <a:srgbClr val="000000"/>
                </a:solidFill>
                <a:latin typeface="Poppins Bold"/>
                <a:cs typeface="Arial" panose="020B0604020202020204" pitchFamily="34" charset="0"/>
              </a:rPr>
              <a:t>FCR</a:t>
            </a:r>
          </a:p>
        </p:txBody>
      </p:sp>
      <p:sp>
        <p:nvSpPr>
          <p:cNvPr id="100" name="Platshållare för text 27">
            <a:extLst>
              <a:ext uri="{FF2B5EF4-FFF2-40B4-BE49-F238E27FC236}">
                <a16:creationId xmlns:a16="http://schemas.microsoft.com/office/drawing/2014/main" id="{0DA87071-0ADD-48AC-A0E1-79C88F7DDFCD}"/>
              </a:ext>
            </a:extLst>
          </p:cNvPr>
          <p:cNvSpPr txBox="1">
            <a:spLocks/>
          </p:cNvSpPr>
          <p:nvPr/>
        </p:nvSpPr>
        <p:spPr>
          <a:xfrm>
            <a:off x="2477215" y="2001418"/>
            <a:ext cx="973396" cy="236062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D-1 </a:t>
            </a:r>
            <a:b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</a:b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01:30</a:t>
            </a:r>
          </a:p>
        </p:txBody>
      </p:sp>
      <p:cxnSp>
        <p:nvCxnSpPr>
          <p:cNvPr id="111" name="Rak 43">
            <a:extLst>
              <a:ext uri="{FF2B5EF4-FFF2-40B4-BE49-F238E27FC236}">
                <a16:creationId xmlns:a16="http://schemas.microsoft.com/office/drawing/2014/main" id="{4E90E0D7-6164-48FD-8A99-CB9A636A2648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2590316" y="1165151"/>
            <a:ext cx="4400" cy="43921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Rak 43">
            <a:extLst>
              <a:ext uri="{FF2B5EF4-FFF2-40B4-BE49-F238E27FC236}">
                <a16:creationId xmlns:a16="http://schemas.microsoft.com/office/drawing/2014/main" id="{BE4D0445-5ABE-423B-83A8-A2BA6D5DBD17}"/>
              </a:ext>
            </a:extLst>
          </p:cNvPr>
          <p:cNvCxnSpPr>
            <a:cxnSpLocks/>
          </p:cNvCxnSpPr>
          <p:nvPr/>
        </p:nvCxnSpPr>
        <p:spPr>
          <a:xfrm>
            <a:off x="2954100" y="1188584"/>
            <a:ext cx="4400" cy="43921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ak 43">
            <a:extLst>
              <a:ext uri="{FF2B5EF4-FFF2-40B4-BE49-F238E27FC236}">
                <a16:creationId xmlns:a16="http://schemas.microsoft.com/office/drawing/2014/main" id="{83A8EFF5-AA96-4CF6-9952-23B4876053B3}"/>
              </a:ext>
            </a:extLst>
          </p:cNvPr>
          <p:cNvCxnSpPr>
            <a:cxnSpLocks/>
          </p:cNvCxnSpPr>
          <p:nvPr/>
        </p:nvCxnSpPr>
        <p:spPr>
          <a:xfrm>
            <a:off x="3255786" y="3003554"/>
            <a:ext cx="0" cy="158165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Rak 43">
            <a:extLst>
              <a:ext uri="{FF2B5EF4-FFF2-40B4-BE49-F238E27FC236}">
                <a16:creationId xmlns:a16="http://schemas.microsoft.com/office/drawing/2014/main" id="{3A9D0DB2-4737-4F59-9F99-BF6D0FBBCC54}"/>
              </a:ext>
            </a:extLst>
          </p:cNvPr>
          <p:cNvCxnSpPr>
            <a:cxnSpLocks/>
          </p:cNvCxnSpPr>
          <p:nvPr/>
        </p:nvCxnSpPr>
        <p:spPr>
          <a:xfrm>
            <a:off x="1544618" y="1065442"/>
            <a:ext cx="0" cy="355083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Bildobjekt 132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103DBEE0-FC38-4266-81C0-9C0E7023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98" y="1610079"/>
            <a:ext cx="321153" cy="286113"/>
          </a:xfrm>
          <a:prstGeom prst="rect">
            <a:avLst/>
          </a:prstGeom>
        </p:spPr>
      </p:pic>
      <p:sp>
        <p:nvSpPr>
          <p:cNvPr id="134" name="Platshållare för text 27">
            <a:extLst>
              <a:ext uri="{FF2B5EF4-FFF2-40B4-BE49-F238E27FC236}">
                <a16:creationId xmlns:a16="http://schemas.microsoft.com/office/drawing/2014/main" id="{C86D149E-DA1F-4E92-B145-5B577CA43E05}"/>
              </a:ext>
            </a:extLst>
          </p:cNvPr>
          <p:cNvSpPr txBox="1">
            <a:spLocks/>
          </p:cNvSpPr>
          <p:nvPr/>
        </p:nvSpPr>
        <p:spPr>
          <a:xfrm>
            <a:off x="3402096" y="1984277"/>
            <a:ext cx="973396" cy="236062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D-1 </a:t>
            </a:r>
            <a:b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</a:b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09:35</a:t>
            </a:r>
          </a:p>
        </p:txBody>
      </p:sp>
      <p:sp>
        <p:nvSpPr>
          <p:cNvPr id="135" name="Platshållare för text 27">
            <a:extLst>
              <a:ext uri="{FF2B5EF4-FFF2-40B4-BE49-F238E27FC236}">
                <a16:creationId xmlns:a16="http://schemas.microsoft.com/office/drawing/2014/main" id="{9A994864-CE6A-4478-8FC1-0D4840B19211}"/>
              </a:ext>
            </a:extLst>
          </p:cNvPr>
          <p:cNvSpPr txBox="1">
            <a:spLocks/>
          </p:cNvSpPr>
          <p:nvPr/>
        </p:nvSpPr>
        <p:spPr>
          <a:xfrm rot="18900000">
            <a:off x="3545239" y="452564"/>
            <a:ext cx="1739835" cy="25706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100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Spotkapaciteter publiceras</a:t>
            </a:r>
          </a:p>
        </p:txBody>
      </p:sp>
      <p:cxnSp>
        <p:nvCxnSpPr>
          <p:cNvPr id="136" name="Rak 43">
            <a:extLst>
              <a:ext uri="{FF2B5EF4-FFF2-40B4-BE49-F238E27FC236}">
                <a16:creationId xmlns:a16="http://schemas.microsoft.com/office/drawing/2014/main" id="{616FB11B-FE0B-4289-BA63-450DC53F4593}"/>
              </a:ext>
            </a:extLst>
          </p:cNvPr>
          <p:cNvCxnSpPr>
            <a:cxnSpLocks/>
          </p:cNvCxnSpPr>
          <p:nvPr/>
        </p:nvCxnSpPr>
        <p:spPr>
          <a:xfrm>
            <a:off x="3886379" y="1167766"/>
            <a:ext cx="4400" cy="43921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Bildobjekt 136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CA4A1E8D-79EC-49DB-8980-66B870E5E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690" y="4616276"/>
            <a:ext cx="321153" cy="286113"/>
          </a:xfrm>
          <a:prstGeom prst="rect">
            <a:avLst/>
          </a:prstGeom>
        </p:spPr>
      </p:pic>
      <p:sp>
        <p:nvSpPr>
          <p:cNvPr id="139" name="Platshållare för text 27">
            <a:extLst>
              <a:ext uri="{FF2B5EF4-FFF2-40B4-BE49-F238E27FC236}">
                <a16:creationId xmlns:a16="http://schemas.microsoft.com/office/drawing/2014/main" id="{1AD5E3A3-B128-4FF4-880C-811E615FDB17}"/>
              </a:ext>
            </a:extLst>
          </p:cNvPr>
          <p:cNvSpPr txBox="1">
            <a:spLocks/>
          </p:cNvSpPr>
          <p:nvPr/>
        </p:nvSpPr>
        <p:spPr>
          <a:xfrm>
            <a:off x="3706247" y="4947732"/>
            <a:ext cx="973396" cy="236062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D-1 </a:t>
            </a:r>
            <a:b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</a:b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12:00</a:t>
            </a:r>
          </a:p>
        </p:txBody>
      </p:sp>
      <p:cxnSp>
        <p:nvCxnSpPr>
          <p:cNvPr id="140" name="Rak 43">
            <a:extLst>
              <a:ext uri="{FF2B5EF4-FFF2-40B4-BE49-F238E27FC236}">
                <a16:creationId xmlns:a16="http://schemas.microsoft.com/office/drawing/2014/main" id="{8882356A-8EDE-44A1-BCA0-953F0CEEAACA}"/>
              </a:ext>
            </a:extLst>
          </p:cNvPr>
          <p:cNvCxnSpPr>
            <a:cxnSpLocks/>
          </p:cNvCxnSpPr>
          <p:nvPr/>
        </p:nvCxnSpPr>
        <p:spPr>
          <a:xfrm>
            <a:off x="4192945" y="1190233"/>
            <a:ext cx="0" cy="342930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Platshållare för text 27">
            <a:extLst>
              <a:ext uri="{FF2B5EF4-FFF2-40B4-BE49-F238E27FC236}">
                <a16:creationId xmlns:a16="http://schemas.microsoft.com/office/drawing/2014/main" id="{9F126106-85BE-49E0-A3EE-A6679F27D554}"/>
              </a:ext>
            </a:extLst>
          </p:cNvPr>
          <p:cNvSpPr txBox="1">
            <a:spLocks/>
          </p:cNvSpPr>
          <p:nvPr/>
        </p:nvSpPr>
        <p:spPr>
          <a:xfrm rot="18900000">
            <a:off x="3874534" y="506587"/>
            <a:ext cx="1547968" cy="25706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100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Spotmarknaden stänger</a:t>
            </a:r>
          </a:p>
        </p:txBody>
      </p:sp>
      <p:pic>
        <p:nvPicPr>
          <p:cNvPr id="142" name="Bildobjekt 141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460AF9BA-3AC1-404B-B507-C9358A39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43" y="1621459"/>
            <a:ext cx="321153" cy="286113"/>
          </a:xfrm>
          <a:prstGeom prst="rect">
            <a:avLst/>
          </a:prstGeom>
        </p:spPr>
      </p:pic>
      <p:sp>
        <p:nvSpPr>
          <p:cNvPr id="143" name="Platshållare för text 27">
            <a:extLst>
              <a:ext uri="{FF2B5EF4-FFF2-40B4-BE49-F238E27FC236}">
                <a16:creationId xmlns:a16="http://schemas.microsoft.com/office/drawing/2014/main" id="{53FAF178-2F60-41A6-8ABF-D50B4D1B4652}"/>
              </a:ext>
            </a:extLst>
          </p:cNvPr>
          <p:cNvSpPr txBox="1">
            <a:spLocks/>
          </p:cNvSpPr>
          <p:nvPr/>
        </p:nvSpPr>
        <p:spPr>
          <a:xfrm>
            <a:off x="4053268" y="1986538"/>
            <a:ext cx="973396" cy="236062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D-1 </a:t>
            </a:r>
            <a:b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</a:b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18:00</a:t>
            </a:r>
          </a:p>
        </p:txBody>
      </p:sp>
      <p:cxnSp>
        <p:nvCxnSpPr>
          <p:cNvPr id="144" name="Rak 43">
            <a:extLst>
              <a:ext uri="{FF2B5EF4-FFF2-40B4-BE49-F238E27FC236}">
                <a16:creationId xmlns:a16="http://schemas.microsoft.com/office/drawing/2014/main" id="{A6E2BCA6-67AD-49CF-97F1-1B21BDD87B28}"/>
              </a:ext>
            </a:extLst>
          </p:cNvPr>
          <p:cNvCxnSpPr>
            <a:cxnSpLocks/>
          </p:cNvCxnSpPr>
          <p:nvPr/>
        </p:nvCxnSpPr>
        <p:spPr>
          <a:xfrm>
            <a:off x="4540350" y="1187317"/>
            <a:ext cx="4400" cy="43921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Platshållare för text 27">
            <a:extLst>
              <a:ext uri="{FF2B5EF4-FFF2-40B4-BE49-F238E27FC236}">
                <a16:creationId xmlns:a16="http://schemas.microsoft.com/office/drawing/2014/main" id="{0CAF3A3A-7E05-423F-B2F2-561F77680C9C}"/>
              </a:ext>
            </a:extLst>
          </p:cNvPr>
          <p:cNvSpPr txBox="1">
            <a:spLocks/>
          </p:cNvSpPr>
          <p:nvPr/>
        </p:nvSpPr>
        <p:spPr>
          <a:xfrm rot="18900000">
            <a:off x="4251164" y="488853"/>
            <a:ext cx="1547968" cy="25706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100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Upphandling 2 stänger</a:t>
            </a:r>
          </a:p>
        </p:txBody>
      </p:sp>
      <p:pic>
        <p:nvPicPr>
          <p:cNvPr id="146" name="Bildobjekt 145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D0606A30-7678-4D52-8682-B87BC73A6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677" y="1627288"/>
            <a:ext cx="321153" cy="286113"/>
          </a:xfrm>
          <a:prstGeom prst="rect">
            <a:avLst/>
          </a:prstGeom>
        </p:spPr>
      </p:pic>
      <p:sp>
        <p:nvSpPr>
          <p:cNvPr id="147" name="Platshållare för text 27">
            <a:extLst>
              <a:ext uri="{FF2B5EF4-FFF2-40B4-BE49-F238E27FC236}">
                <a16:creationId xmlns:a16="http://schemas.microsoft.com/office/drawing/2014/main" id="{C21FE02A-D109-44CC-B32D-229A35F748DD}"/>
              </a:ext>
            </a:extLst>
          </p:cNvPr>
          <p:cNvSpPr txBox="1">
            <a:spLocks/>
          </p:cNvSpPr>
          <p:nvPr/>
        </p:nvSpPr>
        <p:spPr>
          <a:xfrm>
            <a:off x="4365558" y="1985979"/>
            <a:ext cx="973396" cy="236062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D-1 </a:t>
            </a:r>
            <a:b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</a:b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19:00</a:t>
            </a:r>
          </a:p>
        </p:txBody>
      </p:sp>
      <p:cxnSp>
        <p:nvCxnSpPr>
          <p:cNvPr id="148" name="Rak 43">
            <a:extLst>
              <a:ext uri="{FF2B5EF4-FFF2-40B4-BE49-F238E27FC236}">
                <a16:creationId xmlns:a16="http://schemas.microsoft.com/office/drawing/2014/main" id="{B88F2B8D-3214-4791-9B08-52B120F5897F}"/>
              </a:ext>
            </a:extLst>
          </p:cNvPr>
          <p:cNvCxnSpPr>
            <a:cxnSpLocks/>
          </p:cNvCxnSpPr>
          <p:nvPr/>
        </p:nvCxnSpPr>
        <p:spPr>
          <a:xfrm>
            <a:off x="4832530" y="1193222"/>
            <a:ext cx="4400" cy="43921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Platshållare för text 27">
            <a:extLst>
              <a:ext uri="{FF2B5EF4-FFF2-40B4-BE49-F238E27FC236}">
                <a16:creationId xmlns:a16="http://schemas.microsoft.com/office/drawing/2014/main" id="{360C48B0-DE00-44DC-A265-DE7A50A7D207}"/>
              </a:ext>
            </a:extLst>
          </p:cNvPr>
          <p:cNvSpPr txBox="1">
            <a:spLocks/>
          </p:cNvSpPr>
          <p:nvPr/>
        </p:nvSpPr>
        <p:spPr>
          <a:xfrm rot="18900000">
            <a:off x="4543343" y="494758"/>
            <a:ext cx="1547968" cy="25706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100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Resultat upphandling 2</a:t>
            </a:r>
          </a:p>
        </p:txBody>
      </p:sp>
      <p:grpSp>
        <p:nvGrpSpPr>
          <p:cNvPr id="150" name="Grupp 149">
            <a:extLst>
              <a:ext uri="{FF2B5EF4-FFF2-40B4-BE49-F238E27FC236}">
                <a16:creationId xmlns:a16="http://schemas.microsoft.com/office/drawing/2014/main" id="{667F1792-EE8C-4F51-A37D-7D69DF22EDED}"/>
              </a:ext>
            </a:extLst>
          </p:cNvPr>
          <p:cNvGrpSpPr/>
          <p:nvPr/>
        </p:nvGrpSpPr>
        <p:grpSpPr>
          <a:xfrm>
            <a:off x="9419573" y="4603095"/>
            <a:ext cx="290721" cy="288133"/>
            <a:chOff x="10375610" y="1912895"/>
            <a:chExt cx="599090" cy="498445"/>
          </a:xfrm>
        </p:grpSpPr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5D51064A-3F10-4F4B-BE0B-A5B7A053CC92}"/>
                </a:ext>
              </a:extLst>
            </p:cNvPr>
            <p:cNvSpPr/>
            <p:nvPr/>
          </p:nvSpPr>
          <p:spPr>
            <a:xfrm>
              <a:off x="10375610" y="1962997"/>
              <a:ext cx="599090" cy="4483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89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4" name="Rak 131">
              <a:extLst>
                <a:ext uri="{FF2B5EF4-FFF2-40B4-BE49-F238E27FC236}">
                  <a16:creationId xmlns:a16="http://schemas.microsoft.com/office/drawing/2014/main" id="{4B3E6579-F407-4F61-A456-C84EE1CF8BA8}"/>
                </a:ext>
              </a:extLst>
            </p:cNvPr>
            <p:cNvCxnSpPr>
              <a:cxnSpLocks/>
            </p:cNvCxnSpPr>
            <p:nvPr/>
          </p:nvCxnSpPr>
          <p:spPr>
            <a:xfrm>
              <a:off x="10375610" y="2093388"/>
              <a:ext cx="59909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Grupp 154">
              <a:extLst>
                <a:ext uri="{FF2B5EF4-FFF2-40B4-BE49-F238E27FC236}">
                  <a16:creationId xmlns:a16="http://schemas.microsoft.com/office/drawing/2014/main" id="{DEA45FD7-3160-43C6-A095-331C1758ADD8}"/>
                </a:ext>
              </a:extLst>
            </p:cNvPr>
            <p:cNvGrpSpPr/>
            <p:nvPr/>
          </p:nvGrpSpPr>
          <p:grpSpPr>
            <a:xfrm>
              <a:off x="10502826" y="1912895"/>
              <a:ext cx="344659" cy="100204"/>
              <a:chOff x="8701553" y="1800092"/>
              <a:chExt cx="344659" cy="100204"/>
            </a:xfrm>
          </p:grpSpPr>
          <p:cxnSp>
            <p:nvCxnSpPr>
              <p:cNvPr id="156" name="Rak 133">
                <a:extLst>
                  <a:ext uri="{FF2B5EF4-FFF2-40B4-BE49-F238E27FC236}">
                    <a16:creationId xmlns:a16="http://schemas.microsoft.com/office/drawing/2014/main" id="{685DDFBD-D837-4C9D-A5AA-BCCD70D301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1553" y="1800092"/>
                <a:ext cx="0" cy="1002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Rak 134">
                <a:extLst>
                  <a:ext uri="{FF2B5EF4-FFF2-40B4-BE49-F238E27FC236}">
                    <a16:creationId xmlns:a16="http://schemas.microsoft.com/office/drawing/2014/main" id="{CDDEDB35-5318-4F94-9A22-B7267C60BB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46212" y="1800092"/>
                <a:ext cx="0" cy="1002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8" name="Platshållare för text 27">
            <a:extLst>
              <a:ext uri="{FF2B5EF4-FFF2-40B4-BE49-F238E27FC236}">
                <a16:creationId xmlns:a16="http://schemas.microsoft.com/office/drawing/2014/main" id="{7BBFC00B-1E45-467D-A313-DA4386F039A4}"/>
              </a:ext>
            </a:extLst>
          </p:cNvPr>
          <p:cNvSpPr txBox="1">
            <a:spLocks/>
          </p:cNvSpPr>
          <p:nvPr/>
        </p:nvSpPr>
        <p:spPr>
          <a:xfrm>
            <a:off x="9112017" y="4987382"/>
            <a:ext cx="905833" cy="236061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13 dygn efter leverans</a:t>
            </a:r>
          </a:p>
        </p:txBody>
      </p:sp>
      <p:cxnSp>
        <p:nvCxnSpPr>
          <p:cNvPr id="159" name="Rak 136">
            <a:extLst>
              <a:ext uri="{FF2B5EF4-FFF2-40B4-BE49-F238E27FC236}">
                <a16:creationId xmlns:a16="http://schemas.microsoft.com/office/drawing/2014/main" id="{833DD2EF-B8B5-4684-8C41-24A884819984}"/>
              </a:ext>
            </a:extLst>
          </p:cNvPr>
          <p:cNvCxnSpPr>
            <a:cxnSpLocks/>
          </p:cNvCxnSpPr>
          <p:nvPr/>
        </p:nvCxnSpPr>
        <p:spPr>
          <a:xfrm flipH="1">
            <a:off x="9547980" y="1131341"/>
            <a:ext cx="10918" cy="354594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Platshållare för text 27">
            <a:extLst>
              <a:ext uri="{FF2B5EF4-FFF2-40B4-BE49-F238E27FC236}">
                <a16:creationId xmlns:a16="http://schemas.microsoft.com/office/drawing/2014/main" id="{59058711-0B91-4A90-9178-6B5D482504D1}"/>
              </a:ext>
            </a:extLst>
          </p:cNvPr>
          <p:cNvSpPr txBox="1">
            <a:spLocks/>
          </p:cNvSpPr>
          <p:nvPr/>
        </p:nvSpPr>
        <p:spPr>
          <a:xfrm rot="18900000">
            <a:off x="9230087" y="661347"/>
            <a:ext cx="1299486" cy="25706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100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Ersättning för aktiverade bud</a:t>
            </a:r>
          </a:p>
        </p:txBody>
      </p:sp>
      <p:sp>
        <p:nvSpPr>
          <p:cNvPr id="161" name="Vänster klammerparentes 160">
            <a:extLst>
              <a:ext uri="{FF2B5EF4-FFF2-40B4-BE49-F238E27FC236}">
                <a16:creationId xmlns:a16="http://schemas.microsoft.com/office/drawing/2014/main" id="{2EDC13AE-1D41-4D9F-BF17-BE6D8DF90A6D}"/>
              </a:ext>
            </a:extLst>
          </p:cNvPr>
          <p:cNvSpPr/>
          <p:nvPr/>
        </p:nvSpPr>
        <p:spPr>
          <a:xfrm rot="16200000">
            <a:off x="3690174" y="3869745"/>
            <a:ext cx="416535" cy="2888052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89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Platshållare för text 27">
            <a:extLst>
              <a:ext uri="{FF2B5EF4-FFF2-40B4-BE49-F238E27FC236}">
                <a16:creationId xmlns:a16="http://schemas.microsoft.com/office/drawing/2014/main" id="{0666481C-81F4-4F17-A710-28F7C9DBC45F}"/>
              </a:ext>
            </a:extLst>
          </p:cNvPr>
          <p:cNvSpPr txBox="1">
            <a:spLocks/>
          </p:cNvSpPr>
          <p:nvPr/>
        </p:nvSpPr>
        <p:spPr>
          <a:xfrm>
            <a:off x="3443376" y="5490474"/>
            <a:ext cx="1035002" cy="250592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buNone/>
            </a:pPr>
            <a:r>
              <a:rPr lang="sv-SE" sz="935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Dagen före (D-1)</a:t>
            </a:r>
          </a:p>
        </p:txBody>
      </p:sp>
      <p:sp>
        <p:nvSpPr>
          <p:cNvPr id="181" name="Platshållare för text 27">
            <a:extLst>
              <a:ext uri="{FF2B5EF4-FFF2-40B4-BE49-F238E27FC236}">
                <a16:creationId xmlns:a16="http://schemas.microsoft.com/office/drawing/2014/main" id="{DB606FC4-D5C2-44D9-8C64-8A7C477B8B23}"/>
              </a:ext>
            </a:extLst>
          </p:cNvPr>
          <p:cNvSpPr txBox="1">
            <a:spLocks/>
          </p:cNvSpPr>
          <p:nvPr/>
        </p:nvSpPr>
        <p:spPr>
          <a:xfrm>
            <a:off x="6395750" y="5487827"/>
            <a:ext cx="1035002" cy="250592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buNone/>
            </a:pPr>
            <a:r>
              <a:rPr lang="sv-SE" sz="935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Leveransdygn (D)</a:t>
            </a:r>
          </a:p>
        </p:txBody>
      </p:sp>
      <p:sp>
        <p:nvSpPr>
          <p:cNvPr id="183" name="Vänster klammerparentes 182">
            <a:extLst>
              <a:ext uri="{FF2B5EF4-FFF2-40B4-BE49-F238E27FC236}">
                <a16:creationId xmlns:a16="http://schemas.microsoft.com/office/drawing/2014/main" id="{7822ED11-9FC7-4595-B750-13B085A25A93}"/>
              </a:ext>
            </a:extLst>
          </p:cNvPr>
          <p:cNvSpPr/>
          <p:nvPr/>
        </p:nvSpPr>
        <p:spPr>
          <a:xfrm rot="16200000">
            <a:off x="6601825" y="3869745"/>
            <a:ext cx="416535" cy="2888052"/>
          </a:xfrm>
          <a:prstGeom prst="leftBrace">
            <a:avLst>
              <a:gd name="adj1" fmla="val 0"/>
              <a:gd name="adj2" fmla="val 5000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89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6" name="Bildobjekt 185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439EF5E3-4E61-46D8-A698-6E85C506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519" y="1618889"/>
            <a:ext cx="321153" cy="321153"/>
          </a:xfrm>
          <a:prstGeom prst="rect">
            <a:avLst/>
          </a:prstGeom>
        </p:spPr>
      </p:pic>
      <p:sp>
        <p:nvSpPr>
          <p:cNvPr id="191" name="Platshållare för text 27">
            <a:extLst>
              <a:ext uri="{FF2B5EF4-FFF2-40B4-BE49-F238E27FC236}">
                <a16:creationId xmlns:a16="http://schemas.microsoft.com/office/drawing/2014/main" id="{17E736CE-A652-46B6-9C53-A773E094A54F}"/>
              </a:ext>
            </a:extLst>
          </p:cNvPr>
          <p:cNvSpPr txBox="1">
            <a:spLocks/>
          </p:cNvSpPr>
          <p:nvPr/>
        </p:nvSpPr>
        <p:spPr>
          <a:xfrm>
            <a:off x="5912770" y="1240788"/>
            <a:ext cx="787452" cy="35098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680">
                <a:solidFill>
                  <a:prstClr val="white"/>
                </a:solidFill>
                <a:latin typeface="Poppins Bold"/>
                <a:cs typeface="Arial" panose="020B0604020202020204" pitchFamily="34" charset="0"/>
              </a:rPr>
              <a:t>Pro-rata aktivering </a:t>
            </a:r>
          </a:p>
        </p:txBody>
      </p:sp>
      <p:sp>
        <p:nvSpPr>
          <p:cNvPr id="192" name="Platshållare för text 27">
            <a:extLst>
              <a:ext uri="{FF2B5EF4-FFF2-40B4-BE49-F238E27FC236}">
                <a16:creationId xmlns:a16="http://schemas.microsoft.com/office/drawing/2014/main" id="{F23416E8-41FF-4F4A-8367-64D5838DABEA}"/>
              </a:ext>
            </a:extLst>
          </p:cNvPr>
          <p:cNvSpPr txBox="1">
            <a:spLocks/>
          </p:cNvSpPr>
          <p:nvPr/>
        </p:nvSpPr>
        <p:spPr>
          <a:xfrm>
            <a:off x="5368364" y="5336876"/>
            <a:ext cx="1386780" cy="236060"/>
          </a:xfrm>
          <a:prstGeom prst="rect">
            <a:avLst/>
          </a:prstGeom>
        </p:spPr>
        <p:txBody>
          <a:bodyPr anchor="ctr"/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09">
              <a:buNone/>
            </a:pPr>
            <a:r>
              <a:rPr lang="sv-SE" sz="850">
                <a:solidFill>
                  <a:srgbClr val="000000"/>
                </a:solidFill>
                <a:latin typeface="Inter"/>
                <a:cs typeface="Arial" panose="020B0604020202020204" pitchFamily="34" charset="0"/>
              </a:rPr>
              <a:t>Leveranstimme (T)</a:t>
            </a:r>
          </a:p>
        </p:txBody>
      </p:sp>
      <p:cxnSp>
        <p:nvCxnSpPr>
          <p:cNvPr id="177" name="Rak koppling 176">
            <a:extLst>
              <a:ext uri="{FF2B5EF4-FFF2-40B4-BE49-F238E27FC236}">
                <a16:creationId xmlns:a16="http://schemas.microsoft.com/office/drawing/2014/main" id="{435B6062-2408-452F-9CB5-7581A7B920F2}"/>
              </a:ext>
            </a:extLst>
          </p:cNvPr>
          <p:cNvCxnSpPr/>
          <p:nvPr/>
        </p:nvCxnSpPr>
        <p:spPr>
          <a:xfrm>
            <a:off x="5896468" y="5223442"/>
            <a:ext cx="0" cy="150631"/>
          </a:xfrm>
          <a:prstGeom prst="line">
            <a:avLst/>
          </a:prstGeom>
          <a:ln w="9525">
            <a:solidFill>
              <a:schemeClr val="tx1"/>
            </a:solidFill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341D34B0-FBE0-4717-A30A-7D00CA9D67A0}"/>
              </a:ext>
            </a:extLst>
          </p:cNvPr>
          <p:cNvCxnSpPr>
            <a:cxnSpLocks/>
          </p:cNvCxnSpPr>
          <p:nvPr/>
        </p:nvCxnSpPr>
        <p:spPr>
          <a:xfrm flipV="1">
            <a:off x="2097944" y="372396"/>
            <a:ext cx="1" cy="4508371"/>
          </a:xfrm>
          <a:prstGeom prst="line">
            <a:avLst/>
          </a:prstGeom>
          <a:ln>
            <a:tailEnd type="none" w="lg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BD640528-111C-49C3-AA16-654B273ADE12}"/>
              </a:ext>
            </a:extLst>
          </p:cNvPr>
          <p:cNvSpPr txBox="1"/>
          <p:nvPr/>
        </p:nvSpPr>
        <p:spPr>
          <a:xfrm>
            <a:off x="480962" y="90546"/>
            <a:ext cx="1631610" cy="470898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1020">
                <a:solidFill>
                  <a:schemeClr val="bg1"/>
                </a:solidFill>
              </a:rPr>
              <a:t>Deadline för begränsning i enlighet med artikel 182: </a:t>
            </a:r>
          </a:p>
          <a:p>
            <a:pPr algn="ctr"/>
            <a:r>
              <a:rPr lang="sv-SE" sz="1020">
                <a:solidFill>
                  <a:schemeClr val="bg1"/>
                </a:solidFill>
              </a:rPr>
              <a:t>14:00 D-2</a:t>
            </a:r>
          </a:p>
        </p:txBody>
      </p:sp>
    </p:spTree>
    <p:extLst>
      <p:ext uri="{BB962C8B-B14F-4D97-AF65-F5344CB8AC3E}">
        <p14:creationId xmlns:p14="http://schemas.microsoft.com/office/powerpoint/2010/main" val="16170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47FFD4F-5C7B-4227-BE9E-31BDC3C9EF9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83172" y="971550"/>
            <a:ext cx="9333187" cy="3889376"/>
          </a:xfrm>
        </p:spPr>
        <p:txBody>
          <a:bodyPr/>
          <a:lstStyle/>
          <a:p>
            <a:r>
              <a:rPr lang="sv-SE" sz="4800"/>
              <a:t>Bakgrunden till arbetet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D028D-36AC-4455-BB3E-F21DC44E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806455E-913E-4C97-AB30-809F1BEC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6772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FA3417-EAA5-F9D0-7F62-DDF93B276775}"/>
              </a:ext>
            </a:extLst>
          </p:cNvPr>
          <p:cNvSpPr/>
          <p:nvPr/>
        </p:nvSpPr>
        <p:spPr>
          <a:xfrm>
            <a:off x="0" y="0"/>
            <a:ext cx="4319588" cy="58324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23F4493-605F-B785-16ED-05FD1345A0DD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77" r="20377"/>
          <a:stretch/>
        </p:blipFill>
        <p:spPr>
          <a:xfrm>
            <a:off x="123001" y="971550"/>
            <a:ext cx="4073585" cy="3664728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3EE0C6-7CD3-1042-90DB-0C7C926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A279FD-310A-ED4D-B6EE-D2CDBC32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50D16002-5F03-48B8-8430-EB1E27BD5240}"/>
              </a:ext>
            </a:extLst>
          </p:cNvPr>
          <p:cNvSpPr txBox="1">
            <a:spLocks/>
          </p:cNvSpPr>
          <p:nvPr/>
        </p:nvSpPr>
        <p:spPr>
          <a:xfrm>
            <a:off x="4721436" y="1549343"/>
            <a:ext cx="5023043" cy="37010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518419" rtl="0" eaLnBrk="1" latinLnBrk="0" hangingPunct="1">
              <a:lnSpc>
                <a:spcPct val="12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518419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/>
            <a:r>
              <a:rPr lang="sv-SE"/>
              <a:t>Systemansvariga för överföringssystemet (TSO) ska samarbeta med systemansvariga för distributionssystemen (region- och lokalnätsföretag, DSO) för att underlätta och möjliggöra leverans av stödtjänster för balansering* som är anslutna till ett distributionssystem (region- eller lokalnät). </a:t>
            </a:r>
            <a:endParaRPr lang="en-US"/>
          </a:p>
          <a:p>
            <a:pPr marL="179705" indent="-179705"/>
            <a:r>
              <a:rPr lang="sv-SE" b="1">
                <a:ea typeface="Arial" panose="020B0604020202020204" pitchFamily="34" charset="0"/>
                <a:cs typeface="Times New Roman"/>
              </a:rPr>
              <a:t>Information om och villkor för förkvalificering till elnätet </a:t>
            </a:r>
            <a:r>
              <a:rPr lang="sv-SE">
                <a:ea typeface="Arial" panose="020B0604020202020204" pitchFamily="34" charset="0"/>
                <a:cs typeface="Times New Roman"/>
              </a:rPr>
              <a:t>som berörda region- och lokalnätsföretag har rätt att genomföra samt villkor för region- och lokalnätsföretag att sätta</a:t>
            </a:r>
            <a:r>
              <a:rPr lang="sv-SE" b="1">
                <a:ea typeface="Arial" panose="020B0604020202020204" pitchFamily="34" charset="0"/>
                <a:cs typeface="Times New Roman"/>
              </a:rPr>
              <a:t> tillfälliga gränser </a:t>
            </a:r>
            <a:r>
              <a:rPr lang="sv-SE">
                <a:ea typeface="Arial" panose="020B0604020202020204" pitchFamily="34" charset="0"/>
                <a:cs typeface="Times New Roman"/>
              </a:rPr>
              <a:t>före aktiveringen av stödtjänsten ska fastställas i </a:t>
            </a:r>
            <a:r>
              <a:rPr lang="sv-SE" b="1">
                <a:ea typeface="Arial" panose="020B0604020202020204" pitchFamily="34" charset="0"/>
                <a:cs typeface="Times New Roman"/>
              </a:rPr>
              <a:t>ett avtal.</a:t>
            </a:r>
            <a:endParaRPr lang="sv-SE" strike="sngStrike">
              <a:ea typeface="Inter"/>
              <a:cs typeface="Inter"/>
            </a:endParaRPr>
          </a:p>
          <a:p>
            <a:pPr marL="0" indent="0">
              <a:buNone/>
            </a:pPr>
            <a:r>
              <a:rPr lang="sv-SE" sz="1200"/>
              <a:t>* Gäller förkvalificering till FCR, </a:t>
            </a:r>
            <a:r>
              <a:rPr lang="sv-SE" sz="1200" err="1"/>
              <a:t>mFRR</a:t>
            </a:r>
            <a:r>
              <a:rPr lang="sv-SE" sz="1200"/>
              <a:t> och </a:t>
            </a:r>
            <a:r>
              <a:rPr lang="sv-SE" sz="1200" err="1"/>
              <a:t>aFFR</a:t>
            </a:r>
            <a:endParaRPr lang="sv-SE" sz="1200"/>
          </a:p>
          <a:p>
            <a:pPr marL="0" indent="0">
              <a:buFont typeface="Arial"/>
              <a:buNone/>
            </a:pPr>
            <a:endParaRPr lang="sv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F2297-C2BA-65B9-5F34-3B27EACDF757}"/>
              </a:ext>
            </a:extLst>
          </p:cNvPr>
          <p:cNvSpPr txBox="1"/>
          <p:nvPr/>
        </p:nvSpPr>
        <p:spPr>
          <a:xfrm>
            <a:off x="4720771" y="746560"/>
            <a:ext cx="5183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Artikel 182 i SO GL</a:t>
            </a:r>
          </a:p>
        </p:txBody>
      </p:sp>
    </p:spTree>
    <p:extLst>
      <p:ext uri="{BB962C8B-B14F-4D97-AF65-F5344CB8AC3E}">
        <p14:creationId xmlns:p14="http://schemas.microsoft.com/office/powerpoint/2010/main" val="49210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8CFDD1-6E3A-AE48-B8BA-0BFCA531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</a:t>
            </a:r>
            <a:r>
              <a:rPr lang="en-US" err="1"/>
              <a:t>kraftnät</a:t>
            </a:r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609B9E-7DD6-9345-8B72-298F6157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B342060-066E-2265-176F-A3BC1F6941BB}"/>
              </a:ext>
            </a:extLst>
          </p:cNvPr>
          <p:cNvSpPr txBox="1">
            <a:spLocks/>
          </p:cNvSpPr>
          <p:nvPr/>
        </p:nvSpPr>
        <p:spPr>
          <a:xfrm>
            <a:off x="352757" y="1473010"/>
            <a:ext cx="3267380" cy="2857465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Upprätthållande av frekvensen i det nationella elsystemet.</a:t>
            </a:r>
          </a:p>
          <a:p>
            <a:pPr marL="171450" lvl="1" indent="-171450">
              <a:buChar char="•"/>
            </a:pPr>
            <a:r>
              <a:rPr lang="sv-SE">
                <a:latin typeface="+mn-lt"/>
                <a:ea typeface="Georgia" panose="02040502050405020303" pitchFamily="18" charset="0"/>
                <a:cs typeface="Times New Roman"/>
              </a:rPr>
              <a:t>Svenska kraftnät</a:t>
            </a:r>
            <a:r>
              <a:rPr lang="sv-SE">
                <a:effectLst/>
                <a:latin typeface="+mn-lt"/>
                <a:ea typeface="Georgia" panose="02040502050405020303" pitchFamily="18" charset="0"/>
                <a:cs typeface="Times New Roman"/>
              </a:rPr>
              <a:t> </a:t>
            </a:r>
            <a:r>
              <a:rPr lang="sv-SE">
                <a:latin typeface="+mn-lt"/>
                <a:ea typeface="Georgia" panose="02040502050405020303" pitchFamily="18" charset="0"/>
                <a:cs typeface="Times New Roman"/>
              </a:rPr>
              <a:t>(TSO) </a:t>
            </a:r>
            <a:r>
              <a:rPr lang="sv-SE">
                <a:effectLst/>
                <a:latin typeface="+mn-lt"/>
                <a:ea typeface="Georgia" panose="02040502050405020303" pitchFamily="18" charset="0"/>
                <a:cs typeface="Times New Roman"/>
              </a:rPr>
              <a:t>har ansvaret att upprätthålla </a:t>
            </a:r>
            <a:r>
              <a:rPr lang="sv-SE">
                <a:latin typeface="+mn-lt"/>
                <a:cs typeface="Times New Roman"/>
              </a:rPr>
              <a:t>balansen i hela elsystemet. </a:t>
            </a:r>
          </a:p>
          <a:p>
            <a:pPr marL="171450" lvl="1" indent="-171450">
              <a:buChar char="•"/>
            </a:pPr>
            <a:r>
              <a:rPr lang="sv-SE">
                <a:latin typeface="+mn-lt"/>
                <a:cs typeface="Times New Roman"/>
              </a:rPr>
              <a:t>Svenska kraftnät säkerställer att det varje sekund tillföras lika mycket el till det svenska elsystemet som det förbrukas. </a:t>
            </a:r>
            <a:endParaRPr lang="sv-SE">
              <a:latin typeface="Poppins Bold"/>
              <a:cs typeface="Poppins Bold"/>
            </a:endParaRPr>
          </a:p>
          <a:p>
            <a:pPr marL="171450" lvl="1" indent="-171450">
              <a:buChar char="•"/>
            </a:pPr>
            <a:r>
              <a:rPr lang="sv-SE">
                <a:latin typeface="+mn-lt"/>
                <a:cs typeface="Times New Roman"/>
              </a:rPr>
              <a:t>Till detta används stödtjänster för balansering. </a:t>
            </a:r>
            <a:endParaRPr lang="sv-SE">
              <a:cs typeface="Poppins Bold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EA7820B-B0D0-157F-6440-274075C51D2C}"/>
              </a:ext>
            </a:extLst>
          </p:cNvPr>
          <p:cNvSpPr txBox="1">
            <a:spLocks/>
          </p:cNvSpPr>
          <p:nvPr/>
        </p:nvSpPr>
        <p:spPr>
          <a:xfrm>
            <a:off x="3723827" y="1473010"/>
            <a:ext cx="3024000" cy="296257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Stödtjänster för balansering anslutna till region- och lokalnäten</a:t>
            </a:r>
            <a:endParaRPr lang="sv-SE" strike="sngStrike">
              <a:cs typeface="Poppins Bold"/>
            </a:endParaRPr>
          </a:p>
          <a:p>
            <a:pPr marL="171450" lvl="1" indent="-171450">
              <a:buChar char="•"/>
            </a:pPr>
            <a:r>
              <a:rPr lang="sv-SE">
                <a:latin typeface="+mn-lt"/>
                <a:ea typeface="Georgia" panose="02040502050405020303" pitchFamily="18" charset="0"/>
                <a:cs typeface="Times New Roman"/>
              </a:rPr>
              <a:t>De stödtjänster som Svenska kraftnät anskaffar för balansering är till största del anslutna till region- och lokalnäten. </a:t>
            </a:r>
            <a:endParaRPr lang="sv-SE">
              <a:latin typeface="+mn-lt"/>
              <a:cs typeface="Times New Roman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3F691DE-E951-357B-CF5B-6291983C4421}"/>
              </a:ext>
            </a:extLst>
          </p:cNvPr>
          <p:cNvSpPr txBox="1">
            <a:spLocks/>
          </p:cNvSpPr>
          <p:nvPr/>
        </p:nvSpPr>
        <p:spPr>
          <a:xfrm>
            <a:off x="7021921" y="1473010"/>
            <a:ext cx="3024000" cy="3382983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08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1pPr>
            <a:lvl2pPr marL="0" indent="0" algn="l" defTabSz="51841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defRPr sz="1200" b="0" kern="1200" cap="none" baseline="0">
                <a:solidFill>
                  <a:schemeClr val="tx1"/>
                </a:solidFill>
                <a:latin typeface="+mj-lt"/>
                <a:ea typeface="+mj-lt"/>
                <a:cs typeface="+mn-cs"/>
              </a:defRPr>
            </a:lvl2pPr>
            <a:lvl3pPr marL="252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lang="sv-SE" sz="900" kern="1200" dirty="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3pPr>
            <a:lvl4pPr marL="396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4pPr>
            <a:lvl5pPr marL="540000" indent="-108000" algn="l" defTabSz="51841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j-lt"/>
                <a:cs typeface="+mn-cs"/>
              </a:defRPr>
            </a:lvl5pPr>
            <a:lvl6pPr marL="2851305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9724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8143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6562" indent="-259210" algn="l" defTabSz="518419" rtl="0" eaLnBrk="1" latinLnBrk="0" hangingPunct="1">
              <a:spcBef>
                <a:spcPct val="20000"/>
              </a:spcBef>
              <a:buFont typeface="Arial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/>
              <a:t>Koordinering mellan Svenska kraftnät och region- och lokalnätsföretagen</a:t>
            </a:r>
            <a:endParaRPr lang="sv-SE" strike="sngStrike">
              <a:cs typeface="Poppins Bold"/>
            </a:endParaRPr>
          </a:p>
          <a:p>
            <a:pPr marL="107950" indent="-107950">
              <a:lnSpc>
                <a:spcPct val="100000"/>
              </a:lnSpc>
            </a:pPr>
            <a:r>
              <a:rPr lang="sv-SE" sz="1200">
                <a:ea typeface="Georgia" panose="02040502050405020303" pitchFamily="18" charset="0"/>
                <a:cs typeface="Times New Roman"/>
              </a:rPr>
              <a:t>Begränsningar som eventuellt finns i region- och lokalnäten (DSO) behöver tas i beaktan vid leverans av en stödtjänst. </a:t>
            </a:r>
            <a:endParaRPr lang="sv-SE" sz="1200">
              <a:highlight>
                <a:srgbClr val="FFFF00"/>
              </a:highlight>
              <a:ea typeface="Georgia" panose="02040502050405020303" pitchFamily="18" charset="0"/>
              <a:cs typeface="Times New Roman"/>
            </a:endParaRPr>
          </a:p>
          <a:p>
            <a:pPr marL="107950" indent="-107950">
              <a:lnSpc>
                <a:spcPct val="100000"/>
              </a:lnSpc>
            </a:pPr>
            <a:r>
              <a:rPr lang="sv-SE" sz="1200">
                <a:ea typeface="Georgia" panose="02040502050405020303" pitchFamily="18" charset="0"/>
                <a:cs typeface="Times New Roman"/>
              </a:rPr>
              <a:t>Koordineringen mellan TSO och DSO är därför viktigt för att skapa bättre förutsättningar för att Svenska kraftnät ska kunna få tillgång till de stödtjänster som behövs</a:t>
            </a:r>
            <a:r>
              <a:rPr lang="sv-SE" sz="1200">
                <a:cs typeface="Times New Roman"/>
              </a:rPr>
              <a:t>. </a:t>
            </a:r>
            <a:endParaRPr lang="sv-SE" sz="1200">
              <a:highlight>
                <a:srgbClr val="FFFF00"/>
              </a:highlight>
              <a:cs typeface="Times New Roman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402B68-279C-6A4C-4168-8D69BDEF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465" y="4053774"/>
            <a:ext cx="862863" cy="86286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2DEE85-3875-AB69-EDD0-906B5A718811}"/>
              </a:ext>
            </a:extLst>
          </p:cNvPr>
          <p:cNvCxnSpPr>
            <a:cxnSpLocks/>
          </p:cNvCxnSpPr>
          <p:nvPr/>
        </p:nvCxnSpPr>
        <p:spPr>
          <a:xfrm>
            <a:off x="6375813" y="4631236"/>
            <a:ext cx="773997" cy="0"/>
          </a:xfrm>
          <a:prstGeom prst="straightConnector1">
            <a:avLst/>
          </a:prstGeom>
          <a:ln w="76200">
            <a:solidFill>
              <a:srgbClr val="73EBD7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86A41E-CC5B-781F-6532-76C0AAFBDB00}"/>
              </a:ext>
            </a:extLst>
          </p:cNvPr>
          <p:cNvCxnSpPr>
            <a:cxnSpLocks/>
          </p:cNvCxnSpPr>
          <p:nvPr/>
        </p:nvCxnSpPr>
        <p:spPr>
          <a:xfrm>
            <a:off x="3223678" y="4539863"/>
            <a:ext cx="792917" cy="0"/>
          </a:xfrm>
          <a:prstGeom prst="straightConnector1">
            <a:avLst/>
          </a:prstGeom>
          <a:ln w="76200">
            <a:solidFill>
              <a:srgbClr val="73EBD7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andskakning_POS">
            <a:extLst>
              <a:ext uri="{FF2B5EF4-FFF2-40B4-BE49-F238E27FC236}">
                <a16:creationId xmlns:a16="http://schemas.microsoft.com/office/drawing/2014/main" id="{722044F6-BAE9-4111-AE09-CECFC7D97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75" y="4108431"/>
            <a:ext cx="862864" cy="86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tare_POS">
            <a:extLst>
              <a:ext uri="{FF2B5EF4-FFF2-40B4-BE49-F238E27FC236}">
                <a16:creationId xmlns:a16="http://schemas.microsoft.com/office/drawing/2014/main" id="{9DCE444D-933D-4322-AACB-B243106D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83" y="3804149"/>
            <a:ext cx="1262862" cy="12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9B120D-E118-2108-9EDC-B1E70FC1CED2}"/>
              </a:ext>
            </a:extLst>
          </p:cNvPr>
          <p:cNvSpPr txBox="1"/>
          <p:nvPr/>
        </p:nvSpPr>
        <p:spPr>
          <a:xfrm>
            <a:off x="731867" y="746560"/>
            <a:ext cx="5183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Syftet med SO GL artikel 182</a:t>
            </a:r>
          </a:p>
        </p:txBody>
      </p:sp>
    </p:spTree>
    <p:extLst>
      <p:ext uri="{BB962C8B-B14F-4D97-AF65-F5344CB8AC3E}">
        <p14:creationId xmlns:p14="http://schemas.microsoft.com/office/powerpoint/2010/main" val="40264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3825803-20AE-4432-8A4B-549F84501CA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sz="4800"/>
              <a:t>Stödtjänster och förkvalificering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7B0B27D-9BDB-40D1-B239-FBE700116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2CE5EE8-4DF1-4050-8F09-54B3D446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1071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AD0575-75D9-4386-B9DC-D65E4ACDD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599" y="1836738"/>
            <a:ext cx="3058695" cy="3024188"/>
          </a:xfrm>
        </p:spPr>
        <p:txBody>
          <a:bodyPr/>
          <a:lstStyle/>
          <a:p>
            <a:r>
              <a:rPr lang="sv-SE"/>
              <a:t>Stödtjänster behövs för att hålla elsystemet i balans </a:t>
            </a:r>
          </a:p>
          <a:p>
            <a:r>
              <a:rPr lang="sv-SE"/>
              <a:t>Olika typer av stödtjänster</a:t>
            </a:r>
          </a:p>
          <a:p>
            <a:pPr lvl="1"/>
            <a:r>
              <a:rPr lang="sv-SE"/>
              <a:t>Frekvenshållningsreserver (FCR)</a:t>
            </a:r>
          </a:p>
          <a:p>
            <a:pPr lvl="1"/>
            <a:r>
              <a:rPr lang="sv-SE"/>
              <a:t>Frekvensåterställningsreserver (</a:t>
            </a:r>
            <a:r>
              <a:rPr lang="sv-SE" err="1"/>
              <a:t>aFRR</a:t>
            </a:r>
            <a:r>
              <a:rPr lang="sv-SE"/>
              <a:t>/</a:t>
            </a:r>
            <a:r>
              <a:rPr lang="sv-SE" err="1"/>
              <a:t>mFRR</a:t>
            </a:r>
            <a:r>
              <a:rPr lang="sv-SE"/>
              <a:t>)</a:t>
            </a:r>
          </a:p>
          <a:p>
            <a:r>
              <a:rPr lang="sv-SE"/>
              <a:t>Volymkrav fastställs per marknad i enlighet med behov och lagkrav</a:t>
            </a:r>
          </a:p>
          <a:p>
            <a:r>
              <a:rPr lang="sv-SE"/>
              <a:t>Leverantör av balanstjänster (BSP) agerar på dessa marknader</a:t>
            </a:r>
          </a:p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E2430C9-1321-4FC3-AE4E-CECBE96A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6A38627-90FA-4C3B-81E0-9549D91A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69D8208-BEF1-42AE-8F16-64333224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304" y="1359170"/>
            <a:ext cx="4491739" cy="3503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4F526-D0E9-0A09-F06C-0344D04C84B2}"/>
              </a:ext>
            </a:extLst>
          </p:cNvPr>
          <p:cNvSpPr txBox="1"/>
          <p:nvPr/>
        </p:nvSpPr>
        <p:spPr>
          <a:xfrm>
            <a:off x="731867" y="746560"/>
            <a:ext cx="5183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Olika typer av stödtjänster</a:t>
            </a:r>
          </a:p>
        </p:txBody>
      </p:sp>
    </p:spTree>
    <p:extLst>
      <p:ext uri="{BB962C8B-B14F-4D97-AF65-F5344CB8AC3E}">
        <p14:creationId xmlns:p14="http://schemas.microsoft.com/office/powerpoint/2010/main" val="390180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A1741AA-0CDB-4E38-8017-3A36673F9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501" y="1836738"/>
            <a:ext cx="2981185" cy="3024188"/>
          </a:xfrm>
        </p:spPr>
        <p:txBody>
          <a:bodyPr/>
          <a:lstStyle/>
          <a:p>
            <a:r>
              <a:rPr lang="sv-SE"/>
              <a:t>Syftar är att testa tekniska krav för att bli godkänd leverantör av balanstjänster. </a:t>
            </a:r>
          </a:p>
          <a:p>
            <a:r>
              <a:rPr lang="sv-SE"/>
              <a:t>Förkvalificeringsprocessens tidsplan är maximalt 6 månader för samtliga stödtjänster. </a:t>
            </a:r>
          </a:p>
          <a:p>
            <a:r>
              <a:rPr lang="sv-SE"/>
              <a:t>Enheter och grupper </a:t>
            </a:r>
            <a:r>
              <a:rPr lang="sv-SE" err="1"/>
              <a:t>förkvalificeras</a:t>
            </a:r>
            <a:r>
              <a:rPr lang="sv-SE"/>
              <a:t> för att leverera FCR, </a:t>
            </a:r>
            <a:r>
              <a:rPr lang="sv-SE" err="1"/>
              <a:t>mFRR</a:t>
            </a:r>
            <a:r>
              <a:rPr lang="sv-SE"/>
              <a:t>, </a:t>
            </a:r>
            <a:r>
              <a:rPr lang="sv-SE" err="1"/>
              <a:t>aFRR</a:t>
            </a:r>
            <a:r>
              <a:rPr lang="sv-SE"/>
              <a:t> samt avhjälpande åtgärden FFR.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8F1163-EF58-46BE-BA6A-BAD9D1F5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Svenska kraftnät</a:t>
            </a: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63C62F-9035-4FE7-91D6-CF18C9DE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24DC253-78C3-4304-9863-8AD552D9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15" y="561719"/>
            <a:ext cx="4561338" cy="4673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C705DB-798C-63E8-555D-6CDE5AEB9C80}"/>
              </a:ext>
            </a:extLst>
          </p:cNvPr>
          <p:cNvSpPr txBox="1"/>
          <p:nvPr/>
        </p:nvSpPr>
        <p:spPr>
          <a:xfrm>
            <a:off x="731867" y="746560"/>
            <a:ext cx="456543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>
                <a:latin typeface="Poppins Bold"/>
                <a:cs typeface="Poppins Bold"/>
              </a:rPr>
              <a:t>Förkvalificering av stödtjänster</a:t>
            </a:r>
          </a:p>
        </p:txBody>
      </p:sp>
    </p:spTree>
    <p:extLst>
      <p:ext uri="{BB962C8B-B14F-4D97-AF65-F5344CB8AC3E}">
        <p14:creationId xmlns:p14="http://schemas.microsoft.com/office/powerpoint/2010/main" val="1383026473"/>
      </p:ext>
    </p:extLst>
  </p:cSld>
  <p:clrMapOvr>
    <a:masterClrMapping/>
  </p:clrMapOvr>
</p:sld>
</file>

<file path=ppt/theme/theme1.xml><?xml version="1.0" encoding="utf-8"?>
<a:theme xmlns:a="http://schemas.openxmlformats.org/drawingml/2006/main" name="SVK">
  <a:themeElements>
    <a:clrScheme name="SVK23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3000EB"/>
      </a:accent1>
      <a:accent2>
        <a:srgbClr val="FA193F"/>
      </a:accent2>
      <a:accent3>
        <a:srgbClr val="FFC70F"/>
      </a:accent3>
      <a:accent4>
        <a:srgbClr val="00D4B1"/>
      </a:accent4>
      <a:accent5>
        <a:srgbClr val="002B59"/>
      </a:accent5>
      <a:accent6>
        <a:srgbClr val="520722"/>
      </a:accent6>
      <a:hlink>
        <a:srgbClr val="000000"/>
      </a:hlink>
      <a:folHlink>
        <a:srgbClr val="000000"/>
      </a:folHlink>
    </a:clrScheme>
    <a:fontScheme name="SVK23">
      <a:majorFont>
        <a:latin typeface="Poppins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Inte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 w="lg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/>
        </a:defPPr>
      </a:lstStyle>
    </a:txDef>
  </a:objectDefaults>
  <a:extraClrSchemeLst/>
  <a:custClrLst>
    <a:custClr name="Blue-medium">
      <a:srgbClr val="728DED"/>
    </a:custClr>
    <a:custClr name="Red-medium">
      <a:srgbClr val="FA9BA0"/>
    </a:custClr>
    <a:custClr name="Yellow-medium">
      <a:srgbClr val="FCEA72"/>
    </a:custClr>
    <a:custClr name="Turquoise-medium">
      <a:srgbClr val="73EBD7"/>
    </a:custClr>
    <a:custClr name="Blue-light">
      <a:srgbClr val="C0D8F0"/>
    </a:custClr>
    <a:custClr name="Red-light">
      <a:srgbClr val="FAD4D4"/>
    </a:custClr>
    <a:custClr name="Yellow-light">
      <a:srgbClr val="FAF3A2"/>
    </a:custClr>
    <a:custClr name="Turquoise-light">
      <a:srgbClr val="ABF5E9"/>
    </a:custClr>
    <a:custClr name="Blue-background">
      <a:srgbClr val="E5F3FF"/>
    </a:custClr>
    <a:custClr name="Red-background">
      <a:srgbClr val="FAEDEB"/>
    </a:custClr>
    <a:custClr name="Yellow-background">
      <a:srgbClr val="FAF5E3"/>
    </a:custClr>
    <a:custClr name="Turquoise-background">
      <a:srgbClr val="E1FAF6"/>
    </a:custClr>
  </a:custClrLst>
  <a:extLst>
    <a:ext uri="{05A4C25C-085E-4340-85A3-A5531E510DB2}">
      <thm15:themeFamily xmlns:thm15="http://schemas.microsoft.com/office/thememl/2012/main" name="Presentation14" id="{B1E78993-68CF-4F5D-8177-A9ED1B60F4FE}" vid="{7D477545-EBE3-4A1A-A884-4B175333C754}"/>
    </a:ext>
  </a:extLst>
</a:theme>
</file>

<file path=ppt/theme/theme2.xml><?xml version="1.0" encoding="utf-8"?>
<a:theme xmlns:a="http://schemas.openxmlformats.org/drawingml/2006/main" name="Energiföretagen_mall_v2">
  <a:themeElements>
    <a:clrScheme name="Energiföretagen 2020040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6007E"/>
      </a:accent1>
      <a:accent2>
        <a:srgbClr val="777777"/>
      </a:accent2>
      <a:accent3>
        <a:srgbClr val="66CC33"/>
      </a:accent3>
      <a:accent4>
        <a:srgbClr val="8B33B7"/>
      </a:accent4>
      <a:accent5>
        <a:srgbClr val="009FE3"/>
      </a:accent5>
      <a:accent6>
        <a:srgbClr val="FF671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spcBef>
            <a:spcPts val="600"/>
          </a:spcBef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2400" dirty="0" err="1" smtClean="0">
            <a:latin typeface="+mn-lt"/>
          </a:defRPr>
        </a:defPPr>
      </a:lstStyle>
    </a:txDef>
  </a:objectDefaults>
  <a:extraClrSchemeLst/>
  <a:custClrLst>
    <a:custClr name="Energiföretagen GUL extra">
      <a:srgbClr val="FFCC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1">
      <a:srgbClr val="FFFFFF"/>
    </a:custClr>
    <a:custClr name="Custom Color 22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Energiforetagen ny.potx" id="{460FCC18-A0CE-492A-B8C7-4A10E8E13121}" vid="{0725B961-5CB2-4F11-8B13-04F3D7B5161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09B30F96747742A34B624AB797B506" ma:contentTypeVersion="14" ma:contentTypeDescription="Create a new document." ma:contentTypeScope="" ma:versionID="8945a58a43fd81251a2551e1dc53efea">
  <xsd:schema xmlns:xsd="http://www.w3.org/2001/XMLSchema" xmlns:xs="http://www.w3.org/2001/XMLSchema" xmlns:p="http://schemas.microsoft.com/office/2006/metadata/properties" xmlns:ns2="e0c0b94a-e656-47ec-9152-6e32c7b0c2b9" xmlns:ns3="85b91d68-1893-4e8c-b1d7-32cfcf0f29ed" targetNamespace="http://schemas.microsoft.com/office/2006/metadata/properties" ma:root="true" ma:fieldsID="79ad3feb8ebb7c8fe77ed2189eaae299" ns2:_="" ns3:_="">
    <xsd:import namespace="e0c0b94a-e656-47ec-9152-6e32c7b0c2b9"/>
    <xsd:import namespace="85b91d68-1893-4e8c-b1d7-32cfcf0f29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0b94a-e656-47ec-9152-6e32c7b0c2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1c78a39-2e26-456b-8d83-71bd635e1d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91d68-1893-4e8c-b1d7-32cfcf0f29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5aca575-b030-4b4f-98e9-74a2282ff380}" ma:internalName="TaxCatchAll" ma:showField="CatchAllData" ma:web="85b91d68-1893-4e8c-b1d7-32cfcf0f2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0b94a-e656-47ec-9152-6e32c7b0c2b9">
      <Terms xmlns="http://schemas.microsoft.com/office/infopath/2007/PartnerControls"/>
    </lcf76f155ced4ddcb4097134ff3c332f>
    <TaxCatchAll xmlns="85b91d68-1893-4e8c-b1d7-32cfcf0f29ed" xsi:nil="true"/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E7FF4A-6B85-4CBF-A74D-A74C867FB21D}">
  <ds:schemaRefs>
    <ds:schemaRef ds:uri="85b91d68-1893-4e8c-b1d7-32cfcf0f29ed"/>
    <ds:schemaRef ds:uri="e0c0b94a-e656-47ec-9152-6e32c7b0c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85b91d68-1893-4e8c-b1d7-32cfcf0f29ed"/>
    <ds:schemaRef ds:uri="a76ce180-2d51-494a-9b1b-9e32d4aa5aa4"/>
    <ds:schemaRef ds:uri="c86a56ac-90ea-4fd1-bee6-6887419cb2f7"/>
    <ds:schemaRef ds:uri="e0c0b94a-e656-47ec-9152-6e32c7b0c2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431d30e-c018-4f72-ad4c-e56e9d03b1f0}" enabled="1" method="Standard" siteId="{f8be18a6-f648-4a47-be73-86d6c5c6604d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1923</Words>
  <Application>Microsoft Office PowerPoint</Application>
  <PresentationFormat>Anpassad</PresentationFormat>
  <Paragraphs>379</Paragraphs>
  <Slides>35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35</vt:i4>
      </vt:variant>
    </vt:vector>
  </HeadingPairs>
  <TitlesOfParts>
    <vt:vector size="45" baseType="lpstr">
      <vt:lpstr>Calibri Light</vt:lpstr>
      <vt:lpstr>Inter</vt:lpstr>
      <vt:lpstr>Wingdings</vt:lpstr>
      <vt:lpstr>Calibri</vt:lpstr>
      <vt:lpstr>Times New Roman</vt:lpstr>
      <vt:lpstr>Poppins Bold</vt:lpstr>
      <vt:lpstr>Arial</vt:lpstr>
      <vt:lpstr>Georgia</vt:lpstr>
      <vt:lpstr>SVK</vt:lpstr>
      <vt:lpstr>Energiföretagen_mall_v2</vt:lpstr>
      <vt:lpstr>Webbinarium om förkvalificering till elnätet och tillfälliga gränser - SO GL art.182  </vt:lpstr>
      <vt:lpstr>Dagordning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Elnätet är ingen kopparplatta</vt:lpstr>
      <vt:lpstr>Effektiv nätplanering</vt:lpstr>
      <vt:lpstr>Syftet med SO GL art.182  Effektiv nätplanering i en föränderlig värld</vt:lpstr>
      <vt:lpstr>Exempel</vt:lpstr>
      <vt:lpstr>Vad betyder SO GL art.182 för DSO</vt:lpstr>
      <vt:lpstr>Vad betyder SO GL art.182 för DSO</vt:lpstr>
      <vt:lpstr>PowerPoint-presentation</vt:lpstr>
      <vt:lpstr>PowerPoint-presentation</vt:lpstr>
      <vt:lpstr>PowerPoint-presentation</vt:lpstr>
      <vt:lpstr>Den övergripande processen för förkvalificeringen till elnätet</vt:lpstr>
      <vt:lpstr>Den övergripande processen för tillfälliga begränsningar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Tidsplan fram till avtalstecknande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SVK Powerpointmall</dc:title>
  <dc:subject/>
  <dc:creator>Kolossal AB</dc:creator>
  <cp:keywords/>
  <dc:description/>
  <cp:lastModifiedBy>Erik Lejerskog</cp:lastModifiedBy>
  <cp:revision>3</cp:revision>
  <cp:lastPrinted>2021-06-29T14:47:06Z</cp:lastPrinted>
  <dcterms:created xsi:type="dcterms:W3CDTF">2020-02-14T15:30:18Z</dcterms:created>
  <dcterms:modified xsi:type="dcterms:W3CDTF">2025-12-10T08:25:14Z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0x0101009009B30F96747742A34B624AB797B506</vt:lpwstr>
  </property>
  <property fmtid="{D5CDD505-2E9C-101B-9397-08002B2CF9AE}" pid="3" name="ClassificationContentMarkingFooterLocations">
    <vt:lpwstr>SVK:9</vt:lpwstr>
  </property>
  <property fmtid="{D5CDD505-2E9C-101B-9397-08002B2CF9AE}" pid="4" name="ClassificationContentMarkingFooterText">
    <vt:lpwstr>Confidentiality: C2 - Internal</vt:lpwstr>
  </property>
  <property fmtid="{D5CDD505-2E9C-101B-9397-08002B2CF9AE}" pid="5" name="MediaServiceImageTags">
    <vt:lpwstr/>
  </property>
</Properties>
</file>