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58" r:id="rId1"/>
  </p:sldMasterIdLst>
  <p:notesMasterIdLst>
    <p:notesMasterId r:id="rId38"/>
  </p:notesMasterIdLst>
  <p:handoutMasterIdLst>
    <p:handoutMasterId r:id="rId39"/>
  </p:handoutMasterIdLst>
  <p:sldIdLst>
    <p:sldId id="2147472414" r:id="rId2"/>
    <p:sldId id="2147472399" r:id="rId3"/>
    <p:sldId id="2147472391" r:id="rId4"/>
    <p:sldId id="778" r:id="rId5"/>
    <p:sldId id="2147472325" r:id="rId6"/>
    <p:sldId id="2147472360" r:id="rId7"/>
    <p:sldId id="2147472359" r:id="rId8"/>
    <p:sldId id="2147472348" r:id="rId9"/>
    <p:sldId id="2147472354" r:id="rId10"/>
    <p:sldId id="2147472401" r:id="rId11"/>
    <p:sldId id="2147472324" r:id="rId12"/>
    <p:sldId id="2147472402" r:id="rId13"/>
    <p:sldId id="2147472403" r:id="rId14"/>
    <p:sldId id="2147472407" r:id="rId15"/>
    <p:sldId id="2147472416" r:id="rId16"/>
    <p:sldId id="2147472410" r:id="rId17"/>
    <p:sldId id="2147472368" r:id="rId18"/>
    <p:sldId id="2147472364" r:id="rId19"/>
    <p:sldId id="2147472365" r:id="rId20"/>
    <p:sldId id="2147472420" r:id="rId21"/>
    <p:sldId id="2147472369" r:id="rId22"/>
    <p:sldId id="2147472388" r:id="rId23"/>
    <p:sldId id="2147472415" r:id="rId24"/>
    <p:sldId id="2147472385" r:id="rId25"/>
    <p:sldId id="2147472419" r:id="rId26"/>
    <p:sldId id="2147472405" r:id="rId27"/>
    <p:sldId id="2147472372" r:id="rId28"/>
    <p:sldId id="2147472375" r:id="rId29"/>
    <p:sldId id="2147472376" r:id="rId30"/>
    <p:sldId id="2147472417" r:id="rId31"/>
    <p:sldId id="2147472389" r:id="rId32"/>
    <p:sldId id="2147472378" r:id="rId33"/>
    <p:sldId id="2147472381" r:id="rId34"/>
    <p:sldId id="2147472418" r:id="rId35"/>
    <p:sldId id="2147472383" r:id="rId36"/>
    <p:sldId id="2147472387" r:id="rId37"/>
  </p:sldIdLst>
  <p:sldSz cx="12192000" cy="6858000"/>
  <p:notesSz cx="6797675" cy="9926638"/>
  <p:custDataLst>
    <p:tags r:id="rId40"/>
  </p:custDataLst>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B12"/>
    <a:srgbClr val="231A11"/>
    <a:srgbClr val="598B65"/>
    <a:srgbClr val="488065"/>
    <a:srgbClr val="5D9B74"/>
    <a:srgbClr val="4F806A"/>
    <a:srgbClr val="4D4407"/>
    <a:srgbClr val="F7F7F7"/>
    <a:srgbClr val="C3A629"/>
    <a:srgbClr val="4D48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A30BC0-3F3A-4CA0-9018-DFFFFD604AA3}" v="7" dt="2024-12-05T13:39:27.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62"/>
    <p:restoredTop sz="72906" autoAdjust="0"/>
  </p:normalViewPr>
  <p:slideViewPr>
    <p:cSldViewPr snapToGrid="0">
      <p:cViewPr varScale="1">
        <p:scale>
          <a:sx n="54" d="100"/>
          <a:sy n="54" d="100"/>
        </p:scale>
        <p:origin x="1244" y="44"/>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5F1D7-2C51-4CCC-9B27-CA19D77B26DD}"/>
              </a:ext>
            </a:extLst>
          </p:cNvPr>
          <p:cNvSpPr>
            <a:spLocks noGrp="1"/>
          </p:cNvSpPr>
          <p:nvPr>
            <p:ph type="hdr" sz="quarter"/>
          </p:nvPr>
        </p:nvSpPr>
        <p:spPr>
          <a:xfrm>
            <a:off x="0" y="0"/>
            <a:ext cx="2946861" cy="496961"/>
          </a:xfrm>
          <a:prstGeom prst="rect">
            <a:avLst/>
          </a:prstGeom>
        </p:spPr>
        <p:txBody>
          <a:bodyPr vert="horz" lIns="91565" tIns="45782" rIns="91565" bIns="45782" rtlCol="0"/>
          <a:lstStyle>
            <a:lvl1pPr algn="l" eaLnBrk="1" fontAlgn="auto" hangingPunct="1">
              <a:spcBef>
                <a:spcPts val="0"/>
              </a:spcBef>
              <a:spcAft>
                <a:spcPts val="0"/>
              </a:spcAft>
              <a:defRPr sz="1200">
                <a:latin typeface="+mn-lt"/>
              </a:defRPr>
            </a:lvl1pPr>
          </a:lstStyle>
          <a:p>
            <a:pPr>
              <a:defRPr/>
            </a:pPr>
            <a:endParaRPr lang="sv-SE"/>
          </a:p>
        </p:txBody>
      </p:sp>
      <p:sp>
        <p:nvSpPr>
          <p:cNvPr id="3" name="Date Placeholder 2">
            <a:extLst>
              <a:ext uri="{FF2B5EF4-FFF2-40B4-BE49-F238E27FC236}">
                <a16:creationId xmlns:a16="http://schemas.microsoft.com/office/drawing/2014/main" id="{D3D89263-68BA-4289-B7A7-3F87FEB83F69}"/>
              </a:ext>
            </a:extLst>
          </p:cNvPr>
          <p:cNvSpPr>
            <a:spLocks noGrp="1"/>
          </p:cNvSpPr>
          <p:nvPr>
            <p:ph type="dt" sz="quarter" idx="1"/>
          </p:nvPr>
        </p:nvSpPr>
        <p:spPr>
          <a:xfrm>
            <a:off x="3849249" y="0"/>
            <a:ext cx="2946860" cy="496961"/>
          </a:xfrm>
          <a:prstGeom prst="rect">
            <a:avLst/>
          </a:prstGeom>
        </p:spPr>
        <p:txBody>
          <a:bodyPr vert="horz" lIns="91565" tIns="45782" rIns="91565" bIns="45782" rtlCol="0"/>
          <a:lstStyle>
            <a:lvl1pPr algn="r" eaLnBrk="1" fontAlgn="auto" hangingPunct="1">
              <a:spcBef>
                <a:spcPts val="0"/>
              </a:spcBef>
              <a:spcAft>
                <a:spcPts val="0"/>
              </a:spcAft>
              <a:defRPr sz="1200">
                <a:latin typeface="+mn-lt"/>
              </a:defRPr>
            </a:lvl1pPr>
          </a:lstStyle>
          <a:p>
            <a:pPr>
              <a:defRPr/>
            </a:pPr>
            <a:fld id="{A9DFB55A-A58D-40A9-B34A-B311FE76FCE8}" type="datetimeFigureOut">
              <a:rPr lang="sv-SE"/>
              <a:pPr>
                <a:defRPr/>
              </a:pPr>
              <a:t>2024-12-11</a:t>
            </a:fld>
            <a:endParaRPr lang="sv-SE"/>
          </a:p>
        </p:txBody>
      </p:sp>
      <p:sp>
        <p:nvSpPr>
          <p:cNvPr id="4" name="Footer Placeholder 3">
            <a:extLst>
              <a:ext uri="{FF2B5EF4-FFF2-40B4-BE49-F238E27FC236}">
                <a16:creationId xmlns:a16="http://schemas.microsoft.com/office/drawing/2014/main" id="{64B58855-CB6D-490B-A290-A487CF504B1D}"/>
              </a:ext>
            </a:extLst>
          </p:cNvPr>
          <p:cNvSpPr>
            <a:spLocks noGrp="1"/>
          </p:cNvSpPr>
          <p:nvPr>
            <p:ph type="ftr" sz="quarter" idx="2"/>
          </p:nvPr>
        </p:nvSpPr>
        <p:spPr>
          <a:xfrm>
            <a:off x="0" y="9428105"/>
            <a:ext cx="2946861" cy="496961"/>
          </a:xfrm>
          <a:prstGeom prst="rect">
            <a:avLst/>
          </a:prstGeom>
        </p:spPr>
        <p:txBody>
          <a:bodyPr vert="horz" lIns="91565" tIns="45782" rIns="91565" bIns="45782" rtlCol="0" anchor="b"/>
          <a:lstStyle>
            <a:lvl1pPr algn="l" eaLnBrk="1" fontAlgn="auto" hangingPunct="1">
              <a:spcBef>
                <a:spcPts val="0"/>
              </a:spcBef>
              <a:spcAft>
                <a:spcPts val="0"/>
              </a:spcAft>
              <a:defRPr sz="1200">
                <a:latin typeface="+mn-lt"/>
              </a:defRPr>
            </a:lvl1pPr>
          </a:lstStyle>
          <a:p>
            <a:pPr>
              <a:defRPr/>
            </a:pPr>
            <a:endParaRPr lang="sv-SE"/>
          </a:p>
        </p:txBody>
      </p:sp>
      <p:sp>
        <p:nvSpPr>
          <p:cNvPr id="5" name="Slide Number Placeholder 4">
            <a:extLst>
              <a:ext uri="{FF2B5EF4-FFF2-40B4-BE49-F238E27FC236}">
                <a16:creationId xmlns:a16="http://schemas.microsoft.com/office/drawing/2014/main" id="{FA56A12F-EA89-4614-B5E5-9C0B124A22DF}"/>
              </a:ext>
            </a:extLst>
          </p:cNvPr>
          <p:cNvSpPr>
            <a:spLocks noGrp="1"/>
          </p:cNvSpPr>
          <p:nvPr>
            <p:ph type="sldNum" sz="quarter" idx="3"/>
          </p:nvPr>
        </p:nvSpPr>
        <p:spPr>
          <a:xfrm>
            <a:off x="3849249" y="9428105"/>
            <a:ext cx="2946860" cy="496961"/>
          </a:xfrm>
          <a:prstGeom prst="rect">
            <a:avLst/>
          </a:prstGeom>
        </p:spPr>
        <p:txBody>
          <a:bodyPr vert="horz" lIns="91565" tIns="45782" rIns="91565" bIns="45782" rtlCol="0" anchor="b"/>
          <a:lstStyle>
            <a:lvl1pPr algn="r" eaLnBrk="1" fontAlgn="auto" hangingPunct="1">
              <a:spcBef>
                <a:spcPts val="0"/>
              </a:spcBef>
              <a:spcAft>
                <a:spcPts val="0"/>
              </a:spcAft>
              <a:defRPr sz="1200">
                <a:latin typeface="+mn-lt"/>
              </a:defRPr>
            </a:lvl1pPr>
          </a:lstStyle>
          <a:p>
            <a:pPr>
              <a:defRPr/>
            </a:pPr>
            <a:fld id="{ABE693D1-7B96-422D-B384-9C2E516D7CC0}" type="slidenum">
              <a:rPr lang="sv-SE"/>
              <a:pPr>
                <a:defRPr/>
              </a:pPr>
              <a:t>‹#›</a:t>
            </a:fld>
            <a:endParaRPr lang="sv-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0FF2308-ABCD-43EF-921A-15310292459F}"/>
              </a:ext>
            </a:extLst>
          </p:cNvPr>
          <p:cNvSpPr>
            <a:spLocks noGrp="1" noRot="1" noChangeAspect="1"/>
          </p:cNvSpPr>
          <p:nvPr>
            <p:ph type="sldImg" idx="2"/>
          </p:nvPr>
        </p:nvSpPr>
        <p:spPr>
          <a:xfrm>
            <a:off x="2032000" y="400050"/>
            <a:ext cx="2733675" cy="1538288"/>
          </a:xfrm>
          <a:prstGeom prst="rect">
            <a:avLst/>
          </a:prstGeom>
          <a:noFill/>
          <a:ln w="12700">
            <a:solidFill>
              <a:prstClr val="black"/>
            </a:solidFill>
          </a:ln>
        </p:spPr>
        <p:txBody>
          <a:bodyPr vert="horz" lIns="91565" tIns="45782" rIns="91565" bIns="45782" rtlCol="0" anchor="ctr"/>
          <a:lstStyle/>
          <a:p>
            <a:pPr lvl="0"/>
            <a:endParaRPr lang="sv-SE" noProof="0"/>
          </a:p>
        </p:txBody>
      </p:sp>
      <p:sp>
        <p:nvSpPr>
          <p:cNvPr id="5" name="Notes Placeholder 4">
            <a:extLst>
              <a:ext uri="{FF2B5EF4-FFF2-40B4-BE49-F238E27FC236}">
                <a16:creationId xmlns:a16="http://schemas.microsoft.com/office/drawing/2014/main" id="{621CDE3B-3C56-490B-85C6-E6F3A9CD6CDA}"/>
              </a:ext>
            </a:extLst>
          </p:cNvPr>
          <p:cNvSpPr>
            <a:spLocks noGrp="1"/>
          </p:cNvSpPr>
          <p:nvPr>
            <p:ph type="body" sz="quarter" idx="3"/>
          </p:nvPr>
        </p:nvSpPr>
        <p:spPr>
          <a:xfrm>
            <a:off x="360329" y="2039742"/>
            <a:ext cx="6077018" cy="7143028"/>
          </a:xfrm>
          <a:prstGeom prst="rect">
            <a:avLst/>
          </a:prstGeom>
        </p:spPr>
        <p:txBody>
          <a:bodyPr vert="horz" lIns="0" tIns="45782" rIns="91565" bIns="45782" rtlCol="0"/>
          <a:lstStyle/>
          <a:p>
            <a:pPr lvl="0"/>
            <a:r>
              <a:rPr lang="sv-SE" noProof="0" err="1"/>
              <a:t>Click</a:t>
            </a:r>
            <a:r>
              <a:rPr lang="sv-SE" noProof="0"/>
              <a:t> to </a:t>
            </a:r>
            <a:r>
              <a:rPr lang="sv-SE" noProof="0" err="1"/>
              <a:t>edit</a:t>
            </a:r>
            <a:r>
              <a:rPr lang="sv-SE" noProof="0"/>
              <a:t> Master text </a:t>
            </a:r>
            <a:r>
              <a:rPr lang="sv-SE" noProof="0" err="1"/>
              <a:t>styles</a:t>
            </a:r>
            <a:endParaRPr lang="sv-SE" noProof="0"/>
          </a:p>
          <a:p>
            <a:pPr lvl="1"/>
            <a:r>
              <a:rPr lang="sv-SE" noProof="0"/>
              <a:t>Second </a:t>
            </a:r>
            <a:r>
              <a:rPr lang="sv-SE" noProof="0" err="1"/>
              <a:t>level</a:t>
            </a:r>
            <a:endParaRPr lang="sv-SE" noProof="0"/>
          </a:p>
        </p:txBody>
      </p:sp>
      <p:sp>
        <p:nvSpPr>
          <p:cNvPr id="7" name="Slide Number Placeholder 6">
            <a:extLst>
              <a:ext uri="{FF2B5EF4-FFF2-40B4-BE49-F238E27FC236}">
                <a16:creationId xmlns:a16="http://schemas.microsoft.com/office/drawing/2014/main" id="{22504FFE-449F-4568-8EE5-287486940951}"/>
              </a:ext>
            </a:extLst>
          </p:cNvPr>
          <p:cNvSpPr>
            <a:spLocks noGrp="1"/>
          </p:cNvSpPr>
          <p:nvPr>
            <p:ph type="sldNum" sz="quarter" idx="5"/>
          </p:nvPr>
        </p:nvSpPr>
        <p:spPr>
          <a:xfrm>
            <a:off x="6097384" y="9368344"/>
            <a:ext cx="338395" cy="190292"/>
          </a:xfrm>
          <a:prstGeom prst="rect">
            <a:avLst/>
          </a:prstGeom>
        </p:spPr>
        <p:txBody>
          <a:bodyPr vert="horz" lIns="0" tIns="0" rIns="0" bIns="0" rtlCol="0" anchor="b"/>
          <a:lstStyle>
            <a:lvl1pPr algn="r" eaLnBrk="1" fontAlgn="auto" hangingPunct="1">
              <a:spcBef>
                <a:spcPts val="0"/>
              </a:spcBef>
              <a:spcAft>
                <a:spcPts val="0"/>
              </a:spcAft>
              <a:defRPr sz="800">
                <a:latin typeface="+mn-lt"/>
              </a:defRPr>
            </a:lvl1pPr>
          </a:lstStyle>
          <a:p>
            <a:pPr>
              <a:defRPr/>
            </a:pPr>
            <a:fld id="{C1538A4C-AC67-4FC2-8872-5C8EBE092B67}" type="slidenum">
              <a:rPr lang="sv-SE"/>
              <a:pPr>
                <a:defRPr/>
              </a:pPr>
              <a:t>‹#›</a:t>
            </a:fld>
            <a:endParaRPr lang="sv-SE"/>
          </a:p>
        </p:txBody>
      </p:sp>
      <p:pic>
        <p:nvPicPr>
          <p:cNvPr id="18437" name="Bildobjekt 7">
            <a:extLst>
              <a:ext uri="{FF2B5EF4-FFF2-40B4-BE49-F238E27FC236}">
                <a16:creationId xmlns:a16="http://schemas.microsoft.com/office/drawing/2014/main" id="{19F1A0A5-E837-4E19-B7FD-0D389D344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28" y="9200068"/>
            <a:ext cx="997954" cy="35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p.se/debatt/utan-mer-el-i-vast-tappar-sverige-jobb-och-chans-till-hallbar-tillvaxt.fce24bbf-d340-418f-a6fb-349eeb8a567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n.se/naringsliv/34845/elbristen-har-kostat-skane-4-500-jobb-katastro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uropaportalen.se/2024/09/draghirapporten-800-miljarder-euro-att-gora-eu-konkurrenskraftig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Energiföretagens rapport: ”En ny giv för klimatomställning och tillväxt - Sex politikskiften som gör Sverige till omställningens vinnare” lanserades 7 oktober.</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Syftet med rapporten är att beskriva varför klimatomställningen är helt nödvändig, att peka på brådskan och komma med förslag där politiker och beslutsfattare kan snabba på reformtakten.</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a:t>
            </a:fld>
            <a:endParaRPr lang="sv-SE"/>
          </a:p>
        </p:txBody>
      </p:sp>
    </p:spTree>
    <p:extLst>
      <p:ext uri="{BB962C8B-B14F-4D97-AF65-F5344CB8AC3E}">
        <p14:creationId xmlns:p14="http://schemas.microsoft.com/office/powerpoint/2010/main" val="358653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37874-4458-2F9B-DB25-3B387EF8FEC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F883DBF-9905-5F37-DDCF-C7027E9312C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A7CEB32-9831-C89F-C550-86B41C6009CB}"/>
              </a:ext>
            </a:extLst>
          </p:cNvPr>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Redan nu finns konkreta exempel på att befintlig industri flyttar eller investerar i andra länder än Sverige och att vi går miste om nyetableringar. Det som lockar är inte sällan stora statsstödsprogram till omställning eller företagsetablering som Kina, USA men även Tyskland och Frankrike har sjösatt. Vi riskerar minskad konkurrenskraft, förlorade arbetstillfällen och en urholkad välfärd om trenden fortsätter.  </a:t>
            </a:r>
          </a:p>
          <a:p>
            <a:pPr marL="285750" indent="-285750">
              <a:buFont typeface="Arial" panose="020B0604020202020204" pitchFamily="34" charset="0"/>
              <a:buChar char="•"/>
            </a:pPr>
            <a:endParaRPr lang="sv-SE" sz="1800" dirty="0"/>
          </a:p>
        </p:txBody>
      </p:sp>
      <p:sp>
        <p:nvSpPr>
          <p:cNvPr id="4" name="Platshållare för bildnummer 3">
            <a:extLst>
              <a:ext uri="{FF2B5EF4-FFF2-40B4-BE49-F238E27FC236}">
                <a16:creationId xmlns:a16="http://schemas.microsoft.com/office/drawing/2014/main" id="{F16DD474-DA79-3DE6-905B-33CB9029FC29}"/>
              </a:ext>
            </a:extLst>
          </p:cNvPr>
          <p:cNvSpPr>
            <a:spLocks noGrp="1"/>
          </p:cNvSpPr>
          <p:nvPr>
            <p:ph type="sldNum" sz="quarter" idx="5"/>
          </p:nvPr>
        </p:nvSpPr>
        <p:spPr/>
        <p:txBody>
          <a:bodyPr/>
          <a:lstStyle/>
          <a:p>
            <a:pPr>
              <a:defRPr/>
            </a:pPr>
            <a:fld id="{C1538A4C-AC67-4FC2-8872-5C8EBE092B67}" type="slidenum">
              <a:rPr lang="sv-SE" smtClean="0"/>
              <a:pPr>
                <a:defRPr/>
              </a:pPr>
              <a:t>10</a:t>
            </a:fld>
            <a:endParaRPr lang="sv-SE"/>
          </a:p>
        </p:txBody>
      </p:sp>
    </p:spTree>
    <p:extLst>
      <p:ext uri="{BB962C8B-B14F-4D97-AF65-F5344CB8AC3E}">
        <p14:creationId xmlns:p14="http://schemas.microsoft.com/office/powerpoint/2010/main" val="4254315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Till det ska läggas kostnaderna för det alltmer extrema vädret vi kan läsa om var och varannan vecka, men också själva upplevt i form av översvämningar. 2023 var det varmaste året någonsin och extremväder orsakade skador för 152 miljarder kronor bara i Europa. </a:t>
            </a:r>
          </a:p>
          <a:p>
            <a:pPr marL="285750" indent="-285750">
              <a:buFont typeface="Arial" panose="020B0604020202020204" pitchFamily="34" charset="0"/>
              <a:buChar char="•"/>
            </a:pPr>
            <a:endParaRPr lang="sv-SE" sz="1800"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11</a:t>
            </a:fld>
            <a:endParaRPr lang="sv-SE"/>
          </a:p>
        </p:txBody>
      </p:sp>
    </p:spTree>
    <p:extLst>
      <p:ext uri="{BB962C8B-B14F-4D97-AF65-F5344CB8AC3E}">
        <p14:creationId xmlns:p14="http://schemas.microsoft.com/office/powerpoint/2010/main" val="181096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Ni har alla säkert sett bilderna från Valenciaregionen från slutet av oktober. Ett års nederbörd kom på en dag – 1 år på 1 dag! - och 222 människor miste livet.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SE" sz="180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C1538A4C-AC67-4FC2-8872-5C8EBE092B67}" type="slidenum">
              <a:rPr lang="sv-SE" smtClean="0"/>
              <a:pPr>
                <a:defRPr/>
              </a:pPr>
              <a:t>12</a:t>
            </a:fld>
            <a:endParaRPr lang="sv-SE"/>
          </a:p>
        </p:txBody>
      </p:sp>
    </p:spTree>
    <p:extLst>
      <p:ext uri="{BB962C8B-B14F-4D97-AF65-F5344CB8AC3E}">
        <p14:creationId xmlns:p14="http://schemas.microsoft.com/office/powerpoint/2010/main" val="201547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Årets orkansäsong i USA beräknas enligt en försiktig uppskattning ha kostat mer än 1 000 miljarder kronor.  </a:t>
            </a:r>
          </a:p>
          <a:p>
            <a:pPr marL="171450" indent="-171450">
              <a:buFont typeface="Arial" panose="020B0604020202020204" pitchFamily="34" charset="0"/>
              <a:buChar char="•"/>
            </a:pPr>
            <a:endParaRPr lang="en-SE" dirty="0"/>
          </a:p>
        </p:txBody>
      </p:sp>
      <p:sp>
        <p:nvSpPr>
          <p:cNvPr id="4" name="Slide Number Placeholder 3"/>
          <p:cNvSpPr>
            <a:spLocks noGrp="1"/>
          </p:cNvSpPr>
          <p:nvPr>
            <p:ph type="sldNum" sz="quarter" idx="5"/>
          </p:nvPr>
        </p:nvSpPr>
        <p:spPr/>
        <p:txBody>
          <a:bodyPr/>
          <a:lstStyle/>
          <a:p>
            <a:pPr>
              <a:defRPr/>
            </a:pPr>
            <a:fld id="{C1538A4C-AC67-4FC2-8872-5C8EBE092B67}" type="slidenum">
              <a:rPr lang="sv-SE" smtClean="0"/>
              <a:pPr>
                <a:defRPr/>
              </a:pPr>
              <a:t>13</a:t>
            </a:fld>
            <a:endParaRPr lang="sv-SE"/>
          </a:p>
        </p:txBody>
      </p:sp>
    </p:spTree>
    <p:extLst>
      <p:ext uri="{BB962C8B-B14F-4D97-AF65-F5344CB8AC3E}">
        <p14:creationId xmlns:p14="http://schemas.microsoft.com/office/powerpoint/2010/main" val="1956374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Stormen Boris i Centraleuropa kostade både liv och uppskattningsvis mellan 30-40 miljarder kronor i skador.</a:t>
            </a:r>
          </a:p>
          <a:p>
            <a:pPr>
              <a:spcAft>
                <a:spcPts val="600"/>
              </a:spcAft>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blir mer och mer tydligt att om vi inte lyckas fasa ut användningen av fossila bränslen och kraftigt minska utsläppen i hela världen, utmanas vår nuvarande levnadsstandard av det extrema vädret. Detta är på allvar och det händer nu. </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14</a:t>
            </a:fld>
            <a:endParaRPr lang="sv-SE"/>
          </a:p>
        </p:txBody>
      </p:sp>
    </p:spTree>
    <p:extLst>
      <p:ext uri="{BB962C8B-B14F-4D97-AF65-F5344CB8AC3E}">
        <p14:creationId xmlns:p14="http://schemas.microsoft.com/office/powerpoint/2010/main" val="3939021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Omställningståget har börjat rulla nu, om än sakta. Sverige har börjat gå i tågets färdriktning men är inte helt ombord än.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Vår ambition med denna rapport är att förslagen ska kunna bidra med en knuff i rätt riktning så att vi inte bara hoppar på tåget utan kanske också kör det! För även om jag har målat upp en mörk bild av läget så är det mer angeläget än någonsin att agera.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I Sverige har vi unikt goda förutsättningar att bli fossilfria. Vi har redan ett fossilfritt elsystem med goda möjligheter att expandera elsystemet och vi är en stark industrination.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Vi har också en omställd värmesektor med svart bälte i fjärrvärme. Det är mycket prat om det ökade elbehovet – men faktum är att fjärrvärmen producerar och avlastar elsystemet med omkring 50 TWh energi/år. Utan fjärrvärmen skulle omställningen kraftigt försvåras och fördyras.</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Men det räcker inte att vi har goda förutsättningar – vi måste också använda dem - vilket vi återkommer till lite senare.</a:t>
            </a:r>
          </a:p>
          <a:p>
            <a:pPr marL="171450" indent="-171450">
              <a:buFont typeface="Arial" panose="020B0604020202020204" pitchFamily="34" charset="0"/>
              <a:buChar char="•"/>
            </a:pPr>
            <a:endParaRPr lang="en-SE" dirty="0"/>
          </a:p>
        </p:txBody>
      </p:sp>
      <p:sp>
        <p:nvSpPr>
          <p:cNvPr id="4" name="Slide Number Placeholder 3"/>
          <p:cNvSpPr>
            <a:spLocks noGrp="1"/>
          </p:cNvSpPr>
          <p:nvPr>
            <p:ph type="sldNum" sz="quarter" idx="5"/>
          </p:nvPr>
        </p:nvSpPr>
        <p:spPr/>
        <p:txBody>
          <a:bodyPr/>
          <a:lstStyle/>
          <a:p>
            <a:pPr>
              <a:defRPr/>
            </a:pPr>
            <a:fld id="{C1538A4C-AC67-4FC2-8872-5C8EBE092B67}" type="slidenum">
              <a:rPr lang="sv-SE" smtClean="0"/>
              <a:pPr>
                <a:defRPr/>
              </a:pPr>
              <a:t>15</a:t>
            </a:fld>
            <a:endParaRPr lang="sv-SE"/>
          </a:p>
        </p:txBody>
      </p:sp>
    </p:spTree>
    <p:extLst>
      <p:ext uri="{BB962C8B-B14F-4D97-AF65-F5344CB8AC3E}">
        <p14:creationId xmlns:p14="http://schemas.microsoft.com/office/powerpoint/2010/main" val="2531544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Och med det sagt går vi in i nästa del av rapporten; om vad för omställningens effekter väntas bli.</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16</a:t>
            </a:fld>
            <a:endParaRPr lang="sv-SE"/>
          </a:p>
        </p:txBody>
      </p:sp>
    </p:spTree>
    <p:extLst>
      <p:ext uri="{BB962C8B-B14F-4D97-AF65-F5344CB8AC3E}">
        <p14:creationId xmlns:p14="http://schemas.microsoft.com/office/powerpoint/2010/main" val="4042844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nSpc>
                <a:spcPts val="1400"/>
              </a:lnSpc>
              <a:spcAft>
                <a:spcPts val="8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Den kanske allra viktigaste effekten av att ställa om till fossilfrihet är att vi undviker alla de negativa effekter som uteblivna åtgärder medför, där jobb försvinner, industrier flyttar och välfärd reduceras och inte minst de ökade kostnaderna av ännu mer extremt väder (även om de kanske inte kan undvikas helt då den bollen redan är i rullning). </a:t>
            </a:r>
          </a:p>
          <a:p>
            <a:pPr marL="342900" lvl="0" indent="-342900">
              <a:lnSpc>
                <a:spcPts val="1400"/>
              </a:lnSpc>
              <a:spcAft>
                <a:spcPts val="8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är ett </a:t>
            </a:r>
            <a:r>
              <a:rPr lang="sv-SE" sz="1800" dirty="0" err="1">
                <a:effectLst/>
                <a:latin typeface="Calibri Light" panose="020F0302020204030204" pitchFamily="34" charset="0"/>
                <a:ea typeface="Times New Roman" panose="02020603050405020304" pitchFamily="18" charset="0"/>
                <a:cs typeface="Times New Roman" panose="02020603050405020304" pitchFamily="18" charset="0"/>
              </a:rPr>
              <a:t>svårkommunicerat</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 budskap, för det betyder att man behöver tänka på ett nytt sätt, men tyvärr ser vi redan nu de negativa effekterna exempelvis från de båda handelskammar-artiklarna. </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17</a:t>
            </a:fld>
            <a:endParaRPr lang="sv-SE"/>
          </a:p>
        </p:txBody>
      </p:sp>
    </p:spTree>
    <p:extLst>
      <p:ext uri="{BB962C8B-B14F-4D97-AF65-F5344CB8AC3E}">
        <p14:creationId xmlns:p14="http://schemas.microsoft.com/office/powerpoint/2010/main" val="300857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Men vinsterna finns i mer än ett uteblivet stort minus. Det handlar om att Sveriges konkurrenskraft stärks så att vi får behålla befintliga jobb samtidigt som nya arbetstillfällen skapas av </a:t>
            </a:r>
            <a:r>
              <a:rPr lang="sv-SE" sz="1800" dirty="0" err="1">
                <a:effectLst/>
                <a:latin typeface="Calibri Light" panose="020F0302020204030204" pitchFamily="34" charset="0"/>
                <a:ea typeface="Times New Roman" panose="02020603050405020304" pitchFamily="18" charset="0"/>
                <a:cs typeface="Times New Roman" panose="02020603050405020304" pitchFamily="18" charset="0"/>
              </a:rPr>
              <a:t>nyindustrialiseringen</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 när nya innovativa gröna industrier etableras. Sverige har möjlighet att gå före och visar hur det här med omställning kan gå till.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sv-SE" sz="1200" dirty="0">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18</a:t>
            </a:fld>
            <a:endParaRPr lang="sv-SE"/>
          </a:p>
        </p:txBody>
      </p:sp>
    </p:spTree>
    <p:extLst>
      <p:ext uri="{BB962C8B-B14F-4D97-AF65-F5344CB8AC3E}">
        <p14:creationId xmlns:p14="http://schemas.microsoft.com/office/powerpoint/2010/main" val="2145577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Och för att visa på fördelarna gör vi ett par nedslag. Till exempel skriver Industrirådet - en tung sammanslutning av</a:t>
            </a:r>
            <a:r>
              <a:rPr lang="sv-SE" sz="1800" dirty="0">
                <a:solidFill>
                  <a:srgbClr val="4D5156"/>
                </a:solidFill>
                <a:effectLst/>
                <a:latin typeface="Arial" panose="020B0604020202020204" pitchFamily="34" charset="0"/>
                <a:ea typeface="Times New Roman" panose="02020603050405020304" pitchFamily="18" charset="0"/>
                <a:cs typeface="Times New Roman" panose="02020603050405020304" pitchFamily="18" charset="0"/>
              </a:rPr>
              <a:t> </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industrins fem fackförbund och elva arbetsgivar- och branschorganisationer - i en rapport att 50 000 nya jobb kan skapas om företagen bland annat får el i rätt tid till rätt kostnad.</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19</a:t>
            </a:fld>
            <a:endParaRPr lang="sv-SE"/>
          </a:p>
        </p:txBody>
      </p:sp>
    </p:spTree>
    <p:extLst>
      <p:ext uri="{BB962C8B-B14F-4D97-AF65-F5344CB8AC3E}">
        <p14:creationId xmlns:p14="http://schemas.microsoft.com/office/powerpoint/2010/main" val="321353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varför vi behöver ställa om,</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sedan följer vilka effekter omställningen förväntas ha</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hur förutsättningarna och utgångsläget ser ut</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hur Sveriges konkurrenskraft kan stärkas - givet vissa förutsättningar</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och vi avslutar med Energiföretagens ”sex förslag till politikskiften” som vi kallar dem. </a:t>
            </a:r>
          </a:p>
          <a:p>
            <a:pPr>
              <a:spcAft>
                <a:spcPts val="600"/>
              </a:spcAft>
            </a:pPr>
            <a:endParaRPr lang="en-SE" sz="180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C1538A4C-AC67-4FC2-8872-5C8EBE092B67}" type="slidenum">
              <a:rPr lang="sv-SE" smtClean="0"/>
              <a:pPr>
                <a:defRPr/>
              </a:pPr>
              <a:t>2</a:t>
            </a:fld>
            <a:endParaRPr lang="sv-SE"/>
          </a:p>
        </p:txBody>
      </p:sp>
    </p:spTree>
    <p:extLst>
      <p:ext uri="{BB962C8B-B14F-4D97-AF65-F5344CB8AC3E}">
        <p14:creationId xmlns:p14="http://schemas.microsoft.com/office/powerpoint/2010/main" val="1537256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Region Norrbotten lät McKinsey göra en samhällsekonomisk analys av aviserade satsningar i Norrbotten. De skriver att Industrisatsningarna har stor samhällsekonomisk potential för Sverige och Norrbotten. Samtidigt poängterar de att vi behöver stora investeringar i infrastruktur här och nu för att lyckas - och inte bara i el och elnät utan också vägar, järnväg, bostäder och så vidare.</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20</a:t>
            </a:fld>
            <a:endParaRPr lang="sv-SE"/>
          </a:p>
        </p:txBody>
      </p:sp>
    </p:spTree>
    <p:extLst>
      <p:ext uri="{BB962C8B-B14F-4D97-AF65-F5344CB8AC3E}">
        <p14:creationId xmlns:p14="http://schemas.microsoft.com/office/powerpoint/2010/main" val="196890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solidFill>
                  <a:srgbClr val="333333"/>
                </a:solidFill>
                <a:effectLst/>
                <a:latin typeface="Calibri Light" panose="020F0302020204030204" pitchFamily="34" charset="0"/>
                <a:ea typeface="Times New Roman" panose="02020603050405020304" pitchFamily="18" charset="0"/>
              </a:rPr>
              <a:t>Det blir stor lokal och regional tillväxt kring nyetablerad industri som inte sällan sker i delar av Sverige som har haft vikande befolkningstillväxt och mindre positiva utsikter att kunna vända trenden. Exempelvis beräknas Stegras etablering i Boden innebära 5 000 arbetstillfällen. Att man kan bo, arbeta och utvecklas i hela Sverige är viktigt för framtidstron inte minst för de som växer upp nu. </a:t>
            </a:r>
            <a:endParaRPr lang="sv-SE" sz="1800"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21</a:t>
            </a:fld>
            <a:endParaRPr lang="sv-SE"/>
          </a:p>
        </p:txBody>
      </p:sp>
    </p:spTree>
    <p:extLst>
      <p:ext uri="{BB962C8B-B14F-4D97-AF65-F5344CB8AC3E}">
        <p14:creationId xmlns:p14="http://schemas.microsoft.com/office/powerpoint/2010/main" val="198553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1C6FB-7ED9-5A74-B87E-FDECAECB9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7E29F-0EB8-0423-6B3B-9118D1368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F416B-30ED-2A3C-BA6A-3B6E261BB44E}"/>
              </a:ext>
            </a:extLst>
          </p:cNvPr>
          <p:cNvSpPr>
            <a:spLocks noGrp="1"/>
          </p:cNvSpPr>
          <p:nvPr>
            <p:ph type="body" idx="1"/>
          </p:nvPr>
        </p:nvSpPr>
        <p:spPr/>
        <p:txBody>
          <a:bodyPr/>
          <a:lstStyle/>
          <a:p>
            <a:pPr marL="342900" lvl="0" indent="-342900">
              <a:lnSpc>
                <a:spcPts val="1400"/>
              </a:lnSpc>
              <a:spcAft>
                <a:spcPts val="8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År 2023 hade Sverige en nettoimport av fossila bränslen på nära 80 miljarder kronor. År 2022 var nettoimporten över 100 miljarder. </a:t>
            </a:r>
          </a:p>
          <a:p>
            <a:pPr marL="342900" lvl="0" indent="-342900">
              <a:lnSpc>
                <a:spcPts val="1400"/>
              </a:lnSpc>
              <a:spcAft>
                <a:spcPts val="8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Genom fossilfrihet eliminerar vi beroendet av import från odemokratiska eller direkt fientliga länder som Ryssland. </a:t>
            </a:r>
          </a:p>
          <a:p>
            <a:pPr marL="342900" lvl="0" indent="-342900">
              <a:lnSpc>
                <a:spcPts val="1400"/>
              </a:lnSpc>
              <a:spcAft>
                <a:spcPts val="8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stärker vår handelsbalans, ökar vår försörjningstrygghet och eliminerar risken att energivapnet används mot oss. </a:t>
            </a:r>
          </a:p>
          <a:p>
            <a:pPr marL="342900" lvl="0" indent="-342900">
              <a:lnSpc>
                <a:spcPts val="1400"/>
              </a:lnSpc>
              <a:spcAft>
                <a:spcPts val="8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Dessa frågor är högaktuella i och med kriget i mellanöstern och den potentiella mycket stora påverkan det kan få på oljepriset som kan ge smärtsamma följdverkningar i ekonomin. Och de där 80 miljarderna kan vi ha större nytta av än att skicka dem ut ur landet, ofta till länder vi inte vill gynna. </a:t>
            </a:r>
          </a:p>
          <a:p>
            <a:pPr marL="331808" indent="-331808">
              <a:lnSpc>
                <a:spcPct val="150000"/>
              </a:lnSpc>
              <a:spcAft>
                <a:spcPts val="773"/>
              </a:spcAft>
              <a:buFont typeface="Symbol" panose="05050102010706020507" pitchFamily="18" charset="2"/>
              <a:buChar char=""/>
            </a:pPr>
            <a:endParaRPr lang="sv-SE" sz="1800" dirty="0">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B79CD6D-38AB-5F4D-DD99-72E299E7816B}"/>
              </a:ext>
            </a:extLst>
          </p:cNvPr>
          <p:cNvSpPr>
            <a:spLocks noGrp="1"/>
          </p:cNvSpPr>
          <p:nvPr>
            <p:ph type="sldNum" sz="quarter" idx="10"/>
          </p:nvPr>
        </p:nvSpPr>
        <p:spPr/>
        <p:txBody>
          <a:bodyPr/>
          <a:lstStyle/>
          <a:p>
            <a:pPr>
              <a:defRPr/>
            </a:pPr>
            <a:fld id="{FBB06DAB-DBF3-084E-A276-8ED6AA7FE883}" type="slidenum">
              <a:rPr lang="sv-SE" smtClean="0"/>
              <a:pPr>
                <a:defRPr/>
              </a:pPr>
              <a:t>22</a:t>
            </a:fld>
            <a:endParaRPr lang="sv-SE"/>
          </a:p>
        </p:txBody>
      </p:sp>
    </p:spTree>
    <p:extLst>
      <p:ext uri="{BB962C8B-B14F-4D97-AF65-F5344CB8AC3E}">
        <p14:creationId xmlns:p14="http://schemas.microsoft.com/office/powerpoint/2010/main" val="3240626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Samtidigt riktas kritik mot vissa omställningsprojekt och vissa ifrågasätter realismen och affärsnyttan.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Och visst finns det risker med att ändra på gamla och etablerade affärsmodeller och beprövade tekniker. Det handlar ju dessutom om stora satsningar, som absolut ska tåla att granskas.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Men vi kan ju inte räkna med att allt arbete med klimatomställningen går helt enligt plan, och i en rakt uppåtstigande kurva. Det är klart att det kommer bakslag och att det blir hack i kurvan. Några sådana hack har vi redan sett.</a:t>
            </a:r>
          </a:p>
          <a:p>
            <a:pPr marL="171450" indent="-171450">
              <a:buFont typeface="Arial" panose="020B0604020202020204" pitchFamily="34" charset="0"/>
              <a:buChar char="•"/>
            </a:pPr>
            <a:endParaRPr lang="en-SE" dirty="0"/>
          </a:p>
        </p:txBody>
      </p:sp>
      <p:sp>
        <p:nvSpPr>
          <p:cNvPr id="4" name="Slide Number Placeholder 3"/>
          <p:cNvSpPr>
            <a:spLocks noGrp="1"/>
          </p:cNvSpPr>
          <p:nvPr>
            <p:ph type="sldNum" sz="quarter" idx="5"/>
          </p:nvPr>
        </p:nvSpPr>
        <p:spPr/>
        <p:txBody>
          <a:bodyPr/>
          <a:lstStyle/>
          <a:p>
            <a:pPr>
              <a:defRPr/>
            </a:pPr>
            <a:fld id="{C1538A4C-AC67-4FC2-8872-5C8EBE092B67}" type="slidenum">
              <a:rPr lang="sv-SE" smtClean="0"/>
              <a:pPr>
                <a:defRPr/>
              </a:pPr>
              <a:t>23</a:t>
            </a:fld>
            <a:endParaRPr lang="sv-SE"/>
          </a:p>
        </p:txBody>
      </p:sp>
    </p:spTree>
    <p:extLst>
      <p:ext uri="{BB962C8B-B14F-4D97-AF65-F5344CB8AC3E}">
        <p14:creationId xmlns:p14="http://schemas.microsoft.com/office/powerpoint/2010/main" val="3988831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Ett exempel på företag som inte haft en spikrak utvecklingskurva är Tesla, som så sent som 2018 var nära att gå omkull, men nu världens högst värderade bilföretag. Och det finns andra exempel; Apple har haft stora framgångar sedan de ”uppfann” iPod och inte minst iPhone, men som innan dess hade en period då de nästan var uträknade.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finns också gott om exempel på företag som inte lyckats anpassa sig. Kodak var en gång ett av världens största företag, som många yngre kanske inte ens känner till längre. De var också först med att utveckla digitalkameran, men vågade inte satsa på den nya tekniken fullt ut, med rädsla att tappa film-marknaden. När de sedan insåg sitt misstag var det försent. Företaget som hade över 100 år på nacken begärdes i konkurs 2012.</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Den typen av utveckling vill vi inte se för Sverige och svenska företag. Därför är det extra viktigt att vi behåller fokus och riktningen mot fossilfrihet eftersom Sverige blir fattigt utan omställning. </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24</a:t>
            </a:fld>
            <a:endParaRPr lang="sv-SE"/>
          </a:p>
        </p:txBody>
      </p:sp>
    </p:spTree>
    <p:extLst>
      <p:ext uri="{BB962C8B-B14F-4D97-AF65-F5344CB8AC3E}">
        <p14:creationId xmlns:p14="http://schemas.microsoft.com/office/powerpoint/2010/main" val="1864033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Hur ska det gå till då? </a:t>
            </a:r>
          </a:p>
          <a:p>
            <a:pPr>
              <a:spcAft>
                <a:spcPts val="600"/>
              </a:spcAft>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Jo, för att kunna avgöra hur vi i Sverige behöver agera måste vi först förstå var vi står. Vilka är förutsättningarna och utgångspunkterna för omställningen? Det kommer vi in på nu. </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25</a:t>
            </a:fld>
            <a:endParaRPr lang="sv-SE"/>
          </a:p>
        </p:txBody>
      </p:sp>
    </p:spTree>
    <p:extLst>
      <p:ext uri="{BB962C8B-B14F-4D97-AF65-F5344CB8AC3E}">
        <p14:creationId xmlns:p14="http://schemas.microsoft.com/office/powerpoint/2010/main" val="1114114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nSpc>
                <a:spcPts val="1400"/>
              </a:lnSpc>
              <a:spcAft>
                <a:spcPts val="8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är viktigt att vi enas om att klimatomställningen är en omfattande samhällsomställning. </a:t>
            </a:r>
          </a:p>
          <a:p>
            <a:pPr marL="342900" lvl="0" indent="-342900">
              <a:lnSpc>
                <a:spcPts val="1400"/>
              </a:lnSpc>
              <a:spcAft>
                <a:spcPts val="8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är också en strukturomvandling eftersom vi inom vissa sektorer och industrier måste förändra vilken energibärare som används. Och förändringen som vi befinner oss i början av måste ske på bara 20 år. </a:t>
            </a:r>
          </a:p>
          <a:p>
            <a:pPr marL="342900" lvl="0" indent="-342900">
              <a:lnSpc>
                <a:spcPts val="1400"/>
              </a:lnSpc>
              <a:spcAft>
                <a:spcPts val="8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Sverige måste precis som Bamse äta långtidsverkande dunderhonung och bli super-Sverige. Och det snabbt.</a:t>
            </a:r>
          </a:p>
          <a:p>
            <a:pPr marL="342900" lvl="0" indent="-342900">
              <a:lnSpc>
                <a:spcPts val="1400"/>
              </a:lnSpc>
              <a:spcAft>
                <a:spcPts val="800"/>
              </a:spcAft>
              <a:buFont typeface="Symbol" panose="05050102010706020507" pitchFamily="18" charset="2"/>
              <a:buChar char=""/>
            </a:pPr>
            <a:r>
              <a:rPr lang="sv-SE" sz="1800" b="1" dirty="0">
                <a:effectLst/>
                <a:latin typeface="Calibri Light" panose="020F0302020204030204" pitchFamily="34" charset="0"/>
                <a:ea typeface="Times New Roman" panose="02020603050405020304" pitchFamily="18" charset="0"/>
                <a:cs typeface="Times New Roman" panose="02020603050405020304" pitchFamily="18" charset="0"/>
              </a:rPr>
              <a:t>Nyckeln här är att det är just en strukturomvandling.</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 Och med det följer ökade risker. Eftersom vi har bråttom måste mycket arbetet ske parallellt. Politik, näringsliv, myndigheter, kommuner och regioner kommer att behöva navigera och agera koordinerat i den snabba takt som behövs. </a:t>
            </a: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26</a:t>
            </a:fld>
            <a:endParaRPr lang="sv-SE"/>
          </a:p>
        </p:txBody>
      </p:sp>
    </p:spTree>
    <p:extLst>
      <p:ext uri="{BB962C8B-B14F-4D97-AF65-F5344CB8AC3E}">
        <p14:creationId xmlns:p14="http://schemas.microsoft.com/office/powerpoint/2010/main" val="2750685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lnSpc>
                <a:spcPts val="1400"/>
              </a:lnSpc>
              <a:spcAft>
                <a:spcPts val="800"/>
              </a:spcAft>
              <a:buFont typeface="Arial" panose="020B0604020202020204" pitchFamily="34" charset="0"/>
              <a:buChar char="•"/>
            </a:pPr>
            <a:r>
              <a:rPr lang="sv-SE" sz="1800" b="1" dirty="0">
                <a:effectLst/>
                <a:latin typeface="Calibri Light" panose="020F0302020204030204" pitchFamily="34" charset="0"/>
                <a:ea typeface="Times New Roman" panose="02020603050405020304" pitchFamily="18" charset="0"/>
                <a:cs typeface="Times New Roman" panose="02020603050405020304" pitchFamily="18" charset="0"/>
              </a:rPr>
              <a:t>Kostnadseffektivitet måste vara en ledstjärna. </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är helt tydligt att samhället efterfrågar en kraftig utbyggnad av elsystemet, men bara om det är till rätt kostnad. </a:t>
            </a:r>
          </a:p>
          <a:p>
            <a:pPr marL="285750" indent="-285750">
              <a:lnSpc>
                <a:spcPts val="1400"/>
              </a:lnSpc>
              <a:spcAft>
                <a:spcPts val="800"/>
              </a:spcAft>
              <a:buFont typeface="Arial" panose="020B0604020202020204" pitchFamily="34" charset="0"/>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Energikrisen visade tydligt att </a:t>
            </a:r>
            <a:r>
              <a:rPr lang="sv-SE" sz="1800" b="1" dirty="0">
                <a:effectLst/>
                <a:latin typeface="Calibri Light" panose="020F0302020204030204" pitchFamily="34" charset="0"/>
                <a:ea typeface="Times New Roman" panose="02020603050405020304" pitchFamily="18" charset="0"/>
                <a:cs typeface="Times New Roman" panose="02020603050405020304" pitchFamily="18" charset="0"/>
              </a:rPr>
              <a:t>det finns svag acceptans för höga och volatila elpriser</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 vilket tog sig uttryck i både elprisstödet och intäktstaket för elproducenter. Det </a:t>
            </a: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gav en tydlig signal att liknande ingrepp kan komma att ske igen.</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27</a:t>
            </a:fld>
            <a:endParaRPr lang="sv-SE"/>
          </a:p>
        </p:txBody>
      </p:sp>
    </p:spTree>
    <p:extLst>
      <p:ext uri="{BB962C8B-B14F-4D97-AF65-F5344CB8AC3E}">
        <p14:creationId xmlns:p14="http://schemas.microsoft.com/office/powerpoint/2010/main" val="3938286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nSpc>
                <a:spcPts val="1400"/>
              </a:lnSpc>
              <a:spcAft>
                <a:spcPts val="800"/>
              </a:spcAft>
              <a:buFont typeface="Symbol" panose="05050102010706020507" pitchFamily="18" charset="2"/>
              <a:buChar char=""/>
            </a:pP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Ett betydligt större elsystem blir dyrare per kWh jämfört med det äldre delvis avskrivna elsystem vi har idag. </a:t>
            </a:r>
            <a:r>
              <a:rPr lang="sv-SE" sz="1800" b="1"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Det handlar om kostnadsökningar som kommer synas på </a:t>
            </a:r>
            <a:r>
              <a:rPr lang="sv-SE" sz="1800" b="1" dirty="0" err="1">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elfakturorna</a:t>
            </a:r>
            <a:r>
              <a:rPr lang="sv-SE" sz="1800" b="1"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a:t>
            </a: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ts val="1400"/>
              </a:lnSpc>
              <a:spcAft>
                <a:spcPts val="800"/>
              </a:spcAft>
              <a:buFont typeface="Symbol" panose="05050102010706020507" pitchFamily="18" charset="2"/>
              <a:buChar char=""/>
            </a:pP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Men alternativkostnaden att inte investera är som jag visade tidigare betydligt större eftersom vi tappar skatteintäkter och får ökade utgifter för bland annat arbetslöshet. </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ts val="1400"/>
              </a:lnSpc>
              <a:spcAft>
                <a:spcPts val="800"/>
              </a:spcAft>
              <a:buFont typeface="Symbol" panose="05050102010706020507" pitchFamily="18" charset="2"/>
              <a:buChar char=""/>
            </a:pPr>
            <a:r>
              <a:rPr lang="sv-SE" sz="1800" b="1"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Kostnaden för omställningen i form av infrastrukturinvesteringar kommer tidigt och syns tydligt medan vinsterna realiseras i framtiden.</a:t>
            </a: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 Kostnaden att inte ställa om syns inte alls lika tydligt. </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ts val="1400"/>
              </a:lnSpc>
              <a:spcAft>
                <a:spcPts val="800"/>
              </a:spcAft>
              <a:buFont typeface="Symbol" panose="05050102010706020507" pitchFamily="18" charset="2"/>
              <a:buChar char=""/>
            </a:pP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Det kan ge </a:t>
            </a:r>
            <a:r>
              <a:rPr lang="sv-SE" sz="1800" dirty="0">
                <a:effectLst/>
                <a:latin typeface="Calibri Light" panose="020F0302020204030204" pitchFamily="34" charset="0"/>
                <a:ea typeface="Times New Roman" panose="02020603050405020304" pitchFamily="18" charset="0"/>
                <a:cs typeface="Calibri Light" panose="020F0302020204030204" pitchFamily="34" charset="0"/>
              </a:rPr>
              <a:t>paradoxala effekten att en framgångsrik klimatomställning skulle kunna upplevas som dyrare än alternativet trots att det omvända är sant.</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28</a:t>
            </a:fld>
            <a:endParaRPr lang="sv-SE"/>
          </a:p>
        </p:txBody>
      </p:sp>
    </p:spTree>
    <p:extLst>
      <p:ext uri="{BB962C8B-B14F-4D97-AF65-F5344CB8AC3E}">
        <p14:creationId xmlns:p14="http://schemas.microsoft.com/office/powerpoint/2010/main" val="2416067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spcAft>
                <a:spcPts val="600"/>
              </a:spcAft>
              <a:buFont typeface="Arial" panose="020B0604020202020204" pitchFamily="34" charset="0"/>
              <a:buChar char="•"/>
            </a:pPr>
            <a:r>
              <a:rPr lang="sv-SE" sz="1800" dirty="0">
                <a:effectLst/>
                <a:latin typeface="Calibri Light" panose="020F0302020204030204" pitchFamily="34" charset="0"/>
                <a:ea typeface="Times New Roman" panose="02020603050405020304" pitchFamily="18" charset="0"/>
                <a:cs typeface="Calibri Light" panose="020F0302020204030204" pitchFamily="34" charset="0"/>
              </a:rPr>
              <a:t>Jag kan inte nog understryka betydelsen av att klimatpolitiken måste bedrivas så att den uppfattas som </a:t>
            </a:r>
            <a:r>
              <a:rPr lang="sv-SE" sz="1800" b="1" dirty="0">
                <a:effectLst/>
                <a:latin typeface="Calibri Light" panose="020F0302020204030204" pitchFamily="34" charset="0"/>
                <a:ea typeface="Times New Roman" panose="02020603050405020304" pitchFamily="18" charset="0"/>
                <a:cs typeface="Calibri Light" panose="020F0302020204030204" pitchFamily="34" charset="0"/>
              </a:rPr>
              <a:t>rättvis och effektiv</a:t>
            </a:r>
            <a:r>
              <a:rPr lang="sv-SE" sz="1800" dirty="0">
                <a:effectLst/>
                <a:latin typeface="Calibri Light" panose="020F0302020204030204" pitchFamily="34" charset="0"/>
                <a:ea typeface="Times New Roman" panose="02020603050405020304" pitchFamily="18" charset="0"/>
                <a:cs typeface="Calibri Light" panose="020F0302020204030204" pitchFamily="34" charset="0"/>
              </a:rPr>
              <a:t>. Forskning har inte oväntat visat att det är speciellt viktigt inom områden där politiken måste bedrivas under en längre tid, precis som klimatpolitiken. </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285750" indent="-285750">
              <a:lnSpc>
                <a:spcPts val="1400"/>
              </a:lnSpc>
              <a:spcAft>
                <a:spcPts val="800"/>
              </a:spcAft>
              <a:buFont typeface="Arial" panose="020B0604020202020204" pitchFamily="34" charset="0"/>
              <a:buChar char="•"/>
            </a:pPr>
            <a:r>
              <a:rPr lang="sv-SE" sz="1800" dirty="0">
                <a:effectLst/>
                <a:latin typeface="Calibri Light" panose="020F0302020204030204" pitchFamily="34" charset="0"/>
                <a:ea typeface="Times New Roman" panose="02020603050405020304" pitchFamily="18" charset="0"/>
                <a:cs typeface="Calibri Light" panose="020F0302020204030204" pitchFamily="34" charset="0"/>
              </a:rPr>
              <a:t>Klimatpolitiska reformer som gör utsläpp dyrare är oftast regressiva, vilket betyder att de som har det sämre ställt drabbas oproportionerligt hårt i form av relativt större tapp i disponibel inkomst. Och utsläpp kommer bli dyrare, men det finns både forskning och praktisk erfarenhet som visar att </a:t>
            </a:r>
            <a:r>
              <a:rPr lang="sv-SE" sz="1800" b="1" dirty="0">
                <a:effectLst/>
                <a:latin typeface="Calibri Light" panose="020F0302020204030204" pitchFamily="34" charset="0"/>
                <a:ea typeface="Times New Roman" panose="02020603050405020304" pitchFamily="18" charset="0"/>
                <a:cs typeface="Calibri Light" panose="020F0302020204030204" pitchFamily="34" charset="0"/>
              </a:rPr>
              <a:t>det finns möjlighet att kompensera de negativa effekterna för de grupper som drabbas.</a:t>
            </a:r>
            <a:r>
              <a:rPr lang="sv-SE" sz="1800" dirty="0">
                <a:effectLst/>
                <a:latin typeface="Calibri Light" panose="020F0302020204030204" pitchFamily="34" charset="0"/>
                <a:ea typeface="Times New Roman" panose="02020603050405020304" pitchFamily="18" charset="0"/>
                <a:cs typeface="Calibri Light" panose="020F0302020204030204" pitchFamily="34" charset="0"/>
              </a:rPr>
              <a:t> </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29</a:t>
            </a:fld>
            <a:endParaRPr lang="sv-SE"/>
          </a:p>
        </p:txBody>
      </p:sp>
    </p:spTree>
    <p:extLst>
      <p:ext uri="{BB962C8B-B14F-4D97-AF65-F5344CB8AC3E}">
        <p14:creationId xmlns:p14="http://schemas.microsoft.com/office/powerpoint/2010/main" val="186138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Vi börjar med varför vi behöver ställa om.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sz="180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C1538A4C-AC67-4FC2-8872-5C8EBE092B67}" type="slidenum">
              <a:rPr lang="sv-SE" smtClean="0"/>
              <a:pPr>
                <a:defRPr/>
              </a:pPr>
              <a:t>3</a:t>
            </a:fld>
            <a:endParaRPr lang="sv-SE"/>
          </a:p>
        </p:txBody>
      </p:sp>
    </p:spTree>
    <p:extLst>
      <p:ext uri="{BB962C8B-B14F-4D97-AF65-F5344CB8AC3E}">
        <p14:creationId xmlns:p14="http://schemas.microsoft.com/office/powerpoint/2010/main" val="4035068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Calibri Light" panose="020F0302020204030204" pitchFamily="34" charset="0"/>
              </a:rPr>
              <a:t>Bra då har vi kort gått igenom var vi står och vilka förutsättningar som gäller. Då går vi över till hur Sveriges konkurrenskraft kan stärkas.</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30</a:t>
            </a:fld>
            <a:endParaRPr lang="sv-SE"/>
          </a:p>
        </p:txBody>
      </p:sp>
    </p:spTree>
    <p:extLst>
      <p:ext uri="{BB962C8B-B14F-4D97-AF65-F5344CB8AC3E}">
        <p14:creationId xmlns:p14="http://schemas.microsoft.com/office/powerpoint/2010/main" val="2773736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Calibri Light" panose="020F0302020204030204" pitchFamily="34" charset="0"/>
              </a:rPr>
              <a:t>Och </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nu</a:t>
            </a:r>
            <a:r>
              <a:rPr lang="sv-SE" sz="1800" dirty="0">
                <a:effectLst/>
                <a:latin typeface="Calibri Light" panose="020F0302020204030204" pitchFamily="34" charset="0"/>
                <a:ea typeface="Times New Roman" panose="02020603050405020304" pitchFamily="18" charset="0"/>
                <a:cs typeface="Calibri Light" panose="020F0302020204030204" pitchFamily="34" charset="0"/>
              </a:rPr>
              <a:t> blir det lite svettigare för Ulf här på bilden - för nu måste det jobbas. </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Klimat- och näringspolitiken har inte alltid dansat bra ihop men nu har de blivit samspelta, och det behövs. Forskning och historiska erfarenheter visar tydligt att staten har behövt ta en aktiv roll i framgångsrika strukturomvandlingar, och det behövs även denna gång. Sverige är en öppen, exportberoende ekonomi och har inte möjlighet att matcha de direkta statsstödsprogram som exempelvis USA, Kina, Tyskland och Frankrike bedriver. Vi har helt enkelt inte tillräckligt många skattebetalare.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Forskning visar att en mer robust strategi för Sverige är att istället kraftigt öka investeringar i nödvändig kritiskt samhällsbärande infrastruktur, exempelvis järnväg, energiinfrastruktur, vägar och hamnar. I tillägg till investeringar behöver även andra förutsättningar för omställning förbättras, exempelvis tillståndsprocesser, kompetensförsörjning, skatter, byråkrati samt stöd till forskning och pilotprojekt.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handlar om att skapa bästa möjlig förutsättningar för svensk industri att fortsätta vara i internationell toppklass.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Låt denna strukturomvandling som möjliggör en framgångsrik omställning bli ”den nya svenska modellen”. Och det finns positiva tecken att regeringen har börjat agera i den här riktningen. Bland annat har man inrättat ett accelerationskontor för att underlätta industrins omställning och de aviserade infrastruktursatsningarna.</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31</a:t>
            </a:fld>
            <a:endParaRPr lang="sv-SE"/>
          </a:p>
        </p:txBody>
      </p:sp>
    </p:spTree>
    <p:extLst>
      <p:ext uri="{BB962C8B-B14F-4D97-AF65-F5344CB8AC3E}">
        <p14:creationId xmlns:p14="http://schemas.microsoft.com/office/powerpoint/2010/main" val="767527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Den kanske viktigaste förutsättningen för omställning är tillgång på el; till rätt kostnad, på rätt plats och i rätt tid.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Därför är och kommer en utbyggd energi- och specifikt elinfrastruktur vara en grundbult för ökad konkurrenskraft.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Regeringen har antagit ett planeringsmål om 300 TWh till 2045. Men investeringstakten inte är så snabb som vi hade hoppats.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En viktig förklaring är att riskerna i det här tidspressade skedet bedöms för stora. Elpriserna är samtidigt fortsatt låga och skapar inte ett naturligt incitament att investera.</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Exempelvis visade införandet av intäktstaket för elproducenter under energikrisen att risken för politisk intervenering i elmarknaden inte bara finns i teorin. </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32</a:t>
            </a:fld>
            <a:endParaRPr lang="sv-SE"/>
          </a:p>
        </p:txBody>
      </p:sp>
    </p:spTree>
    <p:extLst>
      <p:ext uri="{BB962C8B-B14F-4D97-AF65-F5344CB8AC3E}">
        <p14:creationId xmlns:p14="http://schemas.microsoft.com/office/powerpoint/2010/main" val="1104200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Energiföretagens analys pekar därför på att det behövs ett nytt investeringsramverk för energiinfrastruktur och särskilt elproduktion för att kunna nå klimatmålen och utveckla Sverige.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Hur omställningen ska finansieras, av vem och när måste diskuteras. Inte minst när det kommer till el. Det är verkligen en knäckfråga. </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33</a:t>
            </a:fld>
            <a:endParaRPr lang="sv-SE"/>
          </a:p>
        </p:txBody>
      </p:sp>
    </p:spTree>
    <p:extLst>
      <p:ext uri="{BB962C8B-B14F-4D97-AF65-F5344CB8AC3E}">
        <p14:creationId xmlns:p14="http://schemas.microsoft.com/office/powerpoint/2010/main" val="1210229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För att summera har Energiföretagen landat i sex förslag som riktar sig till regering och riksdag. </a:t>
            </a:r>
          </a:p>
          <a:p>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34</a:t>
            </a:fld>
            <a:endParaRPr lang="sv-SE"/>
          </a:p>
        </p:txBody>
      </p:sp>
    </p:spTree>
    <p:extLst>
      <p:ext uri="{BB962C8B-B14F-4D97-AF65-F5344CB8AC3E}">
        <p14:creationId xmlns:p14="http://schemas.microsoft.com/office/powerpoint/2010/main" val="3444158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nya är att det handlar om politik för den strukturomvandling som vi befinner oss i början av. Vi behöver gå från passiv till aktiv näringspolitik med nya angreppssätt.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Regeringen har tagit de första stegen på vägen och på energiområdet har man kommit en bit. Men Energiföretagen menar att både takt och omfattning behöver vridas upp.</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Vissa frågeställningar som tas upp i förslagen är genuint svåra och har inte ett självklart svar. Exempelvis hur omställningen ska betalas. Det är en mångbottnad fråga som behöver utvecklas genom dialog i samhället.</a:t>
            </a:r>
          </a:p>
          <a:p>
            <a:pPr>
              <a:spcAft>
                <a:spcPts val="600"/>
              </a:spcAft>
            </a:pPr>
            <a:r>
              <a:rPr lang="sv-SE" sz="1800" b="1" dirty="0">
                <a:effectLst/>
                <a:latin typeface="Calibri Light" panose="020F0302020204030204" pitchFamily="34" charset="0"/>
                <a:ea typeface="Times New Roman" panose="02020603050405020304" pitchFamily="18" charset="0"/>
                <a:cs typeface="Times New Roman" panose="02020603050405020304" pitchFamily="18" charset="0"/>
              </a:rPr>
              <a:t>Nåväl till förlagen och nu blir det lite upprepning i vissa delar. </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mj-lt"/>
              <a:buAutoNum type="arabicPeriod"/>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I det första förslaget tydliggörs att statens behöver ta en mer tydlig och aktiv roll i strukturomvandlingen genom att satsa på nödvändig möjliggörande infrastruktur och skapa så bra övriga förutsättningar som möjligt. Det kommer krävas en högre reformtakt och delvis nya metoder för politikutveckling där staten arbetar på nya sätt.</a:t>
            </a:r>
          </a:p>
          <a:p>
            <a:pPr marL="342900" lvl="0" indent="-342900">
              <a:spcAft>
                <a:spcPts val="600"/>
              </a:spcAft>
              <a:buFont typeface="+mj-lt"/>
              <a:buAutoNum type="arabicPeriod"/>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andra förslaget pekar tydligt på behovet av möjliggörande politik för att fördubbla elsystemet där vi pekar på Energiföretagens handlingsplan som lanserades tidigare i år som en viktig pusselbit. </a:t>
            </a:r>
          </a:p>
          <a:p>
            <a:pPr marL="342900" lvl="0" indent="-342900">
              <a:spcAft>
                <a:spcPts val="600"/>
              </a:spcAft>
              <a:buFont typeface="+mj-lt"/>
              <a:buAutoNum type="arabicPeriod"/>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Förslag 3 pekar på att riskerna i den omställningsfas vi befinner oss i är så stora att enskilda företag har svårt att hantera dem. Därför behövs ett nytt ramverk för investeringar så att riskerna blir hanterbara. Den pågående elmarknadsutredningen kommer förhoppningsvis att leverera detta. Energiföretagens bedömning är att fler energislag/energiinfrastruktur än kärnkraft kommer behöva riskavlyft eller riskdelning.</a:t>
            </a:r>
          </a:p>
          <a:p>
            <a:pPr marL="342900" lvl="0" indent="-342900">
              <a:spcAft>
                <a:spcPts val="600"/>
              </a:spcAft>
              <a:buFont typeface="+mj-lt"/>
              <a:buAutoNum type="arabicPeriod"/>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Förslag 4 dyker rakt ned i hur energiinfrastrukturen ska finansieras. Å ena sidan är det industrin som driver på efterfrågan och därmed rimligen bör ta ansvar för kostnader. Å andra sidan är industrins omställning kostsam och deras konkurrenskraft utmanas. Å tredje sidan kan inte alla kostnader läggas på konsumenterna eftersom det troligen inte kommer accepteras. Dessutom behöver stora investeringar genomföras i närtid medan vinsterna för samhället ofta ligger i framtiden. Därför föreslår Energiföretagen i rapporten att 1) staten ska ta vissa kostnader som kunderna normalt sett hade belastats med för att värna konkurrenskraften och acceptansen, 3) Det behöver analyseras och diskuteras vilket ansvar industrin har och kan ta och 3) att staten ska lånefinansiera vissa kostnader</a:t>
            </a:r>
          </a:p>
          <a:p>
            <a:pPr marL="342900" lvl="0" indent="-342900">
              <a:spcAft>
                <a:spcPts val="600"/>
              </a:spcAft>
              <a:buFont typeface="+mj-lt"/>
              <a:buAutoNum type="arabicPeriod"/>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Förslag 5 adresserar acceptansfrågan genom att det föreslås att klimatpolitiska reformer ska åtföljas av parallell utredning av vilka fördelningspolitiska effekter förslaget förväntas få och vid behov bör </a:t>
            </a: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kompensatoriska åtgärder föreslås. Jag tror till exempel att ett sådant förfarande hade varit framgångsrikt när reduktionsplikten infördes om man samtidigt förberedde kompensatoriska åtgärder exempelvis för låginkomsttagare i glesbygd och därigenom på förhand hade mildrat känslan av orättvisa kostnadsökningar.</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mj-lt"/>
              <a:buAutoNum type="arabicPeriod"/>
            </a:pP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Förslag 6 tar vid där det efterfrågas politiskt klimat- och omställningsledarskap och en tydlig riktning som politiken håller fast vid. Det är politikens roll att förklara och stå upp för att omställningen är samhällsekonomiskt gynnsam trots att det uppkommer kostnader i närtid och att alternativet medför stora negativa konsekvenser och måste undvikas.</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a:spcAft>
                <a:spcPts val="600"/>
              </a:spcAft>
            </a:pP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Vi i Sverige måste agera snabbt och det finns robusta strategier för vad som behöver göras för att omställningen ska bli framgångsrik. </a:t>
            </a:r>
            <a:r>
              <a:rPr lang="sv-SE" sz="180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För utan omställning blir Sverige fattigt. </a:t>
            </a:r>
            <a:endParaRPr lang="sv-SE" sz="1800">
              <a:effectLst/>
              <a:latin typeface="Calibri Light" panose="020F0302020204030204" pitchFamily="34" charset="0"/>
              <a:ea typeface="Times New Roman" panose="02020603050405020304" pitchFamily="18" charset="0"/>
              <a:cs typeface="Times New Roman" panose="02020603050405020304" pitchFamily="18" charset="0"/>
            </a:endParaRPr>
          </a:p>
          <a:p>
            <a:pPr marL="285750" marR="0" lvl="0" indent="-285750" algn="l" defTabSz="914400" rtl="0" eaLnBrk="0" fontAlgn="base" latinLnBrk="0" hangingPunct="0">
              <a:lnSpc>
                <a:spcPct val="150000"/>
              </a:lnSpc>
              <a:spcBef>
                <a:spcPct val="30000"/>
              </a:spcBef>
              <a:spcAft>
                <a:spcPct val="0"/>
              </a:spcAft>
              <a:buClrTx/>
              <a:buSzTx/>
              <a:buFont typeface="Arial" panose="020B0604020202020204" pitchFamily="34" charset="0"/>
              <a:buChar char="•"/>
              <a:tabLst/>
              <a:defRPr/>
            </a:pPr>
            <a:endParaRPr lang="sv-SE" sz="1800" kern="100" dirty="0">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35</a:t>
            </a:fld>
            <a:endParaRPr lang="sv-SE"/>
          </a:p>
        </p:txBody>
      </p:sp>
    </p:spTree>
    <p:extLst>
      <p:ext uri="{BB962C8B-B14F-4D97-AF65-F5344CB8AC3E}">
        <p14:creationId xmlns:p14="http://schemas.microsoft.com/office/powerpoint/2010/main" val="12006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Klimatomställningen är helt nödvändig av två huvudsakliga skäl. Det ena är att kostnaderna i både pengar och mänskligt lidande till följd av global uppvärmning är mycket stora. Betydligt större än kostnaderna för att minska utsläppen.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Detta (refererar till bild 4 i PPT) är en bild från Internationella valutafonden som visar ett scenario med kostnader för uppvärmningen i global BNP i blått och kostnaden att minska utsläppen i orange.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Den visar att det är betydligt billigare att minska utsläppen än att hantera kostnader för extremt väder.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Det andra skälet är att en framgångsrik omställning ökar vår konkurrenskraft vilket skapar jobb och finansierar välfärden. </a:t>
            </a:r>
          </a:p>
          <a:p>
            <a:pPr marL="342900" lvl="0" indent="-342900">
              <a:spcAft>
                <a:spcPts val="600"/>
              </a:spcAft>
              <a:buFont typeface="Symbol" pitchFamily="2" charset="2"/>
              <a:buChar char=""/>
            </a:pPr>
            <a:endParaRPr lang="en-SE" sz="180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FBB06DAB-DBF3-084E-A276-8ED6AA7FE883}" type="slidenum">
              <a:rPr lang="sv-SE" smtClean="0"/>
              <a:pPr>
                <a:defRPr/>
              </a:pPr>
              <a:t>4</a:t>
            </a:fld>
            <a:endParaRPr lang="sv-SE" dirty="0"/>
          </a:p>
        </p:txBody>
      </p:sp>
    </p:spTree>
    <p:extLst>
      <p:ext uri="{BB962C8B-B14F-4D97-AF65-F5344CB8AC3E}">
        <p14:creationId xmlns:p14="http://schemas.microsoft.com/office/powerpoint/2010/main" val="2041292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Så vad är den ekonomiska lönsamheten i att ställa om då – eller tvärtom vad blir kostnaden för att inte göra det?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För det första: fortsatta utsläpp är inget alternativ eftersom EU har reglerat bort dem. I den här (bild 5) lite svårtolkade bilden visar de svarta staplarna minskningsbanan för utsläppsrätterna inom utsläppshandeln ETS, det vill säga de tillåtna utsläppen inom industri och energiproduktion. </a:t>
            </a:r>
          </a:p>
          <a:p>
            <a:pPr marL="342900" lvl="0" indent="-342900">
              <a:spcAft>
                <a:spcPts val="600"/>
              </a:spcAft>
              <a:buFont typeface="Symbol" panose="05050102010706020507" pitchFamily="18" charset="2"/>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Allt eftersom utsläppsrätterna blir färre blir de mycket dyrare och till slut förbjuda dem. Det finns ett skarpt förslag om att de totala utsläppen inom EU ska minskas med 90 procent redan om 15 år, till 2040. EU har lagstadgat att vara klimatneutralt 2050 och Sverige ska ha nettonollutsläpp redan 2045, alltså om 20 år.</a:t>
            </a:r>
          </a:p>
          <a:p>
            <a:pPr marL="342900" lvl="0" indent="-342900">
              <a:spcAft>
                <a:spcPts val="600"/>
              </a:spcAft>
              <a:buFont typeface="Symbol" panose="05050102010706020507" pitchFamily="18" charset="2"/>
              <a:buChar char=""/>
            </a:pP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Sist men inte minst har EU beslutat om att införa koldioxidtullar som innebär att leverantörer utanför EU möts av samma koldioxidpris som EU-länderna. Anledningen är att EU:s industri inte ska konkurreras ut av företag i andra länder med lägre klimatkrav.</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spcAft>
                <a:spcPts val="600"/>
              </a:spcAft>
              <a:buFont typeface="Symbol" panose="05050102010706020507" pitchFamily="18" charset="2"/>
              <a:buChar char=""/>
            </a:pPr>
            <a:r>
              <a:rPr lang="sv-SE" sz="1800" dirty="0">
                <a:solidFill>
                  <a:srgbClr val="333333"/>
                </a:solidFill>
                <a:effectLst/>
                <a:latin typeface="Calibri Light" panose="020F0302020204030204" pitchFamily="34" charset="0"/>
                <a:ea typeface="Times New Roman" panose="02020603050405020304" pitchFamily="18" charset="0"/>
                <a:cs typeface="Times New Roman" panose="02020603050405020304" pitchFamily="18" charset="0"/>
              </a:rPr>
              <a:t>Allt sammantaget gör att det inte kommer vara varken företags- eller privatekonomiskt möjligt att fortsätta med de verksamheter eller aktiviteter som orsakar utsläpp. Det här får vi inte glömma när vi pratar om vägen framåt, vi måste minska utsläppen och till slut få bort dem. För det finns mycket som står på spel om vi i Sverige och Europa inte lyckas ställa om till fossilfrihet. Och effekterna syns redan.</a:t>
            </a:r>
            <a:endParaRPr lang="sv-SE" sz="180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5</a:t>
            </a:fld>
            <a:endParaRPr lang="sv-SE"/>
          </a:p>
        </p:txBody>
      </p:sp>
    </p:spTree>
    <p:extLst>
      <p:ext uri="{BB962C8B-B14F-4D97-AF65-F5344CB8AC3E}">
        <p14:creationId xmlns:p14="http://schemas.microsoft.com/office/powerpoint/2010/main" val="2782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Exempelvis pekar Västsvenska Handelskammaren i en artikel i </a:t>
            </a:r>
            <a:r>
              <a:rPr lang="sv-SE" sz="1800" dirty="0" err="1">
                <a:effectLst/>
                <a:latin typeface="Calibri Light" panose="020F0302020204030204" pitchFamily="34" charset="0"/>
                <a:ea typeface="Times New Roman" panose="02020603050405020304" pitchFamily="18" charset="0"/>
                <a:cs typeface="Times New Roman" panose="02020603050405020304" pitchFamily="18" charset="0"/>
              </a:rPr>
              <a:t>Göteborgs-posten</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 på behovet av mer el för att behålla jobben. 25 000 arbetstillfällen riskeras de närmsta 10 åren och uppåt 70 000 på sikt. </a:t>
            </a:r>
            <a:r>
              <a:rPr lang="sv-SE" sz="1800" u="sng" dirty="0">
                <a:solidFill>
                  <a:srgbClr val="0000FF"/>
                </a:solidFill>
                <a:effectLst/>
                <a:latin typeface="Calibri Light" panose="020F0302020204030204" pitchFamily="34" charset="0"/>
                <a:ea typeface="Times New Roman" panose="02020603050405020304" pitchFamily="18" charset="0"/>
                <a:cs typeface="Times New Roman" panose="02020603050405020304" pitchFamily="18" charset="0"/>
                <a:hlinkClick r:id="rId3"/>
              </a:rPr>
              <a:t>https://www.gp.se/debatt/utan-mer-el-i-vast-tappar-sverige-jobb-och-chans-till-hallbar-tillvaxt.fce24bbf-d340-418f-a6fb-349eeb8a5672</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6</a:t>
            </a:fld>
            <a:endParaRPr lang="sv-SE"/>
          </a:p>
        </p:txBody>
      </p:sp>
    </p:spTree>
    <p:extLst>
      <p:ext uri="{BB962C8B-B14F-4D97-AF65-F5344CB8AC3E}">
        <p14:creationId xmlns:p14="http://schemas.microsoft.com/office/powerpoint/2010/main" val="1525327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Sydsvenska Handelskammaren och Skånes Effektkommission gör en liknande analys där de menar att elbristen redan, och jag vill betona redan, har kostat 4 500 jobb. Katastrof säger de, jag håller med. </a:t>
            </a:r>
            <a:r>
              <a:rPr lang="sv-SE" sz="1800" u="sng" dirty="0">
                <a:solidFill>
                  <a:srgbClr val="0000FF"/>
                </a:solidFill>
                <a:effectLst/>
                <a:latin typeface="Calibri Light" panose="020F0302020204030204" pitchFamily="34" charset="0"/>
                <a:ea typeface="Times New Roman" panose="02020603050405020304" pitchFamily="18" charset="0"/>
                <a:cs typeface="Times New Roman" panose="02020603050405020304" pitchFamily="18" charset="0"/>
                <a:hlinkClick r:id="rId3"/>
              </a:rPr>
              <a:t>https://www.tn.se/naringsliv/34845/elbristen-har-kostat-skane-4-500-jobb-katastrof/</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endParaRPr lang="en-SE" dirty="0"/>
          </a:p>
        </p:txBody>
      </p:sp>
      <p:sp>
        <p:nvSpPr>
          <p:cNvPr id="4" name="Slide Number Placeholder 3"/>
          <p:cNvSpPr>
            <a:spLocks noGrp="1"/>
          </p:cNvSpPr>
          <p:nvPr>
            <p:ph type="sldNum" sz="quarter" idx="5"/>
          </p:nvPr>
        </p:nvSpPr>
        <p:spPr/>
        <p:txBody>
          <a:bodyPr/>
          <a:lstStyle/>
          <a:p>
            <a:pPr>
              <a:defRPr/>
            </a:pPr>
            <a:fld id="{C1538A4C-AC67-4FC2-8872-5C8EBE092B67}" type="slidenum">
              <a:rPr lang="sv-SE" smtClean="0"/>
              <a:pPr>
                <a:defRPr/>
              </a:pPr>
              <a:t>7</a:t>
            </a:fld>
            <a:endParaRPr lang="sv-SE"/>
          </a:p>
        </p:txBody>
      </p:sp>
    </p:spTree>
    <p:extLst>
      <p:ext uri="{BB962C8B-B14F-4D97-AF65-F5344CB8AC3E}">
        <p14:creationId xmlns:p14="http://schemas.microsoft.com/office/powerpoint/2010/main" val="140666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Italiens förre premiärminister, och före detta ordförande för Europeiska centralbanken, Mario </a:t>
            </a:r>
            <a:r>
              <a:rPr lang="sv-SE" sz="1800" dirty="0" err="1">
                <a:effectLst/>
                <a:latin typeface="Calibri Light" panose="020F0302020204030204" pitchFamily="34" charset="0"/>
                <a:ea typeface="Times New Roman" panose="02020603050405020304" pitchFamily="18" charset="0"/>
                <a:cs typeface="Times New Roman" panose="02020603050405020304" pitchFamily="18" charset="0"/>
              </a:rPr>
              <a:t>Draghi</a:t>
            </a: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 presenterade i nyligen en rapport om Europas konkurrenskraft som han benämner är en ”En existentiell utmaning”. Det är nedslående läsning som pekar ut ett antal stora reformer som brådskar, däribland vikten av stora satsningar på innovation och investeringar i energiinfrastruktur. </a:t>
            </a:r>
            <a:r>
              <a:rPr lang="sv-SE" sz="1800" u="sng" dirty="0">
                <a:solidFill>
                  <a:srgbClr val="0000FF"/>
                </a:solidFill>
                <a:effectLst/>
                <a:latin typeface="Calibri Light" panose="020F0302020204030204" pitchFamily="34" charset="0"/>
                <a:ea typeface="Times New Roman" panose="02020603050405020304" pitchFamily="18" charset="0"/>
                <a:cs typeface="Times New Roman" panose="02020603050405020304" pitchFamily="18" charset="0"/>
                <a:hlinkClick r:id="rId3"/>
              </a:rPr>
              <a:t>https://www.europaportalen.se/2024/09/draghirapporten-800-miljarder-euro-att-gora-eu-konkurrenskraftigare</a:t>
            </a:r>
            <a:endParaRPr lang="en-SE" dirty="0"/>
          </a:p>
        </p:txBody>
      </p:sp>
      <p:sp>
        <p:nvSpPr>
          <p:cNvPr id="4" name="Slide Number Placeholder 3"/>
          <p:cNvSpPr>
            <a:spLocks noGrp="1"/>
          </p:cNvSpPr>
          <p:nvPr>
            <p:ph type="sldNum" sz="quarter" idx="5"/>
          </p:nvPr>
        </p:nvSpPr>
        <p:spPr/>
        <p:txBody>
          <a:bodyPr/>
          <a:lstStyle/>
          <a:p>
            <a:pPr>
              <a:defRPr/>
            </a:pPr>
            <a:fld id="{C1538A4C-AC67-4FC2-8872-5C8EBE092B67}" type="slidenum">
              <a:rPr lang="sv-SE" smtClean="0"/>
              <a:pPr>
                <a:defRPr/>
              </a:pPr>
              <a:t>8</a:t>
            </a:fld>
            <a:endParaRPr lang="sv-SE"/>
          </a:p>
        </p:txBody>
      </p:sp>
    </p:spTree>
    <p:extLst>
      <p:ext uri="{BB962C8B-B14F-4D97-AF65-F5344CB8AC3E}">
        <p14:creationId xmlns:p14="http://schemas.microsoft.com/office/powerpoint/2010/main" val="157509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800" dirty="0">
                <a:effectLst/>
                <a:latin typeface="Calibri Light" panose="020F0302020204030204" pitchFamily="34" charset="0"/>
                <a:ea typeface="Times New Roman" panose="02020603050405020304" pitchFamily="18" charset="0"/>
                <a:cs typeface="Times New Roman" panose="02020603050405020304" pitchFamily="18" charset="0"/>
              </a:rPr>
              <a:t>Slutsatsen är att om vi inte satsar är risken - som Ericssonchefen Börje Ekholm sa – att Europa blir ett museum, med god mat och vin, fin arkitektur och vackra landskap men där ingen industri är kvar. Det är bråttom att agera både för EU och Sverige.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sv-SE" dirty="0"/>
          </a:p>
        </p:txBody>
      </p:sp>
      <p:sp>
        <p:nvSpPr>
          <p:cNvPr id="4" name="Platshållare för bildnummer 3"/>
          <p:cNvSpPr>
            <a:spLocks noGrp="1"/>
          </p:cNvSpPr>
          <p:nvPr>
            <p:ph type="sldNum" sz="quarter" idx="5"/>
          </p:nvPr>
        </p:nvSpPr>
        <p:spPr/>
        <p:txBody>
          <a:bodyPr/>
          <a:lstStyle/>
          <a:p>
            <a:pPr>
              <a:defRPr/>
            </a:pPr>
            <a:fld id="{C1538A4C-AC67-4FC2-8872-5C8EBE092B67}" type="slidenum">
              <a:rPr lang="sv-SE" smtClean="0"/>
              <a:pPr>
                <a:defRPr/>
              </a:pPr>
              <a:t>9</a:t>
            </a:fld>
            <a:endParaRPr lang="sv-SE"/>
          </a:p>
        </p:txBody>
      </p:sp>
    </p:spTree>
    <p:extLst>
      <p:ext uri="{BB962C8B-B14F-4D97-AF65-F5344CB8AC3E}">
        <p14:creationId xmlns:p14="http://schemas.microsoft.com/office/powerpoint/2010/main" val="3992124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sida">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86A4666-1841-4CB7-8F37-7E0E49ABC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AC6A1B6-A8F9-4E55-99AC-FD63E075E481}"/>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6" name="Bildobjekt 7">
            <a:extLst>
              <a:ext uri="{FF2B5EF4-FFF2-40B4-BE49-F238E27FC236}">
                <a16:creationId xmlns:a16="http://schemas.microsoft.com/office/drawing/2014/main" id="{5E998FEF-E2DA-4310-802F-1F20C77A7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157BFEA-943C-4E63-A4AB-DCFA35534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476B182C-E093-4E02-A898-7F159E18A322}"/>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B32A5D8B-53D1-4032-B1C8-CEC8BA497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00F1463-9C4A-4B5C-A8D3-D5E2C351E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EB1E06E4-C4B3-4A77-867D-13060D7F35AF}"/>
              </a:ext>
            </a:extLst>
          </p:cNvPr>
          <p:cNvSpPr/>
          <p:nvPr/>
        </p:nvSpPr>
        <p:spPr>
          <a:xfrm>
            <a:off x="-3175" y="4763"/>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2" name="Bildobjekt 7">
            <a:extLst>
              <a:ext uri="{FF2B5EF4-FFF2-40B4-BE49-F238E27FC236}">
                <a16:creationId xmlns:a16="http://schemas.microsoft.com/office/drawing/2014/main" id="{8902F2E8-5A83-4955-B14F-D02C75B5DA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här för att ändra mall för rubrikformat</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här för att ändra mall för underrubrikformat</a:t>
            </a:r>
          </a:p>
        </p:txBody>
      </p:sp>
    </p:spTree>
    <p:extLst>
      <p:ext uri="{BB962C8B-B14F-4D97-AF65-F5344CB8AC3E}">
        <p14:creationId xmlns:p14="http://schemas.microsoft.com/office/powerpoint/2010/main" val="54731127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pitelindelning 1">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23800836-6089-4248-9D96-C0BE262F4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1FF3919D-B456-42BE-9237-C47F5B8DE844}"/>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5" name="Picture 11">
            <a:extLst>
              <a:ext uri="{FF2B5EF4-FFF2-40B4-BE49-F238E27FC236}">
                <a16:creationId xmlns:a16="http://schemas.microsoft.com/office/drawing/2014/main" id="{8606652D-8BA8-4A2B-B495-9A8795C07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B45E6D4C-5E29-4832-BB63-7F2A89C4F689}"/>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7" name="Picture 13">
            <a:extLst>
              <a:ext uri="{FF2B5EF4-FFF2-40B4-BE49-F238E27FC236}">
                <a16:creationId xmlns:a16="http://schemas.microsoft.com/office/drawing/2014/main" id="{96AC7038-C42F-471E-B8B9-B0AB6BD9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CCD2875A-152F-41FA-9B0B-98302527FBD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här för att ändra mall för rubrikformat</a:t>
            </a:r>
          </a:p>
        </p:txBody>
      </p:sp>
      <p:sp>
        <p:nvSpPr>
          <p:cNvPr id="9" name="Date Placeholder 3">
            <a:extLst>
              <a:ext uri="{FF2B5EF4-FFF2-40B4-BE49-F238E27FC236}">
                <a16:creationId xmlns:a16="http://schemas.microsoft.com/office/drawing/2014/main" id="{A266B53E-9EB7-41B1-967B-DCF99EE0D847}"/>
              </a:ext>
            </a:extLst>
          </p:cNvPr>
          <p:cNvSpPr>
            <a:spLocks noGrp="1"/>
          </p:cNvSpPr>
          <p:nvPr>
            <p:ph type="dt" sz="half" idx="10"/>
          </p:nvPr>
        </p:nvSpPr>
        <p:spPr/>
        <p:txBody>
          <a:bodyPr/>
          <a:lstStyle>
            <a:lvl1pPr>
              <a:defRPr/>
            </a:lvl1pPr>
          </a:lstStyle>
          <a:p>
            <a:pPr>
              <a:defRPr/>
            </a:pPr>
            <a:fld id="{7343E69F-CF52-4023-B145-A988BFBFDEFA}" type="datetime1">
              <a:rPr lang="sv-SE"/>
              <a:pPr>
                <a:defRPr/>
              </a:pPr>
              <a:t>2024-12-11</a:t>
            </a:fld>
            <a:endParaRPr lang="sv-SE"/>
          </a:p>
        </p:txBody>
      </p:sp>
      <p:sp>
        <p:nvSpPr>
          <p:cNvPr id="10" name="Footer Placeholder 4">
            <a:extLst>
              <a:ext uri="{FF2B5EF4-FFF2-40B4-BE49-F238E27FC236}">
                <a16:creationId xmlns:a16="http://schemas.microsoft.com/office/drawing/2014/main" id="{42BA4A4F-564A-4E8F-9500-270D4CB8F2D1}"/>
              </a:ext>
            </a:extLst>
          </p:cNvPr>
          <p:cNvSpPr>
            <a:spLocks noGrp="1"/>
          </p:cNvSpPr>
          <p:nvPr>
            <p:ph type="ftr" sz="quarter" idx="11"/>
          </p:nvPr>
        </p:nvSpPr>
        <p:spPr/>
        <p:txBody>
          <a:bodyPr/>
          <a:lstStyle>
            <a:lvl1pPr>
              <a:defRPr/>
            </a:lvl1pPr>
          </a:lstStyle>
          <a:p>
            <a:pPr>
              <a:defRPr/>
            </a:pPr>
            <a:endParaRPr lang="sv-SE"/>
          </a:p>
        </p:txBody>
      </p:sp>
      <p:sp>
        <p:nvSpPr>
          <p:cNvPr id="11" name="Slide Number Placeholder 5">
            <a:extLst>
              <a:ext uri="{FF2B5EF4-FFF2-40B4-BE49-F238E27FC236}">
                <a16:creationId xmlns:a16="http://schemas.microsoft.com/office/drawing/2014/main" id="{93DD1AF5-E3A1-43E4-9580-743CE0784A52}"/>
              </a:ext>
            </a:extLst>
          </p:cNvPr>
          <p:cNvSpPr>
            <a:spLocks noGrp="1"/>
          </p:cNvSpPr>
          <p:nvPr>
            <p:ph type="sldNum" sz="quarter" idx="12"/>
          </p:nvPr>
        </p:nvSpPr>
        <p:spPr/>
        <p:txBody>
          <a:bodyPr/>
          <a:lstStyle>
            <a:lvl1pPr>
              <a:defRPr/>
            </a:lvl1pPr>
          </a:lstStyle>
          <a:p>
            <a:pPr>
              <a:defRPr/>
            </a:pPr>
            <a:fld id="{4D0BB624-EB48-4B2D-8308-D9745AC92EC7}" type="slidenum">
              <a:rPr lang="sv-SE"/>
              <a:pPr>
                <a:defRPr/>
              </a:pPr>
              <a:t>‹#›</a:t>
            </a:fld>
            <a:endParaRPr lang="sv-SE"/>
          </a:p>
        </p:txBody>
      </p:sp>
    </p:spTree>
    <p:extLst>
      <p:ext uri="{BB962C8B-B14F-4D97-AF65-F5344CB8AC3E}">
        <p14:creationId xmlns:p14="http://schemas.microsoft.com/office/powerpoint/2010/main" val="324802028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pitelindelning 2">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29288F2-5388-4E4E-A2EB-E1B8CD593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2">
            <a:extLst>
              <a:ext uri="{FF2B5EF4-FFF2-40B4-BE49-F238E27FC236}">
                <a16:creationId xmlns:a16="http://schemas.microsoft.com/office/drawing/2014/main" id="{4F844D54-08B3-4AF2-8FC5-74F9686C479D}"/>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5" name="Picture 11">
            <a:extLst>
              <a:ext uri="{FF2B5EF4-FFF2-40B4-BE49-F238E27FC236}">
                <a16:creationId xmlns:a16="http://schemas.microsoft.com/office/drawing/2014/main" id="{72427952-62A1-4BF0-A109-7D71C6145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2">
            <a:extLst>
              <a:ext uri="{FF2B5EF4-FFF2-40B4-BE49-F238E27FC236}">
                <a16:creationId xmlns:a16="http://schemas.microsoft.com/office/drawing/2014/main" id="{F22346A9-7975-494A-879A-37AD1A81F14B}"/>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7" name="Picture 13">
            <a:extLst>
              <a:ext uri="{FF2B5EF4-FFF2-40B4-BE49-F238E27FC236}">
                <a16:creationId xmlns:a16="http://schemas.microsoft.com/office/drawing/2014/main" id="{DE43FD55-AAAC-4C35-8B63-60FEF1FBF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AD40A187-3C29-4782-8B08-744A4E72D703}"/>
              </a:ext>
            </a:extLst>
          </p:cNvPr>
          <p:cNvSpPr/>
          <p:nvPr/>
        </p:nvSpPr>
        <p:spPr>
          <a:xfrm>
            <a:off x="0" y="0"/>
            <a:ext cx="12192000" cy="63547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här för att ändra mall för rubrikformat</a:t>
            </a:r>
          </a:p>
        </p:txBody>
      </p:sp>
      <p:sp>
        <p:nvSpPr>
          <p:cNvPr id="9" name="Date Placeholder 3">
            <a:extLst>
              <a:ext uri="{FF2B5EF4-FFF2-40B4-BE49-F238E27FC236}">
                <a16:creationId xmlns:a16="http://schemas.microsoft.com/office/drawing/2014/main" id="{4D649D1B-FE58-48AD-8217-4BBB0118778B}"/>
              </a:ext>
            </a:extLst>
          </p:cNvPr>
          <p:cNvSpPr>
            <a:spLocks noGrp="1"/>
          </p:cNvSpPr>
          <p:nvPr>
            <p:ph type="dt" sz="half" idx="10"/>
          </p:nvPr>
        </p:nvSpPr>
        <p:spPr/>
        <p:txBody>
          <a:bodyPr/>
          <a:lstStyle>
            <a:lvl1pPr>
              <a:defRPr/>
            </a:lvl1pPr>
          </a:lstStyle>
          <a:p>
            <a:pPr>
              <a:defRPr/>
            </a:pPr>
            <a:fld id="{B3C7090E-4C1E-4F12-92A9-049635BF0C5C}" type="datetime1">
              <a:rPr lang="sv-SE"/>
              <a:pPr>
                <a:defRPr/>
              </a:pPr>
              <a:t>2024-12-11</a:t>
            </a:fld>
            <a:endParaRPr lang="sv-SE"/>
          </a:p>
        </p:txBody>
      </p:sp>
      <p:sp>
        <p:nvSpPr>
          <p:cNvPr id="10" name="Footer Placeholder 4">
            <a:extLst>
              <a:ext uri="{FF2B5EF4-FFF2-40B4-BE49-F238E27FC236}">
                <a16:creationId xmlns:a16="http://schemas.microsoft.com/office/drawing/2014/main" id="{000EB14C-2D01-4D57-8760-58DFCA8A0D00}"/>
              </a:ext>
            </a:extLst>
          </p:cNvPr>
          <p:cNvSpPr>
            <a:spLocks noGrp="1"/>
          </p:cNvSpPr>
          <p:nvPr>
            <p:ph type="ftr" sz="quarter" idx="11"/>
          </p:nvPr>
        </p:nvSpPr>
        <p:spPr/>
        <p:txBody>
          <a:bodyPr/>
          <a:lstStyle>
            <a:lvl1pPr>
              <a:defRPr/>
            </a:lvl1pPr>
          </a:lstStyle>
          <a:p>
            <a:pPr>
              <a:defRPr/>
            </a:pPr>
            <a:endParaRPr lang="sv-SE"/>
          </a:p>
        </p:txBody>
      </p:sp>
      <p:sp>
        <p:nvSpPr>
          <p:cNvPr id="11" name="Slide Number Placeholder 5">
            <a:extLst>
              <a:ext uri="{FF2B5EF4-FFF2-40B4-BE49-F238E27FC236}">
                <a16:creationId xmlns:a16="http://schemas.microsoft.com/office/drawing/2014/main" id="{3D64B065-9399-4BB9-8E88-234D46E66EEB}"/>
              </a:ext>
            </a:extLst>
          </p:cNvPr>
          <p:cNvSpPr>
            <a:spLocks noGrp="1"/>
          </p:cNvSpPr>
          <p:nvPr>
            <p:ph type="sldNum" sz="quarter" idx="12"/>
          </p:nvPr>
        </p:nvSpPr>
        <p:spPr/>
        <p:txBody>
          <a:bodyPr/>
          <a:lstStyle>
            <a:lvl1pPr>
              <a:defRPr/>
            </a:lvl1pPr>
          </a:lstStyle>
          <a:p>
            <a:pPr>
              <a:defRPr/>
            </a:pPr>
            <a:fld id="{FA6B6265-BCDD-408A-B515-3193666AFAF0}" type="slidenum">
              <a:rPr lang="sv-SE"/>
              <a:pPr>
                <a:defRPr/>
              </a:pPr>
              <a:t>‹#›</a:t>
            </a:fld>
            <a:endParaRPr lang="sv-SE"/>
          </a:p>
        </p:txBody>
      </p:sp>
    </p:spTree>
    <p:extLst>
      <p:ext uri="{BB962C8B-B14F-4D97-AF65-F5344CB8AC3E}">
        <p14:creationId xmlns:p14="http://schemas.microsoft.com/office/powerpoint/2010/main" val="144156783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här för att ändra mall för rubrikformat</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fld id="{F91490AD-1612-4E80-AF61-56FA15551CF4}" type="datetime1">
              <a:rPr lang="sv-SE"/>
              <a:pPr>
                <a:defRPr/>
              </a:pPr>
              <a:t>2024-12-11</a:t>
            </a:fld>
            <a:endParaRPr lang="sv-SE"/>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a:p>
        </p:txBody>
      </p:sp>
    </p:spTree>
    <p:extLst>
      <p:ext uri="{BB962C8B-B14F-4D97-AF65-F5344CB8AC3E}">
        <p14:creationId xmlns:p14="http://schemas.microsoft.com/office/powerpoint/2010/main" val="241340193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här för att ändra mall för rubrikformat</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fld id="{024A0475-20BA-40C3-BF9A-A1AC19F42AE8}" type="datetime1">
              <a:rPr lang="sv-SE"/>
              <a:pPr>
                <a:defRPr/>
              </a:pPr>
              <a:t>2024-12-11</a:t>
            </a:fld>
            <a:endParaRPr lang="sv-SE"/>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a:p>
        </p:txBody>
      </p:sp>
    </p:spTree>
    <p:extLst>
      <p:ext uri="{BB962C8B-B14F-4D97-AF65-F5344CB8AC3E}">
        <p14:creationId xmlns:p14="http://schemas.microsoft.com/office/powerpoint/2010/main" val="11617955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sida">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62EBDF68-9CD5-4397-89F5-1F31E8E9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F069533C-4812-4664-805E-A5837EDB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A1788E00-B812-45C8-B3D3-85C73BC0B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6" name="Date Placeholder 3">
            <a:extLst>
              <a:ext uri="{FF2B5EF4-FFF2-40B4-BE49-F238E27FC236}">
                <a16:creationId xmlns:a16="http://schemas.microsoft.com/office/drawing/2014/main" id="{A857F35C-3310-4281-86AA-3927754B51B7}"/>
              </a:ext>
            </a:extLst>
          </p:cNvPr>
          <p:cNvSpPr>
            <a:spLocks noGrp="1"/>
          </p:cNvSpPr>
          <p:nvPr>
            <p:ph type="dt" sz="half" idx="19"/>
          </p:nvPr>
        </p:nvSpPr>
        <p:spPr/>
        <p:txBody>
          <a:bodyPr/>
          <a:lstStyle>
            <a:lvl1pPr>
              <a:defRPr/>
            </a:lvl1pPr>
          </a:lstStyle>
          <a:p>
            <a:pPr>
              <a:defRPr/>
            </a:pPr>
            <a:fld id="{BE94F6D6-B714-4FA5-9DA0-6BEDB9D82078}" type="datetime1">
              <a:rPr lang="sv-SE"/>
              <a:pPr>
                <a:defRPr/>
              </a:pPr>
              <a:t>2024-12-11</a:t>
            </a:fld>
            <a:endParaRPr lang="sv-SE"/>
          </a:p>
        </p:txBody>
      </p:sp>
      <p:sp>
        <p:nvSpPr>
          <p:cNvPr id="8" name="Footer Placeholder 4">
            <a:extLst>
              <a:ext uri="{FF2B5EF4-FFF2-40B4-BE49-F238E27FC236}">
                <a16:creationId xmlns:a16="http://schemas.microsoft.com/office/drawing/2014/main" id="{1265F8BF-85FE-4B3D-8BAE-3DA2285FC8C8}"/>
              </a:ext>
            </a:extLst>
          </p:cNvPr>
          <p:cNvSpPr>
            <a:spLocks noGrp="1"/>
          </p:cNvSpPr>
          <p:nvPr>
            <p:ph type="ftr" sz="quarter" idx="20"/>
          </p:nvPr>
        </p:nvSpPr>
        <p:spPr/>
        <p:txBody>
          <a:bodyPr/>
          <a:lstStyle>
            <a:lvl1pPr>
              <a:defRPr/>
            </a:lvl1pPr>
          </a:lstStyle>
          <a:p>
            <a:pPr>
              <a:defRPr/>
            </a:pPr>
            <a:endParaRPr lang="sv-SE"/>
          </a:p>
        </p:txBody>
      </p:sp>
      <p:sp>
        <p:nvSpPr>
          <p:cNvPr id="9" name="Slide Number Placeholder 5">
            <a:extLst>
              <a:ext uri="{FF2B5EF4-FFF2-40B4-BE49-F238E27FC236}">
                <a16:creationId xmlns:a16="http://schemas.microsoft.com/office/drawing/2014/main" id="{139F2F83-38CD-4A28-BF8B-A2D96311AC46}"/>
              </a:ext>
            </a:extLst>
          </p:cNvPr>
          <p:cNvSpPr>
            <a:spLocks noGrp="1"/>
          </p:cNvSpPr>
          <p:nvPr>
            <p:ph type="sldNum" sz="quarter" idx="21"/>
          </p:nvPr>
        </p:nvSpPr>
        <p:spPr/>
        <p:txBody>
          <a:bodyPr/>
          <a:lstStyle>
            <a:lvl1pPr>
              <a:defRPr/>
            </a:lvl1pPr>
          </a:lstStyle>
          <a:p>
            <a:pPr>
              <a:defRPr/>
            </a:pPr>
            <a:fld id="{EB8AAAA0-F890-4775-B4AC-497BA3CE240B}" type="slidenum">
              <a:rPr lang="sv-SE"/>
              <a:pPr>
                <a:defRPr/>
              </a:pPr>
              <a:t>‹#›</a:t>
            </a:fld>
            <a:endParaRPr lang="sv-SE"/>
          </a:p>
        </p:txBody>
      </p:sp>
    </p:spTree>
    <p:extLst>
      <p:ext uri="{BB962C8B-B14F-4D97-AF65-F5344CB8AC3E}">
        <p14:creationId xmlns:p14="http://schemas.microsoft.com/office/powerpoint/2010/main" val="22626048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lägga till en bild</a:t>
            </a:r>
          </a:p>
        </p:txBody>
      </p:sp>
      <p:sp>
        <p:nvSpPr>
          <p:cNvPr id="3"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fld id="{4A3C9888-AAB5-4107-81CE-0EF4AD9F6DFF}" type="datetime1">
              <a:rPr lang="sv-SE"/>
              <a:pPr>
                <a:defRPr/>
              </a:pPr>
              <a:t>2024-12-11</a:t>
            </a:fld>
            <a:endParaRPr lang="sv-SE"/>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a:p>
        </p:txBody>
      </p:sp>
    </p:spTree>
    <p:extLst>
      <p:ext uri="{BB962C8B-B14F-4D97-AF65-F5344CB8AC3E}">
        <p14:creationId xmlns:p14="http://schemas.microsoft.com/office/powerpoint/2010/main" val="17171116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lägga till en bild</a:t>
            </a:r>
          </a:p>
        </p:txBody>
      </p:sp>
      <p:sp>
        <p:nvSpPr>
          <p:cNvPr id="2" name="Title 1"/>
          <p:cNvSpPr>
            <a:spLocks noGrp="1"/>
          </p:cNvSpPr>
          <p:nvPr>
            <p:ph type="title"/>
          </p:nvPr>
        </p:nvSpPr>
        <p:spPr/>
        <p:txBody>
          <a:bodyPr/>
          <a:lstStyle>
            <a:lvl1pPr>
              <a:defRPr>
                <a:solidFill>
                  <a:schemeClr val="bg1"/>
                </a:solidFill>
              </a:defRPr>
            </a:lvl1pPr>
          </a:lstStyle>
          <a:p>
            <a:r>
              <a:rPr lang="sv-SE"/>
              <a:t>Klicka här för att ändra mall för rubrikformat</a:t>
            </a:r>
          </a:p>
        </p:txBody>
      </p:sp>
      <p:sp>
        <p:nvSpPr>
          <p:cNvPr id="7"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fld id="{A72D2315-38E5-431C-A956-3238922F094E}" type="datetime1">
              <a:rPr lang="sv-SE"/>
              <a:pPr>
                <a:defRPr/>
              </a:pPr>
              <a:t>2024-12-11</a:t>
            </a:fld>
            <a:endParaRPr lang="sv-SE"/>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a:p>
        </p:txBody>
      </p:sp>
    </p:spTree>
    <p:extLst>
      <p:ext uri="{BB962C8B-B14F-4D97-AF65-F5344CB8AC3E}">
        <p14:creationId xmlns:p14="http://schemas.microsoft.com/office/powerpoint/2010/main" val="229309958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vl1pPr>
          </a:lstStyle>
          <a:p>
            <a:r>
              <a:rPr lang="sv-SE"/>
              <a:t>Klicka här för att ändra mall för rubrikformat</a:t>
            </a:r>
          </a:p>
        </p:txBody>
      </p:sp>
      <p:sp>
        <p:nvSpPr>
          <p:cNvPr id="9" name="Text Placeholder 4"/>
          <p:cNvSpPr>
            <a:spLocks noGrp="1"/>
          </p:cNvSpPr>
          <p:nvPr>
            <p:ph type="body" sz="quarter" idx="14"/>
          </p:nvPr>
        </p:nvSpPr>
        <p:spPr>
          <a:xfrm>
            <a:off x="695324" y="1598614"/>
            <a:ext cx="8677275" cy="4494212"/>
          </a:xfrm>
        </p:spPr>
        <p:txBody>
          <a:bodyPr/>
          <a:lstStyle>
            <a:lvl1pPr marL="0" indent="0">
              <a:buFontTx/>
              <a:buNone/>
              <a:defRPr/>
            </a:lvl1pPr>
            <a:lvl2pPr>
              <a:defRPr/>
            </a:lvl2pPr>
          </a:lstStyle>
          <a:p>
            <a:pPr lvl="0"/>
            <a:r>
              <a:rPr lang="sv-SE"/>
              <a:t>Klicka här för att ändra format på bakgrundstexten</a:t>
            </a:r>
          </a:p>
        </p:txBody>
      </p:sp>
      <p:sp>
        <p:nvSpPr>
          <p:cNvPr id="10"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fld id="{8F32F415-BB05-44E9-A65B-CEEC1498DB19}" type="datetime1">
              <a:rPr lang="sv-SE"/>
              <a:pPr>
                <a:defRPr/>
              </a:pPr>
              <a:t>2024-12-11</a:t>
            </a:fld>
            <a:endParaRPr lang="sv-SE"/>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a:p>
        </p:txBody>
      </p:sp>
    </p:spTree>
    <p:extLst>
      <p:ext uri="{BB962C8B-B14F-4D97-AF65-F5344CB8AC3E}">
        <p14:creationId xmlns:p14="http://schemas.microsoft.com/office/powerpoint/2010/main" val="31382046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7932600" y="1878841"/>
            <a:ext cx="2880000" cy="2880000"/>
          </a:xfrm>
          <a:noFill/>
        </p:spPr>
        <p:txBody>
          <a:bodyPr tIns="936000" anchor="ctr"/>
          <a:lstStyle>
            <a:lvl1pPr marL="0" indent="0" algn="ctr">
              <a:buFontTx/>
              <a:buNone/>
              <a:defRPr sz="1800"/>
            </a:lvl1pPr>
          </a:lstStyle>
          <a:p>
            <a:pPr lvl="0"/>
            <a:r>
              <a:rPr lang="sv-SE" noProof="0"/>
              <a:t>Klicka på ikonen för att lägga till en bild</a:t>
            </a:r>
          </a:p>
        </p:txBody>
      </p:sp>
      <p:sp>
        <p:nvSpPr>
          <p:cNvPr id="11" name="Text Placeholder 4"/>
          <p:cNvSpPr>
            <a:spLocks noGrp="1"/>
          </p:cNvSpPr>
          <p:nvPr>
            <p:ph type="body" sz="quarter" idx="14"/>
          </p:nvPr>
        </p:nvSpPr>
        <p:spPr>
          <a:xfrm>
            <a:off x="695325" y="1598614"/>
            <a:ext cx="5400676" cy="4494212"/>
          </a:xfrm>
        </p:spPr>
        <p:txBody>
          <a:bodyPr/>
          <a:lstStyle>
            <a:lvl1pPr>
              <a:defRPr/>
            </a:lvl1pPr>
            <a:lvl2pPr>
              <a:defRPr/>
            </a:lvl2pPr>
          </a:lstStyle>
          <a:p>
            <a:pPr lvl="0"/>
            <a:r>
              <a:rPr lang="sv-SE"/>
              <a:t>Klicka här för att ändra format på bakgrundstexten</a:t>
            </a:r>
          </a:p>
          <a:p>
            <a:pPr lvl="1"/>
            <a:r>
              <a:rPr lang="sv-SE"/>
              <a:t>Nivå två</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3" name="Title 2"/>
          <p:cNvSpPr>
            <a:spLocks noGrp="1"/>
          </p:cNvSpPr>
          <p:nvPr>
            <p:ph type="title"/>
          </p:nvPr>
        </p:nvSpPr>
        <p:spPr>
          <a:xfrm>
            <a:off x="695325" y="340967"/>
            <a:ext cx="5400675" cy="981075"/>
          </a:xfrm>
        </p:spPr>
        <p:txBody>
          <a:bodyPr/>
          <a:lstStyle/>
          <a:p>
            <a:r>
              <a:rPr lang="sv-SE"/>
              <a:t>Klicka här för att ändra mall för rubrikformat</a:t>
            </a:r>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fld id="{41FC444F-35B6-4465-9DD2-4082D7A156FA}" type="datetime1">
              <a:rPr lang="sv-SE"/>
              <a:pPr>
                <a:defRPr/>
              </a:pPr>
              <a:t>2024-12-11</a:t>
            </a:fld>
            <a:endParaRPr lang="sv-SE"/>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a:p>
        </p:txBody>
      </p:sp>
    </p:spTree>
    <p:extLst>
      <p:ext uri="{BB962C8B-B14F-4D97-AF65-F5344CB8AC3E}">
        <p14:creationId xmlns:p14="http://schemas.microsoft.com/office/powerpoint/2010/main" val="79988166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lägga till en bild</a:t>
            </a:r>
          </a:p>
        </p:txBody>
      </p:sp>
      <p:sp>
        <p:nvSpPr>
          <p:cNvPr id="11" name="Text Placeholder 4"/>
          <p:cNvSpPr>
            <a:spLocks noGrp="1"/>
          </p:cNvSpPr>
          <p:nvPr>
            <p:ph type="body" sz="quarter" idx="18"/>
          </p:nvPr>
        </p:nvSpPr>
        <p:spPr>
          <a:xfrm>
            <a:off x="695324" y="1598614"/>
            <a:ext cx="5400676" cy="4494212"/>
          </a:xfrm>
        </p:spPr>
        <p:txBody>
          <a:bodyPr/>
          <a:lstStyle>
            <a:lvl1pPr>
              <a:defRPr/>
            </a:lvl1pPr>
            <a:lvl2pPr>
              <a:defRPr/>
            </a:lvl2pPr>
          </a:lstStyle>
          <a:p>
            <a:pPr lvl="0"/>
            <a:r>
              <a:rPr lang="sv-SE"/>
              <a:t>Klicka här för att ändra format på bakgrundstexten</a:t>
            </a:r>
          </a:p>
          <a:p>
            <a:pPr lvl="1"/>
            <a:r>
              <a:rPr lang="sv-SE"/>
              <a:t>Nivå två</a:t>
            </a:r>
          </a:p>
        </p:txBody>
      </p:sp>
      <p:sp>
        <p:nvSpPr>
          <p:cNvPr id="9"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3" name="Title 2"/>
          <p:cNvSpPr>
            <a:spLocks noGrp="1"/>
          </p:cNvSpPr>
          <p:nvPr>
            <p:ph type="title"/>
          </p:nvPr>
        </p:nvSpPr>
        <p:spPr>
          <a:xfrm>
            <a:off x="695325" y="340967"/>
            <a:ext cx="5400675" cy="981075"/>
          </a:xfrm>
        </p:spPr>
        <p:txBody>
          <a:bodyPr/>
          <a:lstStyle/>
          <a:p>
            <a:r>
              <a:rPr lang="sv-SE"/>
              <a:t>Klicka här för att ändra mall för rubrikformat</a:t>
            </a:r>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fld id="{3C8ED306-3E45-4826-B389-B0A23E1DB852}" type="datetime1">
              <a:rPr lang="sv-SE"/>
              <a:pPr>
                <a:defRPr/>
              </a:pPr>
              <a:t>2024-12-11</a:t>
            </a:fld>
            <a:endParaRPr lang="sv-SE"/>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a:p>
        </p:txBody>
      </p:sp>
    </p:spTree>
    <p:extLst>
      <p:ext uri="{BB962C8B-B14F-4D97-AF65-F5344CB8AC3E}">
        <p14:creationId xmlns:p14="http://schemas.microsoft.com/office/powerpoint/2010/main" val="12885409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695324" y="1598614"/>
            <a:ext cx="8677275" cy="4494212"/>
          </a:xfrm>
        </p:spPr>
        <p:txBody>
          <a:bodyPr/>
          <a:lstStyle>
            <a:lvl1pPr>
              <a:defRPr/>
            </a:lvl1pPr>
            <a:lvl2pPr>
              <a:defRPr/>
            </a:lvl2pPr>
          </a:lstStyle>
          <a:p>
            <a:pPr lvl="0"/>
            <a:r>
              <a:rPr lang="sv-SE"/>
              <a:t>Klicka här för att ändra format på bakgrundstexten</a:t>
            </a:r>
          </a:p>
          <a:p>
            <a:pPr lvl="1"/>
            <a:r>
              <a:rPr lang="sv-SE"/>
              <a:t>Nivå två</a:t>
            </a:r>
          </a:p>
        </p:txBody>
      </p:sp>
      <p:sp>
        <p:nvSpPr>
          <p:cNvPr id="4" name="Title 3"/>
          <p:cNvSpPr>
            <a:spLocks noGrp="1"/>
          </p:cNvSpPr>
          <p:nvPr>
            <p:ph type="title"/>
          </p:nvPr>
        </p:nvSpPr>
        <p:spPr/>
        <p:txBody>
          <a:bodyPr/>
          <a:lstStyle>
            <a:lvl1pPr>
              <a:defRPr/>
            </a:lvl1pPr>
          </a:lstStyle>
          <a:p>
            <a:r>
              <a:rPr lang="sv-SE"/>
              <a:t>Klicka här för att ändra mall för rubrikformat</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fld id="{A5169863-6BDD-41BF-8111-5DEE5D9F55CF}" type="datetime1">
              <a:rPr lang="sv-SE"/>
              <a:pPr>
                <a:defRPr/>
              </a:pPr>
              <a:t>2024-12-11</a:t>
            </a:fld>
            <a:endParaRPr lang="sv-SE"/>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a:p>
        </p:txBody>
      </p:sp>
    </p:spTree>
    <p:extLst>
      <p:ext uri="{BB962C8B-B14F-4D97-AF65-F5344CB8AC3E}">
        <p14:creationId xmlns:p14="http://schemas.microsoft.com/office/powerpoint/2010/main" val="291036001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lägga till en bild</a:t>
            </a:r>
          </a:p>
        </p:txBody>
      </p:sp>
      <p:sp>
        <p:nvSpPr>
          <p:cNvPr id="9" name="Text Placeholder 4"/>
          <p:cNvSpPr>
            <a:spLocks noGrp="1"/>
          </p:cNvSpPr>
          <p:nvPr>
            <p:ph type="body" sz="quarter" idx="14"/>
          </p:nvPr>
        </p:nvSpPr>
        <p:spPr>
          <a:xfrm>
            <a:off x="695324" y="1598614"/>
            <a:ext cx="5279591" cy="4494212"/>
          </a:xfrm>
        </p:spPr>
        <p:txBody>
          <a:bodyPr/>
          <a:lstStyle>
            <a:lvl1pPr marL="0" indent="0">
              <a:buFontTx/>
              <a:buNone/>
              <a:defRPr/>
            </a:lvl1pPr>
            <a:lvl2pPr>
              <a:defRPr/>
            </a:lvl2pPr>
          </a:lstStyle>
          <a:p>
            <a:pPr lvl="0"/>
            <a:r>
              <a:rPr lang="sv-SE"/>
              <a:t>Klicka här för att ändra format på bakgrundstexten</a:t>
            </a:r>
          </a:p>
        </p:txBody>
      </p:sp>
      <p:sp>
        <p:nvSpPr>
          <p:cNvPr id="11"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3" name="Title 2"/>
          <p:cNvSpPr>
            <a:spLocks noGrp="1"/>
          </p:cNvSpPr>
          <p:nvPr>
            <p:ph type="title"/>
          </p:nvPr>
        </p:nvSpPr>
        <p:spPr>
          <a:xfrm>
            <a:off x="695325" y="340967"/>
            <a:ext cx="5400675" cy="981075"/>
          </a:xfrm>
        </p:spPr>
        <p:txBody>
          <a:bodyPr/>
          <a:lstStyle/>
          <a:p>
            <a:r>
              <a:rPr lang="sv-SE"/>
              <a:t>Klicka här för att ändra mall för rubrikformat</a:t>
            </a:r>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fld id="{4C134C49-CC14-4E36-975D-B7EBE9FC43B8}" type="datetime1">
              <a:rPr lang="sv-SE"/>
              <a:pPr>
                <a:defRPr/>
              </a:pPr>
              <a:t>2024-12-11</a:t>
            </a:fld>
            <a:endParaRPr lang="sv-SE"/>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a:p>
        </p:txBody>
      </p:sp>
    </p:spTree>
    <p:extLst>
      <p:ext uri="{BB962C8B-B14F-4D97-AF65-F5344CB8AC3E}">
        <p14:creationId xmlns:p14="http://schemas.microsoft.com/office/powerpoint/2010/main" val="329526733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p:nvPr>
        </p:nvSpPr>
        <p:spPr>
          <a:xfrm>
            <a:off x="695324" y="1598614"/>
            <a:ext cx="4926275" cy="4494212"/>
          </a:xfrm>
        </p:spPr>
        <p:txBody>
          <a:bodyPr/>
          <a:lstStyle>
            <a:lvl1pPr>
              <a:defRPr/>
            </a:lvl1pPr>
            <a:lvl2pPr>
              <a:defRPr/>
            </a:lvl2pPr>
          </a:lstStyle>
          <a:p>
            <a:pPr lvl="0"/>
            <a:r>
              <a:rPr lang="sv-SE"/>
              <a:t>Klicka här för att ändra format på bakgrundstexten</a:t>
            </a:r>
          </a:p>
          <a:p>
            <a:pPr lvl="1"/>
            <a:r>
              <a:rPr lang="sv-SE"/>
              <a:t>Nivå två</a:t>
            </a:r>
          </a:p>
        </p:txBody>
      </p:sp>
      <p:sp>
        <p:nvSpPr>
          <p:cNvPr id="10" name="Text Placeholder 4"/>
          <p:cNvSpPr>
            <a:spLocks noGrp="1"/>
          </p:cNvSpPr>
          <p:nvPr>
            <p:ph type="body" sz="quarter" idx="18"/>
          </p:nvPr>
        </p:nvSpPr>
        <p:spPr>
          <a:xfrm>
            <a:off x="6332036" y="1598614"/>
            <a:ext cx="4926275" cy="4494212"/>
          </a:xfrm>
        </p:spPr>
        <p:txBody>
          <a:bodyPr/>
          <a:lstStyle>
            <a:lvl1pPr>
              <a:defRPr/>
            </a:lvl1pPr>
            <a:lvl2pPr>
              <a:defRPr/>
            </a:lvl2pPr>
          </a:lstStyle>
          <a:p>
            <a:pPr lvl="0"/>
            <a:r>
              <a:rPr lang="sv-SE"/>
              <a:t>Klicka här för att ändra format på bakgrundstexten</a:t>
            </a:r>
          </a:p>
          <a:p>
            <a:pPr lvl="1"/>
            <a:r>
              <a:rPr lang="sv-SE"/>
              <a:t>Nivå två</a:t>
            </a:r>
          </a:p>
        </p:txBody>
      </p:sp>
      <p:sp>
        <p:nvSpPr>
          <p:cNvPr id="5" name="Title 4"/>
          <p:cNvSpPr>
            <a:spLocks noGrp="1"/>
          </p:cNvSpPr>
          <p:nvPr>
            <p:ph type="title"/>
          </p:nvPr>
        </p:nvSpPr>
        <p:spPr/>
        <p:txBody>
          <a:bodyPr/>
          <a:lstStyle>
            <a:lvl1pPr>
              <a:defRPr/>
            </a:lvl1pPr>
          </a:lstStyle>
          <a:p>
            <a:r>
              <a:rPr lang="sv-SE"/>
              <a:t>Klicka här för att ändra mall för rubrikformat</a:t>
            </a:r>
          </a:p>
        </p:txBody>
      </p:sp>
      <p:sp>
        <p:nvSpPr>
          <p:cNvPr id="11" name="Text Placeholder 2"/>
          <p:cNvSpPr>
            <a:spLocks noGrp="1"/>
          </p:cNvSpPr>
          <p:nvPr>
            <p:ph type="body" sz="quarter" idx="19"/>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fld id="{A9AED747-00D9-4CBC-9707-4AF9912CBE0A}" type="datetime1">
              <a:rPr lang="sv-SE"/>
              <a:pPr>
                <a:defRPr/>
              </a:pPr>
              <a:t>2024-12-11</a:t>
            </a:fld>
            <a:endParaRPr lang="sv-SE"/>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a:p>
        </p:txBody>
      </p:sp>
    </p:spTree>
    <p:extLst>
      <p:ext uri="{BB962C8B-B14F-4D97-AF65-F5344CB8AC3E}">
        <p14:creationId xmlns:p14="http://schemas.microsoft.com/office/powerpoint/2010/main" val="245267169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p:nvPr>
        </p:nvSpPr>
        <p:spPr>
          <a:xfrm>
            <a:off x="695325" y="2083242"/>
            <a:ext cx="4926014" cy="4009583"/>
          </a:xfrm>
        </p:spPr>
        <p:txBody>
          <a:bodyPr/>
          <a:lstStyle>
            <a:lvl1pPr>
              <a:defRPr/>
            </a:lvl1pPr>
            <a:lvl2pPr>
              <a:defRPr/>
            </a:lvl2pPr>
          </a:lstStyle>
          <a:p>
            <a:pPr lvl="0"/>
            <a:r>
              <a:rPr lang="sv-SE"/>
              <a:t>Klicka här för att ändra format på bakgrundstexten</a:t>
            </a:r>
          </a:p>
          <a:p>
            <a:pPr lvl="1"/>
            <a:r>
              <a:rPr lang="sv-SE"/>
              <a:t>Nivå två</a:t>
            </a:r>
          </a:p>
        </p:txBody>
      </p:sp>
      <p:sp>
        <p:nvSpPr>
          <p:cNvPr id="13" name="Text Placeholder 4"/>
          <p:cNvSpPr>
            <a:spLocks noGrp="1"/>
          </p:cNvSpPr>
          <p:nvPr>
            <p:ph type="body" sz="quarter" idx="20"/>
          </p:nvPr>
        </p:nvSpPr>
        <p:spPr>
          <a:xfrm>
            <a:off x="6332037" y="2083242"/>
            <a:ext cx="4967788" cy="4009583"/>
          </a:xfrm>
        </p:spPr>
        <p:txBody>
          <a:bodyPr/>
          <a:lstStyle>
            <a:lvl1pPr>
              <a:defRPr/>
            </a:lvl1pPr>
            <a:lvl2pPr>
              <a:defRPr/>
            </a:lvl2pPr>
          </a:lstStyle>
          <a:p>
            <a:pPr lvl="0"/>
            <a:r>
              <a:rPr lang="sv-SE"/>
              <a:t>Klicka här för att ändra format på bakgrundstexten</a:t>
            </a:r>
          </a:p>
          <a:p>
            <a:pPr lvl="1"/>
            <a:r>
              <a:rPr lang="sv-SE"/>
              <a:t>Nivå två</a:t>
            </a:r>
          </a:p>
        </p:txBody>
      </p:sp>
      <p:sp>
        <p:nvSpPr>
          <p:cNvPr id="11" name="Text Placeholder 10"/>
          <p:cNvSpPr>
            <a:spLocks noGrp="1"/>
          </p:cNvSpPr>
          <p:nvPr>
            <p:ph type="body" sz="quarter" idx="17"/>
          </p:nvPr>
        </p:nvSpPr>
        <p:spPr>
          <a:xfrm>
            <a:off x="695325" y="1617536"/>
            <a:ext cx="4926013" cy="372311"/>
          </a:xfrm>
        </p:spPr>
        <p:txBody>
          <a:bodyPr/>
          <a:lstStyle>
            <a:lvl1pPr marL="0" indent="0">
              <a:buFontTx/>
              <a:buNone/>
              <a:defRPr b="0" i="1"/>
            </a:lvl1pPr>
          </a:lstStyle>
          <a:p>
            <a:pPr lvl="0"/>
            <a:r>
              <a:rPr lang="sv-SE" noProof="0"/>
              <a:t>Klicka här för att ändra format på bakgrundstexten</a:t>
            </a:r>
          </a:p>
        </p:txBody>
      </p:sp>
      <p:sp>
        <p:nvSpPr>
          <p:cNvPr id="12" name="Text Placeholder 10"/>
          <p:cNvSpPr>
            <a:spLocks noGrp="1"/>
          </p:cNvSpPr>
          <p:nvPr>
            <p:ph type="body" sz="quarter" idx="18"/>
          </p:nvPr>
        </p:nvSpPr>
        <p:spPr>
          <a:xfrm>
            <a:off x="6332037" y="1617536"/>
            <a:ext cx="4967788" cy="372311"/>
          </a:xfrm>
        </p:spPr>
        <p:txBody>
          <a:bodyPr/>
          <a:lstStyle>
            <a:lvl1pPr marL="0" indent="0">
              <a:buFontTx/>
              <a:buNone/>
              <a:defRPr b="0" i="1"/>
            </a:lvl1pPr>
          </a:lstStyle>
          <a:p>
            <a:pPr lvl="0"/>
            <a:r>
              <a:rPr lang="sv-SE" noProof="0"/>
              <a:t>Klicka här för att ändra format på bakgrundstexten</a:t>
            </a:r>
          </a:p>
        </p:txBody>
      </p:sp>
      <p:sp>
        <p:nvSpPr>
          <p:cNvPr id="2" name="Title 1"/>
          <p:cNvSpPr>
            <a:spLocks noGrp="1"/>
          </p:cNvSpPr>
          <p:nvPr>
            <p:ph type="title"/>
          </p:nvPr>
        </p:nvSpPr>
        <p:spPr/>
        <p:txBody>
          <a:bodyPr/>
          <a:lstStyle>
            <a:lvl1pPr>
              <a:defRPr/>
            </a:lvl1pPr>
          </a:lstStyle>
          <a:p>
            <a:r>
              <a:rPr lang="sv-SE"/>
              <a:t>Klicka här för att ändra mall för rubrikformat</a:t>
            </a:r>
          </a:p>
        </p:txBody>
      </p:sp>
      <p:sp>
        <p:nvSpPr>
          <p:cNvPr id="14" name="Text Placeholder 2"/>
          <p:cNvSpPr>
            <a:spLocks noGrp="1"/>
          </p:cNvSpPr>
          <p:nvPr>
            <p:ph type="body" sz="quarter" idx="2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fld id="{B540DB37-051E-4091-9EA5-3D8B90188CA4}" type="datetime1">
              <a:rPr lang="sv-SE"/>
              <a:pPr>
                <a:defRPr/>
              </a:pPr>
              <a:t>2024-12-11</a:t>
            </a:fld>
            <a:endParaRPr lang="sv-SE"/>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a:p>
        </p:txBody>
      </p:sp>
    </p:spTree>
    <p:extLst>
      <p:ext uri="{BB962C8B-B14F-4D97-AF65-F5344CB8AC3E}">
        <p14:creationId xmlns:p14="http://schemas.microsoft.com/office/powerpoint/2010/main" val="257633896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vl1pPr>
          </a:lstStyle>
          <a:p>
            <a:r>
              <a:rPr lang="sv-SE"/>
              <a:t>Klicka här för att ändra mall för rubrikformat</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fld id="{85DF223B-7B6D-407F-9376-6755640920F6}" type="datetime1">
              <a:rPr lang="sv-SE"/>
              <a:pPr>
                <a:defRPr/>
              </a:pPr>
              <a:t>2024-12-11</a:t>
            </a:fld>
            <a:endParaRPr lang="sv-SE"/>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a:p>
        </p:txBody>
      </p:sp>
    </p:spTree>
    <p:extLst>
      <p:ext uri="{BB962C8B-B14F-4D97-AF65-F5344CB8AC3E}">
        <p14:creationId xmlns:p14="http://schemas.microsoft.com/office/powerpoint/2010/main" val="319503403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att ändra format på bakgrundstexten</a:t>
            </a:r>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format på bakgrundstexten</a:t>
            </a:r>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fld id="{91612DD6-8FCF-4995-9D04-3A8B3E69F50E}" type="datetime1">
              <a:rPr lang="sv-SE"/>
              <a:pPr>
                <a:defRPr/>
              </a:pPr>
              <a:t>2024-12-11</a:t>
            </a:fld>
            <a:endParaRPr lang="sv-SE"/>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a:p>
        </p:txBody>
      </p:sp>
    </p:spTree>
    <p:extLst>
      <p:ext uri="{BB962C8B-B14F-4D97-AF65-F5344CB8AC3E}">
        <p14:creationId xmlns:p14="http://schemas.microsoft.com/office/powerpoint/2010/main" val="67089682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format på bakgrundstexten</a:t>
            </a:r>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att ändra format på bakgrundstexten</a:t>
            </a:r>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fld id="{A19E52AD-3C4F-4F02-907F-06BF7A1BBFBE}" type="datetime1">
              <a:rPr lang="sv-SE"/>
              <a:pPr>
                <a:defRPr/>
              </a:pPr>
              <a:t>2024-12-11</a:t>
            </a:fld>
            <a:endParaRPr lang="sv-SE"/>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a:p>
        </p:txBody>
      </p:sp>
    </p:spTree>
    <p:extLst>
      <p:ext uri="{BB962C8B-B14F-4D97-AF65-F5344CB8AC3E}">
        <p14:creationId xmlns:p14="http://schemas.microsoft.com/office/powerpoint/2010/main" val="229004298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9" name="Text Placeholder 8"/>
          <p:cNvSpPr>
            <a:spLocks noGrp="1"/>
          </p:cNvSpPr>
          <p:nvPr>
            <p:ph type="body" sz="quarter" idx="13"/>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a:t>Klicka här för att ändra format på bakgrundstexten</a:t>
            </a:r>
          </a:p>
        </p:txBody>
      </p:sp>
      <p:sp>
        <p:nvSpPr>
          <p:cNvPr id="8" name="Text Placeholder 7"/>
          <p:cNvSpPr>
            <a:spLocks noGrp="1"/>
          </p:cNvSpPr>
          <p:nvPr>
            <p:ph type="body" sz="quarter" idx="14"/>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a:t>Klicka här för att ändra format på bakgrundstexten</a:t>
            </a:r>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fld id="{D0BAF2BC-1F6D-4C06-B612-00D42D8A92C1}" type="datetime1">
              <a:rPr lang="sv-SE"/>
              <a:pPr>
                <a:defRPr/>
              </a:pPr>
              <a:t>2024-12-11</a:t>
            </a:fld>
            <a:endParaRPr lang="sv-SE"/>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a:p>
        </p:txBody>
      </p:sp>
    </p:spTree>
    <p:extLst>
      <p:ext uri="{BB962C8B-B14F-4D97-AF65-F5344CB8AC3E}">
        <p14:creationId xmlns:p14="http://schemas.microsoft.com/office/powerpoint/2010/main" val="201279346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sida 1">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0A08A784-51F1-4DB2-89CF-EEDEFBBDC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401123E5-03DB-40CA-BA40-0697407557DA}"/>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6" name="Bildobjekt 7">
            <a:extLst>
              <a:ext uri="{FF2B5EF4-FFF2-40B4-BE49-F238E27FC236}">
                <a16:creationId xmlns:a16="http://schemas.microsoft.com/office/drawing/2014/main" id="{38DACC7F-A335-407D-9FEF-7D1777693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56653197-C15B-45D7-8514-A4DE4C41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62A63D38-C009-4E16-8881-3622272E48C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A6B113E9-D118-4A27-88CB-9FF1320CA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66972B3-F200-46CF-9E47-FBFBDDDCE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F0D3FAE7-6598-4E8F-9D35-E1DD87728F59}"/>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2" name="Bildobjekt 7">
            <a:extLst>
              <a:ext uri="{FF2B5EF4-FFF2-40B4-BE49-F238E27FC236}">
                <a16:creationId xmlns:a16="http://schemas.microsoft.com/office/drawing/2014/main" id="{B96AF085-1773-44F5-AAE4-8261F1CB4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här för att ändra mall för rubrikformat</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här för att ändra mall för underrubrikformat</a:t>
            </a:r>
          </a:p>
        </p:txBody>
      </p:sp>
    </p:spTree>
    <p:extLst>
      <p:ext uri="{BB962C8B-B14F-4D97-AF65-F5344CB8AC3E}">
        <p14:creationId xmlns:p14="http://schemas.microsoft.com/office/powerpoint/2010/main" val="148382089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sida 2">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67CD465-E511-4F87-AB03-4C1A1AABF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DCCE4B6B-7444-4932-ACCF-33BECD959115}"/>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6" name="Bildobjekt 7">
            <a:extLst>
              <a:ext uri="{FF2B5EF4-FFF2-40B4-BE49-F238E27FC236}">
                <a16:creationId xmlns:a16="http://schemas.microsoft.com/office/drawing/2014/main" id="{D2AB0178-8EC0-4E61-9425-C92703957F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08712FF0-1405-429A-9040-F77228DAB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33F29BC4-743A-478D-B865-7979CD7BA751}"/>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Picture 14">
            <a:extLst>
              <a:ext uri="{FF2B5EF4-FFF2-40B4-BE49-F238E27FC236}">
                <a16:creationId xmlns:a16="http://schemas.microsoft.com/office/drawing/2014/main" id="{684A3271-E99E-4FD6-9C56-AEF98EA4B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ktangel 2">
            <a:extLst>
              <a:ext uri="{FF2B5EF4-FFF2-40B4-BE49-F238E27FC236}">
                <a16:creationId xmlns:a16="http://schemas.microsoft.com/office/drawing/2014/main" id="{1907A628-F306-4F35-8C23-43AD5E645A0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här för att ändra mall för rubrikformat</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här för att ändra mall för underrubrikformat</a:t>
            </a:r>
          </a:p>
        </p:txBody>
      </p:sp>
    </p:spTree>
    <p:extLst>
      <p:ext uri="{BB962C8B-B14F-4D97-AF65-F5344CB8AC3E}">
        <p14:creationId xmlns:p14="http://schemas.microsoft.com/office/powerpoint/2010/main" val="379316545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sida 3">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4AE6C3-6479-464D-B252-5F5B85F2A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ED849F52-35FC-43F9-A24D-53E9B398B7E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6" name="Bildobjekt 7">
            <a:extLst>
              <a:ext uri="{FF2B5EF4-FFF2-40B4-BE49-F238E27FC236}">
                <a16:creationId xmlns:a16="http://schemas.microsoft.com/office/drawing/2014/main" id="{782D4E82-409F-4492-8724-7225FC8A6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46D9AE78-F1AC-4F7C-BD1F-A2A0780B1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B5EA5EEF-473E-4DD5-9794-3882841766ED}"/>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E24DB358-DBA8-49D3-A6D0-44DF4ABE2F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314B41CD-65A2-4222-9B04-87E01AAA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51C7FCCD-8342-4042-96D9-229540C16B33}"/>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2" name="Bildobjekt 7">
            <a:extLst>
              <a:ext uri="{FF2B5EF4-FFF2-40B4-BE49-F238E27FC236}">
                <a16:creationId xmlns:a16="http://schemas.microsoft.com/office/drawing/2014/main" id="{E2343823-7F44-42D1-8C90-BBDFD9A59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här för att ändra mall för rubrikformat</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här för att ändra mall för underrubrikformat</a:t>
            </a:r>
          </a:p>
        </p:txBody>
      </p:sp>
    </p:spTree>
    <p:extLst>
      <p:ext uri="{BB962C8B-B14F-4D97-AF65-F5344CB8AC3E}">
        <p14:creationId xmlns:p14="http://schemas.microsoft.com/office/powerpoint/2010/main" val="366083200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sida 4">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803FD36-379E-4B54-BA57-C382FACB8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1FDDD817-9EA2-4173-99AB-007263715FAA}"/>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6" name="Bildobjekt 7">
            <a:extLst>
              <a:ext uri="{FF2B5EF4-FFF2-40B4-BE49-F238E27FC236}">
                <a16:creationId xmlns:a16="http://schemas.microsoft.com/office/drawing/2014/main" id="{AD5C6147-33C0-42A0-846A-4EF1EAA94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89DDD947-5B3E-46F6-9FFC-1DB81B3D0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ktangel 2">
            <a:extLst>
              <a:ext uri="{FF2B5EF4-FFF2-40B4-BE49-F238E27FC236}">
                <a16:creationId xmlns:a16="http://schemas.microsoft.com/office/drawing/2014/main" id="{F2835652-7C90-4CF2-BB6E-60B8608C1735}"/>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18A6AE1F-AE6B-4202-8B48-F07B0C9F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A38680D5-1340-4B29-A7EB-C39AE6E8B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12F3FE4A-B6F2-4C27-9D9B-E808DF54DCAE}"/>
              </a:ext>
            </a:extLst>
          </p:cNvPr>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2" name="Bildobjekt 7">
            <a:extLst>
              <a:ext uri="{FF2B5EF4-FFF2-40B4-BE49-F238E27FC236}">
                <a16:creationId xmlns:a16="http://schemas.microsoft.com/office/drawing/2014/main" id="{A8200372-D929-402F-8DA7-160D60A08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här för att ändra mall för rubrikformat</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här för att ändra mall för underrubrikformat</a:t>
            </a:r>
          </a:p>
        </p:txBody>
      </p:sp>
    </p:spTree>
    <p:extLst>
      <p:ext uri="{BB962C8B-B14F-4D97-AF65-F5344CB8AC3E}">
        <p14:creationId xmlns:p14="http://schemas.microsoft.com/office/powerpoint/2010/main" val="217817722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sida flera avsändar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19CC2EA-E3D7-4CD8-A0D2-2AF611BBE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2">
            <a:extLst>
              <a:ext uri="{FF2B5EF4-FFF2-40B4-BE49-F238E27FC236}">
                <a16:creationId xmlns:a16="http://schemas.microsoft.com/office/drawing/2014/main" id="{C4F137FC-3F92-4D2E-880B-C33614170F9C}"/>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grpSp>
        <p:nvGrpSpPr>
          <p:cNvPr id="6" name="Grupp 1">
            <a:extLst>
              <a:ext uri="{FF2B5EF4-FFF2-40B4-BE49-F238E27FC236}">
                <a16:creationId xmlns:a16="http://schemas.microsoft.com/office/drawing/2014/main" id="{300C9CAF-51A6-4C11-B05F-A91923146548}"/>
              </a:ext>
            </a:extLst>
          </p:cNvPr>
          <p:cNvGrpSpPr>
            <a:grpSpLocks/>
          </p:cNvGrpSpPr>
          <p:nvPr/>
        </p:nvGrpSpPr>
        <p:grpSpPr bwMode="auto">
          <a:xfrm>
            <a:off x="3132138" y="5580063"/>
            <a:ext cx="5927725" cy="701675"/>
            <a:chOff x="2969424" y="5295959"/>
            <a:chExt cx="5928192" cy="701938"/>
          </a:xfrm>
        </p:grpSpPr>
        <p:pic>
          <p:nvPicPr>
            <p:cNvPr id="7" name="Bildobjekt 7">
              <a:extLst>
                <a:ext uri="{FF2B5EF4-FFF2-40B4-BE49-F238E27FC236}">
                  <a16:creationId xmlns:a16="http://schemas.microsoft.com/office/drawing/2014/main" id="{4BC0D2E7-8FF3-4C30-BD17-86B47DD9CD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a:extLst>
                <a:ext uri="{FF2B5EF4-FFF2-40B4-BE49-F238E27FC236}">
                  <a16:creationId xmlns:a16="http://schemas.microsoft.com/office/drawing/2014/main" id="{DFAA88A7-BE24-45FC-89BD-32CD2E059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a:extLst>
                <a:ext uri="{FF2B5EF4-FFF2-40B4-BE49-F238E27FC236}">
                  <a16:creationId xmlns:a16="http://schemas.microsoft.com/office/drawing/2014/main" id="{809A39CB-355D-4FB3-8E9C-9558D18CE2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5">
            <a:extLst>
              <a:ext uri="{FF2B5EF4-FFF2-40B4-BE49-F238E27FC236}">
                <a16:creationId xmlns:a16="http://schemas.microsoft.com/office/drawing/2014/main" id="{F83D65CB-6FE9-4627-809D-E24EF4F8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2">
            <a:extLst>
              <a:ext uri="{FF2B5EF4-FFF2-40B4-BE49-F238E27FC236}">
                <a16:creationId xmlns:a16="http://schemas.microsoft.com/office/drawing/2014/main" id="{6C49E8F8-6A4D-40C1-93FC-5B3D7C1164CB}"/>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grpSp>
        <p:nvGrpSpPr>
          <p:cNvPr id="12" name="Grupp 1">
            <a:extLst>
              <a:ext uri="{FF2B5EF4-FFF2-40B4-BE49-F238E27FC236}">
                <a16:creationId xmlns:a16="http://schemas.microsoft.com/office/drawing/2014/main" id="{C55CA0B2-D4DC-4C42-A144-DBB83BBEEC08}"/>
              </a:ext>
            </a:extLst>
          </p:cNvPr>
          <p:cNvGrpSpPr>
            <a:grpSpLocks/>
          </p:cNvGrpSpPr>
          <p:nvPr/>
        </p:nvGrpSpPr>
        <p:grpSpPr bwMode="auto">
          <a:xfrm>
            <a:off x="3132138" y="5580063"/>
            <a:ext cx="5927725" cy="701675"/>
            <a:chOff x="2969424" y="5295959"/>
            <a:chExt cx="5928192" cy="701938"/>
          </a:xfrm>
        </p:grpSpPr>
        <p:pic>
          <p:nvPicPr>
            <p:cNvPr id="13" name="Bildobjekt 7">
              <a:extLst>
                <a:ext uri="{FF2B5EF4-FFF2-40B4-BE49-F238E27FC236}">
                  <a16:creationId xmlns:a16="http://schemas.microsoft.com/office/drawing/2014/main" id="{77FD89B7-1452-4DB8-98E7-C3785AA2CF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7">
              <a:extLst>
                <a:ext uri="{FF2B5EF4-FFF2-40B4-BE49-F238E27FC236}">
                  <a16:creationId xmlns:a16="http://schemas.microsoft.com/office/drawing/2014/main" id="{4E0E4370-FA50-4287-BE02-ABA5284D66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8">
              <a:extLst>
                <a:ext uri="{FF2B5EF4-FFF2-40B4-BE49-F238E27FC236}">
                  <a16:creationId xmlns:a16="http://schemas.microsoft.com/office/drawing/2014/main" id="{12749682-A5E9-4664-BCF1-D7C0F78ED2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1">
            <a:extLst>
              <a:ext uri="{FF2B5EF4-FFF2-40B4-BE49-F238E27FC236}">
                <a16:creationId xmlns:a16="http://schemas.microsoft.com/office/drawing/2014/main" id="{E40483D4-68A5-4D5F-9F71-46136386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ktangel 2">
            <a:extLst>
              <a:ext uri="{FF2B5EF4-FFF2-40B4-BE49-F238E27FC236}">
                <a16:creationId xmlns:a16="http://schemas.microsoft.com/office/drawing/2014/main" id="{3B804CFF-D85D-4EE3-A2C9-8AB454ECC078}"/>
              </a:ext>
            </a:extLst>
          </p:cNvPr>
          <p:cNvSpPr/>
          <p:nvPr/>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grpSp>
        <p:nvGrpSpPr>
          <p:cNvPr id="20" name="Grupp 1">
            <a:extLst>
              <a:ext uri="{FF2B5EF4-FFF2-40B4-BE49-F238E27FC236}">
                <a16:creationId xmlns:a16="http://schemas.microsoft.com/office/drawing/2014/main" id="{B0DC7E20-D2B1-4A31-B0F1-2BB52FBE739C}"/>
              </a:ext>
            </a:extLst>
          </p:cNvPr>
          <p:cNvGrpSpPr>
            <a:grpSpLocks/>
          </p:cNvGrpSpPr>
          <p:nvPr/>
        </p:nvGrpSpPr>
        <p:grpSpPr bwMode="auto">
          <a:xfrm>
            <a:off x="3132138" y="5580063"/>
            <a:ext cx="5927725" cy="701675"/>
            <a:chOff x="2969424" y="5295959"/>
            <a:chExt cx="5928192" cy="701938"/>
          </a:xfrm>
        </p:grpSpPr>
        <p:pic>
          <p:nvPicPr>
            <p:cNvPr id="21" name="Bildobjekt 7">
              <a:extLst>
                <a:ext uri="{FF2B5EF4-FFF2-40B4-BE49-F238E27FC236}">
                  <a16:creationId xmlns:a16="http://schemas.microsoft.com/office/drawing/2014/main" id="{2431052E-2AD2-473F-950D-2ECA013AF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Bildobjekt 7">
              <a:extLst>
                <a:ext uri="{FF2B5EF4-FFF2-40B4-BE49-F238E27FC236}">
                  <a16:creationId xmlns:a16="http://schemas.microsoft.com/office/drawing/2014/main" id="{4F9BB301-E1C1-47CF-B9E0-2A235187B1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dobjekt 8">
              <a:extLst>
                <a:ext uri="{FF2B5EF4-FFF2-40B4-BE49-F238E27FC236}">
                  <a16:creationId xmlns:a16="http://schemas.microsoft.com/office/drawing/2014/main" id="{C7C8DDB8-A3BD-4D10-8A56-16CD0336CD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här för att ändra mall för rubrikformat</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här för att ändra mall för underrubrikformat</a:t>
            </a:r>
          </a:p>
        </p:txBody>
      </p:sp>
    </p:spTree>
    <p:extLst>
      <p:ext uri="{BB962C8B-B14F-4D97-AF65-F5344CB8AC3E}">
        <p14:creationId xmlns:p14="http://schemas.microsoft.com/office/powerpoint/2010/main" val="420439333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sida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här för att ändra mall för rubrikformat</a:t>
            </a:r>
          </a:p>
        </p:txBody>
      </p:sp>
      <p:sp>
        <p:nvSpPr>
          <p:cNvPr id="18" name="Subtitle 2"/>
          <p:cNvSpPr>
            <a:spLocks noGrp="1"/>
          </p:cNvSpPr>
          <p:nvPr>
            <p:ph type="subTitle" idx="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sv-SE" noProof="0"/>
          </a:p>
        </p:txBody>
      </p:sp>
    </p:spTree>
    <p:extLst>
      <p:ext uri="{BB962C8B-B14F-4D97-AF65-F5344CB8AC3E}">
        <p14:creationId xmlns:p14="http://schemas.microsoft.com/office/powerpoint/2010/main" val="62974840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a:t>Klicka på ikonen för att lägga till en bild</a:t>
            </a:r>
          </a:p>
        </p:txBody>
      </p:sp>
      <p:sp>
        <p:nvSpPr>
          <p:cNvPr id="17" name="Title 1"/>
          <p:cNvSpPr>
            <a:spLocks noGrp="1"/>
          </p:cNvSpPr>
          <p:nvPr>
            <p:ph type="ctrTitle"/>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här för att ändra mall för rubrikformat</a:t>
            </a:r>
          </a:p>
        </p:txBody>
      </p:sp>
      <p:sp>
        <p:nvSpPr>
          <p:cNvPr id="18" name="Subtitle 2"/>
          <p:cNvSpPr>
            <a:spLocks noGrp="1"/>
          </p:cNvSpPr>
          <p:nvPr>
            <p:ph type="subTitle" idx="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här för att ändra mall för underrubrikformat</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a:t>Klicka på ikonen för att lägga till en bild</a:t>
            </a:r>
          </a:p>
        </p:txBody>
      </p:sp>
    </p:spTree>
    <p:extLst>
      <p:ext uri="{BB962C8B-B14F-4D97-AF65-F5344CB8AC3E}">
        <p14:creationId xmlns:p14="http://schemas.microsoft.com/office/powerpoint/2010/main" val="189444338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a:t>Klicka här för att ändra text</a:t>
            </a:r>
            <a:endParaRPr lang="sv-SE" altLang="sv-SE"/>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a:t>Klicka här för att ändra text</a:t>
            </a:r>
          </a:p>
          <a:p>
            <a:pPr lvl="1"/>
            <a:r>
              <a:rPr lang="sv-SE" altLang="sv-SE"/>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BE97DFD-D4CF-44E1-B1C1-9C6D94E29F61}" type="datetime1">
              <a:rPr lang="sv-SE"/>
              <a:pPr>
                <a:defRPr/>
              </a:pPr>
              <a:t>2024-12-11</a:t>
            </a:fld>
            <a:endParaRPr lang="sv-SE"/>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a:pPr>
                <a:defRPr/>
              </a:pPr>
              <a:t>‹#›</a:t>
            </a:fld>
            <a:endParaRPr lang="sv-SE"/>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4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66" r:id="rId24"/>
    <p:sldLayoutId id="2147483967" r:id="rId25"/>
    <p:sldLayoutId id="2147483968" r:id="rId26"/>
  </p:sldLayoutIdLst>
  <p:transition spd="med">
    <p:fade/>
  </p:transition>
  <p:hf hdr="0" ftr="0"/>
  <p:txStyles>
    <p:title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1" fontAlgn="base" hangingPunct="1">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1" fontAlgn="base" hangingPunct="1">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p15:clr>
            <a:srgbClr val="F26B43"/>
          </p15:clr>
        </p15:guide>
        <p15:guide id="2" orient="horz" pos="100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26.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47.jpeg"/><Relationship Id="rId5" Type="http://schemas.openxmlformats.org/officeDocument/2006/relationships/image" Target="../media/image28.png"/><Relationship Id="rId10" Type="http://schemas.openxmlformats.org/officeDocument/2006/relationships/image" Target="../media/image46.png"/><Relationship Id="rId4" Type="http://schemas.openxmlformats.org/officeDocument/2006/relationships/image" Target="../media/image27.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54.svg"/><Relationship Id="rId5" Type="http://schemas.openxmlformats.org/officeDocument/2006/relationships/image" Target="../media/image81.svg"/><Relationship Id="rId10" Type="http://schemas.openxmlformats.org/officeDocument/2006/relationships/image" Target="../media/image53.png"/><Relationship Id="rId4" Type="http://schemas.openxmlformats.org/officeDocument/2006/relationships/image" Target="../media/image80.png"/><Relationship Id="rId9" Type="http://schemas.openxmlformats.org/officeDocument/2006/relationships/image" Target="../media/image85.sv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F1A61-2A86-902A-5DED-50B5CCFDBE3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11C5AA-65DD-55AF-7857-F936DCCC88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0"/>
            <a:ext cx="12191980" cy="6859588"/>
          </a:xfrm>
          <a:prstGeom prst="rect">
            <a:avLst/>
          </a:prstGeom>
          <a:noFill/>
        </p:spPr>
      </p:pic>
      <p:sp>
        <p:nvSpPr>
          <p:cNvPr id="10" name="Title 2">
            <a:extLst>
              <a:ext uri="{FF2B5EF4-FFF2-40B4-BE49-F238E27FC236}">
                <a16:creationId xmlns:a16="http://schemas.microsoft.com/office/drawing/2014/main" id="{4A094169-9119-AF98-05BE-2FDDBE842BF9}"/>
              </a:ext>
            </a:extLst>
          </p:cNvPr>
          <p:cNvSpPr>
            <a:spLocks noGrp="1"/>
          </p:cNvSpPr>
          <p:nvPr>
            <p:ph type="ctrTitle"/>
          </p:nvPr>
        </p:nvSpPr>
        <p:spPr>
          <a:xfrm>
            <a:off x="1631951" y="1671251"/>
            <a:ext cx="8928100" cy="1643010"/>
          </a:xfrm>
        </p:spPr>
        <p:txBody>
          <a:bodyPr/>
          <a:lstStyle/>
          <a:p>
            <a:r>
              <a:rPr lang="en-US" dirty="0"/>
              <a:t>En </a:t>
            </a:r>
            <a:r>
              <a:rPr lang="en-US" dirty="0" err="1"/>
              <a:t>ny</a:t>
            </a:r>
            <a:r>
              <a:rPr lang="en-US" dirty="0"/>
              <a:t> </a:t>
            </a:r>
            <a:r>
              <a:rPr lang="en-US" dirty="0" err="1"/>
              <a:t>giv</a:t>
            </a:r>
            <a:r>
              <a:rPr lang="en-US" dirty="0"/>
              <a:t> för </a:t>
            </a:r>
            <a:r>
              <a:rPr lang="en-US" dirty="0" err="1"/>
              <a:t>klimatomställning</a:t>
            </a:r>
            <a:r>
              <a:rPr lang="en-US" dirty="0"/>
              <a:t> och </a:t>
            </a:r>
            <a:r>
              <a:rPr lang="en-US" dirty="0" err="1"/>
              <a:t>tillväxt</a:t>
            </a:r>
            <a:r>
              <a:rPr lang="en-US" dirty="0"/>
              <a:t> </a:t>
            </a:r>
          </a:p>
        </p:txBody>
      </p:sp>
      <p:sp>
        <p:nvSpPr>
          <p:cNvPr id="12" name="Subtitle 3">
            <a:extLst>
              <a:ext uri="{FF2B5EF4-FFF2-40B4-BE49-F238E27FC236}">
                <a16:creationId xmlns:a16="http://schemas.microsoft.com/office/drawing/2014/main" id="{714F3FB5-2A7A-06C3-0D42-1823A6A3E97E}"/>
              </a:ext>
            </a:extLst>
          </p:cNvPr>
          <p:cNvSpPr>
            <a:spLocks noGrp="1"/>
          </p:cNvSpPr>
          <p:nvPr>
            <p:ph type="subTitle" idx="1"/>
          </p:nvPr>
        </p:nvSpPr>
        <p:spPr>
          <a:xfrm>
            <a:off x="1631951" y="3549783"/>
            <a:ext cx="8928100" cy="745153"/>
          </a:xfrm>
        </p:spPr>
        <p:txBody>
          <a:bodyPr/>
          <a:lstStyle/>
          <a:p>
            <a:r>
              <a:rPr lang="sv-SE" sz="2400" dirty="0">
                <a:solidFill>
                  <a:schemeClr val="bg1"/>
                </a:solidFill>
                <a:latin typeface="Calibri (brödtext)"/>
              </a:rPr>
              <a:t>Sex politikskiften som gör Sverige till omställningens vinnare</a:t>
            </a:r>
          </a:p>
          <a:p>
            <a:endParaRPr lang="sv-SE" dirty="0">
              <a:latin typeface="Calibri (brödtext)"/>
            </a:endParaRPr>
          </a:p>
          <a:p>
            <a:r>
              <a:rPr lang="sv-SE" sz="2400" dirty="0"/>
              <a:t>En rapport från Energiföretagen</a:t>
            </a:r>
          </a:p>
          <a:p>
            <a:endParaRPr lang="sv-SE" sz="2400" dirty="0">
              <a:solidFill>
                <a:schemeClr val="bg1"/>
              </a:solidFill>
              <a:latin typeface="Calibri (brödtext)"/>
            </a:endParaRPr>
          </a:p>
          <a:p>
            <a:endParaRPr lang="en-US" dirty="0"/>
          </a:p>
        </p:txBody>
      </p:sp>
      <p:sp>
        <p:nvSpPr>
          <p:cNvPr id="14" name="Picture Placeholder 4">
            <a:extLst>
              <a:ext uri="{FF2B5EF4-FFF2-40B4-BE49-F238E27FC236}">
                <a16:creationId xmlns:a16="http://schemas.microsoft.com/office/drawing/2014/main" id="{33A187A1-DA06-2313-5EE0-510F55FEFB45}"/>
              </a:ext>
            </a:extLst>
          </p:cNvPr>
          <p:cNvSpPr>
            <a:spLocks noGrp="1"/>
          </p:cNvSpPr>
          <p:nvPr>
            <p:ph type="pic" sz="quarter" idx="18"/>
          </p:nvPr>
        </p:nvSpPr>
        <p:spPr>
          <a:xfrm>
            <a:off x="5370375" y="5760001"/>
            <a:ext cx="1443600" cy="522000"/>
          </a:xfrm>
        </p:spPr>
        <p:txBody>
          <a:bodyPr/>
          <a:lstStyle/>
          <a:p>
            <a:endParaRPr lang="en-SE"/>
          </a:p>
        </p:txBody>
      </p:sp>
    </p:spTree>
    <p:extLst>
      <p:ext uri="{BB962C8B-B14F-4D97-AF65-F5344CB8AC3E}">
        <p14:creationId xmlns:p14="http://schemas.microsoft.com/office/powerpoint/2010/main" val="35830408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715F2-151A-D8A9-56E4-2A11109CC055}"/>
            </a:ext>
          </a:extLst>
        </p:cNvPr>
        <p:cNvGrpSpPr/>
        <p:nvPr/>
      </p:nvGrpSpPr>
      <p:grpSpPr>
        <a:xfrm>
          <a:off x="0" y="0"/>
          <a:ext cx="0" cy="0"/>
          <a:chOff x="0" y="0"/>
          <a:chExt cx="0" cy="0"/>
        </a:xfrm>
      </p:grpSpPr>
      <p:pic>
        <p:nvPicPr>
          <p:cNvPr id="2" name="Bildobjekt 1" descr="En bild som visar växt&#10;&#10;Automatiskt genererad beskrivning">
            <a:extLst>
              <a:ext uri="{FF2B5EF4-FFF2-40B4-BE49-F238E27FC236}">
                <a16:creationId xmlns:a16="http://schemas.microsoft.com/office/drawing/2014/main" id="{D1BC905A-AE49-A326-FB79-6B383E22BEA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59195"/>
          </a:xfrm>
          <a:prstGeom prst="rect">
            <a:avLst/>
          </a:prstGeom>
        </p:spPr>
      </p:pic>
      <p:sp>
        <p:nvSpPr>
          <p:cNvPr id="6" name="Platshållare för datum 5">
            <a:extLst>
              <a:ext uri="{FF2B5EF4-FFF2-40B4-BE49-F238E27FC236}">
                <a16:creationId xmlns:a16="http://schemas.microsoft.com/office/drawing/2014/main" id="{40C35FC1-710B-9AAF-79E7-AF711AB76CF5}"/>
              </a:ext>
            </a:extLst>
          </p:cNvPr>
          <p:cNvSpPr>
            <a:spLocks noGrp="1"/>
          </p:cNvSpPr>
          <p:nvPr>
            <p:ph type="dt" sz="half" idx="20"/>
          </p:nvPr>
        </p:nvSpPr>
        <p:spPr/>
        <p:txBody>
          <a:bodyPr/>
          <a:lstStyle/>
          <a:p>
            <a:pPr>
              <a:defRPr/>
            </a:pPr>
            <a:fld id="{3C8ED306-3E45-4826-B389-B0A23E1DB852}" type="datetime1">
              <a:rPr lang="sv-SE" smtClean="0"/>
              <a:pPr>
                <a:defRPr/>
              </a:pPr>
              <a:t>2024-12-11</a:t>
            </a:fld>
            <a:endParaRPr lang="sv-SE"/>
          </a:p>
        </p:txBody>
      </p:sp>
      <p:sp>
        <p:nvSpPr>
          <p:cNvPr id="7" name="Platshållare för bildnummer 6">
            <a:extLst>
              <a:ext uri="{FF2B5EF4-FFF2-40B4-BE49-F238E27FC236}">
                <a16:creationId xmlns:a16="http://schemas.microsoft.com/office/drawing/2014/main" id="{0FE8B804-3D45-E8D6-7841-BA996CC15FB4}"/>
              </a:ext>
            </a:extLst>
          </p:cNvPr>
          <p:cNvSpPr>
            <a:spLocks noGrp="1"/>
          </p:cNvSpPr>
          <p:nvPr>
            <p:ph type="sldNum" sz="quarter" idx="22"/>
          </p:nvPr>
        </p:nvSpPr>
        <p:spPr/>
        <p:txBody>
          <a:bodyPr/>
          <a:lstStyle/>
          <a:p>
            <a:pPr>
              <a:defRPr/>
            </a:pPr>
            <a:fld id="{8DEE44C0-3CB2-4AB0-BBDD-2DB5AE519960}" type="slidenum">
              <a:rPr lang="sv-SE" smtClean="0"/>
              <a:pPr>
                <a:defRPr/>
              </a:pPr>
              <a:t>10</a:t>
            </a:fld>
            <a:endParaRPr lang="sv-SE"/>
          </a:p>
        </p:txBody>
      </p:sp>
      <p:sp>
        <p:nvSpPr>
          <p:cNvPr id="19" name="Conexão: Curva 18">
            <a:extLst>
              <a:ext uri="{FF2B5EF4-FFF2-40B4-BE49-F238E27FC236}">
                <a16:creationId xmlns:a16="http://schemas.microsoft.com/office/drawing/2014/main" id="{DDEBBDE3-DF98-46D2-8257-CC5A7214AE1F}"/>
              </a:ext>
            </a:extLst>
          </p:cNvPr>
          <p:cNvSpPr/>
          <p:nvPr/>
        </p:nvSpPr>
        <p:spPr>
          <a:xfrm>
            <a:off x="5916862" y="4454846"/>
            <a:ext cx="2101244" cy="1746396"/>
          </a:xfrm>
          <a:prstGeom prst="curvedConnector2">
            <a:avLst/>
          </a:prstGeom>
          <a:solidFill>
            <a:srgbClr val="000000">
              <a:alpha val="5000"/>
            </a:srgbClr>
          </a:solidFill>
          <a:ln w="25400">
            <a:solidFill>
              <a:srgbClr val="000000"/>
            </a:solidFill>
            <a:tailEnd type="arrow"/>
          </a:ln>
        </p:spPr>
        <p:style>
          <a:lnRef idx="1">
            <a:schemeClr val="accent1"/>
          </a:lnRef>
          <a:fillRef idx="0">
            <a:schemeClr val="accent1"/>
          </a:fillRef>
          <a:effectRef idx="0">
            <a:schemeClr val="accent1"/>
          </a:effectRef>
          <a:fontRef idx="minor">
            <a:schemeClr val="tx1"/>
          </a:fontRef>
        </p:style>
        <p:txBody>
          <a:bodyPr wrap="square" rtlCol="0" anchor="ctr" anchorCtr="1">
            <a:spAutoFit/>
          </a:bodyPr>
          <a:lstStyle/>
          <a:p>
            <a:pPr>
              <a:lnSpc>
                <a:spcPct val="90000"/>
              </a:lnSpc>
              <a:spcBef>
                <a:spcPts val="600"/>
              </a:spcBef>
              <a:defRPr sz="2400" dirty="0" err="1" smtClean="0">
                <a:latin typeface="+mn-lt"/>
              </a:defRPr>
            </a:pPr>
            <a:endParaRPr lang="es-ES" sz="2400" dirty="0" err="1">
              <a:solidFill>
                <a:srgbClr val="000000"/>
              </a:solidFill>
              <a:latin typeface="+mn-lt"/>
            </a:endParaRPr>
          </a:p>
        </p:txBody>
      </p:sp>
      <p:sp>
        <p:nvSpPr>
          <p:cNvPr id="25" name="Conexão: Curva 18">
            <a:extLst>
              <a:ext uri="{FF2B5EF4-FFF2-40B4-BE49-F238E27FC236}">
                <a16:creationId xmlns:a16="http://schemas.microsoft.com/office/drawing/2014/main" id="{3265D033-24F9-A4CB-0908-244F35DE7F16}"/>
              </a:ext>
            </a:extLst>
          </p:cNvPr>
          <p:cNvSpPr/>
          <p:nvPr/>
        </p:nvSpPr>
        <p:spPr>
          <a:xfrm>
            <a:off x="5828522" y="3315478"/>
            <a:ext cx="1249216" cy="833534"/>
          </a:xfrm>
          <a:prstGeom prst="curvedConnector2">
            <a:avLst/>
          </a:prstGeom>
          <a:solidFill>
            <a:srgbClr val="000000">
              <a:alpha val="5000"/>
            </a:srgbClr>
          </a:solidFill>
          <a:ln w="25400">
            <a:solidFill>
              <a:srgbClr val="000000"/>
            </a:solidFill>
            <a:tailEnd type="arrow"/>
          </a:ln>
        </p:spPr>
        <p:style>
          <a:lnRef idx="1">
            <a:schemeClr val="accent1"/>
          </a:lnRef>
          <a:fillRef idx="0">
            <a:schemeClr val="accent1"/>
          </a:fillRef>
          <a:effectRef idx="0">
            <a:schemeClr val="accent1"/>
          </a:effectRef>
          <a:fontRef idx="minor">
            <a:schemeClr val="tx1"/>
          </a:fontRef>
        </p:style>
        <p:txBody>
          <a:bodyPr wrap="square" rtlCol="0" anchor="ctr" anchorCtr="1">
            <a:spAutoFit/>
          </a:bodyPr>
          <a:lstStyle/>
          <a:p>
            <a:pPr>
              <a:lnSpc>
                <a:spcPct val="90000"/>
              </a:lnSpc>
              <a:spcBef>
                <a:spcPts val="600"/>
              </a:spcBef>
              <a:defRPr sz="2400" dirty="0" err="1" smtClean="0">
                <a:latin typeface="+mn-lt"/>
              </a:defRPr>
            </a:pPr>
            <a:endParaRPr lang="es-ES" sz="2400" dirty="0" err="1">
              <a:solidFill>
                <a:srgbClr val="000000"/>
              </a:solidFill>
              <a:latin typeface="+mn-lt"/>
            </a:endParaRPr>
          </a:p>
        </p:txBody>
      </p:sp>
      <p:sp>
        <p:nvSpPr>
          <p:cNvPr id="31" name="Conexão: Curva 18">
            <a:extLst>
              <a:ext uri="{FF2B5EF4-FFF2-40B4-BE49-F238E27FC236}">
                <a16:creationId xmlns:a16="http://schemas.microsoft.com/office/drawing/2014/main" id="{B7DB7AA2-4FAD-F7B7-0A18-BE45D5436471}"/>
              </a:ext>
            </a:extLst>
          </p:cNvPr>
          <p:cNvSpPr/>
          <p:nvPr/>
        </p:nvSpPr>
        <p:spPr>
          <a:xfrm flipH="1">
            <a:off x="3382404" y="5029508"/>
            <a:ext cx="1525771" cy="1171734"/>
          </a:xfrm>
          <a:prstGeom prst="curvedConnector2">
            <a:avLst/>
          </a:prstGeom>
          <a:solidFill>
            <a:srgbClr val="000000">
              <a:alpha val="5000"/>
            </a:srgbClr>
          </a:solidFill>
          <a:ln w="25400">
            <a:solidFill>
              <a:srgbClr val="000000"/>
            </a:solidFill>
            <a:tailEnd type="arrow"/>
          </a:ln>
        </p:spPr>
        <p:style>
          <a:lnRef idx="1">
            <a:schemeClr val="accent1"/>
          </a:lnRef>
          <a:fillRef idx="0">
            <a:schemeClr val="accent1"/>
          </a:fillRef>
          <a:effectRef idx="0">
            <a:schemeClr val="accent1"/>
          </a:effectRef>
          <a:fontRef idx="minor">
            <a:schemeClr val="tx1"/>
          </a:fontRef>
        </p:style>
        <p:txBody>
          <a:bodyPr wrap="square" rtlCol="0" anchor="ctr" anchorCtr="1">
            <a:spAutoFit/>
          </a:bodyPr>
          <a:lstStyle/>
          <a:p>
            <a:pPr>
              <a:lnSpc>
                <a:spcPct val="90000"/>
              </a:lnSpc>
              <a:spcBef>
                <a:spcPts val="600"/>
              </a:spcBef>
              <a:defRPr sz="2400" dirty="0" err="1" smtClean="0">
                <a:latin typeface="+mn-lt"/>
              </a:defRPr>
            </a:pPr>
            <a:endParaRPr lang="es-ES" sz="2400" dirty="0" err="1">
              <a:solidFill>
                <a:srgbClr val="000000"/>
              </a:solidFill>
              <a:latin typeface="+mn-lt"/>
            </a:endParaRPr>
          </a:p>
        </p:txBody>
      </p:sp>
      <p:sp>
        <p:nvSpPr>
          <p:cNvPr id="32" name="Conexão: Curva 18">
            <a:extLst>
              <a:ext uri="{FF2B5EF4-FFF2-40B4-BE49-F238E27FC236}">
                <a16:creationId xmlns:a16="http://schemas.microsoft.com/office/drawing/2014/main" id="{87ABF05C-68A7-0723-5746-8CAF9F7042AD}"/>
              </a:ext>
            </a:extLst>
          </p:cNvPr>
          <p:cNvSpPr/>
          <p:nvPr/>
        </p:nvSpPr>
        <p:spPr>
          <a:xfrm rot="2940000" flipH="1">
            <a:off x="479164" y="24872"/>
            <a:ext cx="1805790" cy="1704434"/>
          </a:xfrm>
          <a:prstGeom prst="curvedConnector2">
            <a:avLst/>
          </a:prstGeom>
          <a:solidFill>
            <a:srgbClr val="000000">
              <a:alpha val="5000"/>
            </a:srgbClr>
          </a:solidFill>
          <a:ln w="25400">
            <a:solidFill>
              <a:srgbClr val="000000"/>
            </a:solidFill>
            <a:tailEnd type="arrow"/>
          </a:ln>
        </p:spPr>
        <p:style>
          <a:lnRef idx="1">
            <a:schemeClr val="accent1"/>
          </a:lnRef>
          <a:fillRef idx="0">
            <a:schemeClr val="accent1"/>
          </a:fillRef>
          <a:effectRef idx="0">
            <a:schemeClr val="accent1"/>
          </a:effectRef>
          <a:fontRef idx="minor">
            <a:schemeClr val="tx1"/>
          </a:fontRef>
        </p:style>
        <p:txBody>
          <a:bodyPr wrap="square" rtlCol="0" anchor="ctr" anchorCtr="1">
            <a:spAutoFit/>
          </a:bodyPr>
          <a:lstStyle/>
          <a:p>
            <a:pPr>
              <a:lnSpc>
                <a:spcPct val="90000"/>
              </a:lnSpc>
              <a:spcBef>
                <a:spcPts val="600"/>
              </a:spcBef>
              <a:defRPr sz="2400" dirty="0" err="1" smtClean="0">
                <a:latin typeface="+mn-lt"/>
              </a:defRPr>
            </a:pPr>
            <a:endParaRPr lang="es-ES" sz="2400" dirty="0" err="1">
              <a:solidFill>
                <a:srgbClr val="000000"/>
              </a:solidFill>
              <a:latin typeface="+mn-lt"/>
            </a:endParaRPr>
          </a:p>
        </p:txBody>
      </p:sp>
      <p:pic>
        <p:nvPicPr>
          <p:cNvPr id="34" name="Graphic 33" descr="Factory with solid fill">
            <a:extLst>
              <a:ext uri="{FF2B5EF4-FFF2-40B4-BE49-F238E27FC236}">
                <a16:creationId xmlns:a16="http://schemas.microsoft.com/office/drawing/2014/main" id="{E8138825-B3C1-7FA8-78B0-C6C2FADF31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7587" y="738150"/>
            <a:ext cx="615203" cy="615203"/>
          </a:xfrm>
          <a:prstGeom prst="rect">
            <a:avLst/>
          </a:prstGeom>
        </p:spPr>
      </p:pic>
      <p:sp>
        <p:nvSpPr>
          <p:cNvPr id="36" name="TextBox 35">
            <a:extLst>
              <a:ext uri="{FF2B5EF4-FFF2-40B4-BE49-F238E27FC236}">
                <a16:creationId xmlns:a16="http://schemas.microsoft.com/office/drawing/2014/main" id="{BA5D6CC0-EE2F-354B-CF35-962CB0CF41BB}"/>
              </a:ext>
            </a:extLst>
          </p:cNvPr>
          <p:cNvSpPr txBox="1"/>
          <p:nvPr/>
        </p:nvSpPr>
        <p:spPr>
          <a:xfrm>
            <a:off x="999373" y="424218"/>
            <a:ext cx="527837" cy="313932"/>
          </a:xfrm>
          <a:prstGeom prst="rect">
            <a:avLst/>
          </a:prstGeom>
          <a:noFill/>
        </p:spPr>
        <p:txBody>
          <a:bodyPr wrap="none" rtlCol="0">
            <a:spAutoFit/>
          </a:bodyPr>
          <a:lstStyle/>
          <a:p>
            <a:pPr>
              <a:lnSpc>
                <a:spcPct val="90000"/>
              </a:lnSpc>
              <a:spcBef>
                <a:spcPts val="600"/>
              </a:spcBef>
            </a:pPr>
            <a:r>
              <a:rPr lang="en-SE" sz="1600" dirty="0">
                <a:latin typeface="+mn-lt"/>
              </a:rPr>
              <a:t>USA</a:t>
            </a:r>
          </a:p>
        </p:txBody>
      </p:sp>
      <p:sp>
        <p:nvSpPr>
          <p:cNvPr id="38" name="Rectangle 37">
            <a:extLst>
              <a:ext uri="{FF2B5EF4-FFF2-40B4-BE49-F238E27FC236}">
                <a16:creationId xmlns:a16="http://schemas.microsoft.com/office/drawing/2014/main" id="{F4BC3740-CF3C-A722-2A28-8C0D378EDCF8}"/>
              </a:ext>
            </a:extLst>
          </p:cNvPr>
          <p:cNvSpPr/>
          <p:nvPr/>
        </p:nvSpPr>
        <p:spPr>
          <a:xfrm>
            <a:off x="6171661" y="3429000"/>
            <a:ext cx="407254" cy="110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SE" sz="2400" dirty="0" err="1"/>
          </a:p>
        </p:txBody>
      </p:sp>
      <p:pic>
        <p:nvPicPr>
          <p:cNvPr id="9" name="Graphic 8" descr="Factory with solid fill">
            <a:extLst>
              <a:ext uri="{FF2B5EF4-FFF2-40B4-BE49-F238E27FC236}">
                <a16:creationId xmlns:a16="http://schemas.microsoft.com/office/drawing/2014/main" id="{AF9EB5DF-C7EF-F78A-B1F8-73903EB2D5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67686" y="3028005"/>
            <a:ext cx="615203" cy="615203"/>
          </a:xfrm>
          <a:prstGeom prst="rect">
            <a:avLst/>
          </a:prstGeom>
        </p:spPr>
      </p:pic>
      <p:sp>
        <p:nvSpPr>
          <p:cNvPr id="39" name="Rectangle 38">
            <a:extLst>
              <a:ext uri="{FF2B5EF4-FFF2-40B4-BE49-F238E27FC236}">
                <a16:creationId xmlns:a16="http://schemas.microsoft.com/office/drawing/2014/main" id="{85A48B7C-A7EF-5DDC-7C6D-E87A3A3F0CFB}"/>
              </a:ext>
            </a:extLst>
          </p:cNvPr>
          <p:cNvSpPr/>
          <p:nvPr/>
        </p:nvSpPr>
        <p:spPr>
          <a:xfrm>
            <a:off x="6558027" y="4626735"/>
            <a:ext cx="407254" cy="110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SE" sz="2400" dirty="0" err="1"/>
          </a:p>
        </p:txBody>
      </p:sp>
      <p:pic>
        <p:nvPicPr>
          <p:cNvPr id="30" name="Graphic 29" descr="Factory with solid fill">
            <a:extLst>
              <a:ext uri="{FF2B5EF4-FFF2-40B4-BE49-F238E27FC236}">
                <a16:creationId xmlns:a16="http://schemas.microsoft.com/office/drawing/2014/main" id="{C0CE7F50-14C4-6823-D724-58D650320868}"/>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6462535" y="4242924"/>
            <a:ext cx="615203" cy="615203"/>
          </a:xfrm>
          <a:prstGeom prst="rect">
            <a:avLst/>
          </a:prstGeom>
        </p:spPr>
      </p:pic>
      <p:grpSp>
        <p:nvGrpSpPr>
          <p:cNvPr id="41" name="Group 40">
            <a:extLst>
              <a:ext uri="{FF2B5EF4-FFF2-40B4-BE49-F238E27FC236}">
                <a16:creationId xmlns:a16="http://schemas.microsoft.com/office/drawing/2014/main" id="{CF62E5FF-E4FD-A01E-CADD-BD7D083AE780}"/>
              </a:ext>
            </a:extLst>
          </p:cNvPr>
          <p:cNvGrpSpPr/>
          <p:nvPr/>
        </p:nvGrpSpPr>
        <p:grpSpPr>
          <a:xfrm>
            <a:off x="3304914" y="5046759"/>
            <a:ext cx="615203" cy="615203"/>
            <a:chOff x="2808208" y="5078670"/>
            <a:chExt cx="615203" cy="615203"/>
          </a:xfrm>
        </p:grpSpPr>
        <p:sp>
          <p:nvSpPr>
            <p:cNvPr id="40" name="Rectangle 39">
              <a:extLst>
                <a:ext uri="{FF2B5EF4-FFF2-40B4-BE49-F238E27FC236}">
                  <a16:creationId xmlns:a16="http://schemas.microsoft.com/office/drawing/2014/main" id="{D54F18C8-7465-A88E-0813-734875C52C0B}"/>
                </a:ext>
              </a:extLst>
            </p:cNvPr>
            <p:cNvSpPr/>
            <p:nvPr/>
          </p:nvSpPr>
          <p:spPr>
            <a:xfrm>
              <a:off x="2912182" y="5504768"/>
              <a:ext cx="407254" cy="110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SE" sz="2400" dirty="0" err="1"/>
            </a:p>
          </p:txBody>
        </p:sp>
        <p:pic>
          <p:nvPicPr>
            <p:cNvPr id="33" name="Graphic 32" descr="Factory with solid fill">
              <a:extLst>
                <a:ext uri="{FF2B5EF4-FFF2-40B4-BE49-F238E27FC236}">
                  <a16:creationId xmlns:a16="http://schemas.microsoft.com/office/drawing/2014/main" id="{0B0FC111-9E0F-7D0F-9693-A8BCC70006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8208" y="5078670"/>
              <a:ext cx="615203" cy="615203"/>
            </a:xfrm>
            <a:prstGeom prst="rect">
              <a:avLst/>
            </a:prstGeom>
          </p:spPr>
        </p:pic>
      </p:grpSp>
      <p:sp>
        <p:nvSpPr>
          <p:cNvPr id="50" name="Conexão: Curva 18">
            <a:extLst>
              <a:ext uri="{FF2B5EF4-FFF2-40B4-BE49-F238E27FC236}">
                <a16:creationId xmlns:a16="http://schemas.microsoft.com/office/drawing/2014/main" id="{B42060E1-CD97-D062-E263-D34FA0E226C2}"/>
              </a:ext>
            </a:extLst>
          </p:cNvPr>
          <p:cNvSpPr/>
          <p:nvPr/>
        </p:nvSpPr>
        <p:spPr>
          <a:xfrm rot="2940000" flipH="1">
            <a:off x="479164" y="1117072"/>
            <a:ext cx="1805790" cy="1704434"/>
          </a:xfrm>
          <a:prstGeom prst="curvedConnector2">
            <a:avLst/>
          </a:prstGeom>
          <a:solidFill>
            <a:srgbClr val="000000">
              <a:alpha val="5000"/>
            </a:srgbClr>
          </a:solidFill>
          <a:ln w="25400">
            <a:solidFill>
              <a:srgbClr val="000000"/>
            </a:solidFill>
            <a:tailEnd type="arrow"/>
          </a:ln>
        </p:spPr>
        <p:style>
          <a:lnRef idx="1">
            <a:schemeClr val="accent1"/>
          </a:lnRef>
          <a:fillRef idx="0">
            <a:schemeClr val="accent1"/>
          </a:fillRef>
          <a:effectRef idx="0">
            <a:schemeClr val="accent1"/>
          </a:effectRef>
          <a:fontRef idx="minor">
            <a:schemeClr val="tx1"/>
          </a:fontRef>
        </p:style>
        <p:txBody>
          <a:bodyPr wrap="square" rtlCol="0" anchor="ctr" anchorCtr="1">
            <a:spAutoFit/>
          </a:bodyPr>
          <a:lstStyle/>
          <a:p>
            <a:pPr>
              <a:lnSpc>
                <a:spcPct val="90000"/>
              </a:lnSpc>
              <a:spcBef>
                <a:spcPts val="600"/>
              </a:spcBef>
              <a:defRPr sz="2400" dirty="0" err="1" smtClean="0">
                <a:latin typeface="+mn-lt"/>
              </a:defRPr>
            </a:pPr>
            <a:endParaRPr lang="es-ES" sz="2400" dirty="0" err="1">
              <a:solidFill>
                <a:srgbClr val="000000"/>
              </a:solidFill>
              <a:latin typeface="+mn-lt"/>
            </a:endParaRPr>
          </a:p>
        </p:txBody>
      </p:sp>
      <p:pic>
        <p:nvPicPr>
          <p:cNvPr id="51" name="Graphic 50" descr="Factory with solid fill">
            <a:extLst>
              <a:ext uri="{FF2B5EF4-FFF2-40B4-BE49-F238E27FC236}">
                <a16:creationId xmlns:a16="http://schemas.microsoft.com/office/drawing/2014/main" id="{8917F089-B597-B8EE-1E20-A96F6AB9CB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7587" y="1830350"/>
            <a:ext cx="615203" cy="615203"/>
          </a:xfrm>
          <a:prstGeom prst="rect">
            <a:avLst/>
          </a:prstGeom>
        </p:spPr>
      </p:pic>
      <p:sp>
        <p:nvSpPr>
          <p:cNvPr id="52" name="TextBox 51">
            <a:extLst>
              <a:ext uri="{FF2B5EF4-FFF2-40B4-BE49-F238E27FC236}">
                <a16:creationId xmlns:a16="http://schemas.microsoft.com/office/drawing/2014/main" id="{AB924AC3-C8AB-7D73-FC91-C0090371836F}"/>
              </a:ext>
            </a:extLst>
          </p:cNvPr>
          <p:cNvSpPr txBox="1"/>
          <p:nvPr/>
        </p:nvSpPr>
        <p:spPr>
          <a:xfrm>
            <a:off x="999373" y="1516418"/>
            <a:ext cx="639919" cy="313932"/>
          </a:xfrm>
          <a:prstGeom prst="rect">
            <a:avLst/>
          </a:prstGeom>
          <a:noFill/>
        </p:spPr>
        <p:txBody>
          <a:bodyPr wrap="none" rtlCol="0">
            <a:spAutoFit/>
          </a:bodyPr>
          <a:lstStyle/>
          <a:p>
            <a:pPr>
              <a:lnSpc>
                <a:spcPct val="90000"/>
              </a:lnSpc>
              <a:spcBef>
                <a:spcPts val="600"/>
              </a:spcBef>
            </a:pPr>
            <a:r>
              <a:rPr lang="en-SE" sz="1600" dirty="0">
                <a:latin typeface="+mn-lt"/>
              </a:rPr>
              <a:t>Asien</a:t>
            </a:r>
          </a:p>
        </p:txBody>
      </p:sp>
    </p:spTree>
    <p:extLst>
      <p:ext uri="{BB962C8B-B14F-4D97-AF65-F5344CB8AC3E}">
        <p14:creationId xmlns:p14="http://schemas.microsoft.com/office/powerpoint/2010/main" val="407479911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28049078-E08E-CB84-30F8-0A27E179FB14}"/>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EB8BD6E0-34DC-8230-9057-AE5DA0AAF6C4}"/>
              </a:ext>
            </a:extLst>
          </p:cNvPr>
          <p:cNvSpPr>
            <a:spLocks noGrp="1"/>
          </p:cNvSpPr>
          <p:nvPr>
            <p:ph type="sldNum" sz="quarter" idx="21"/>
          </p:nvPr>
        </p:nvSpPr>
        <p:spPr/>
        <p:txBody>
          <a:bodyPr/>
          <a:lstStyle/>
          <a:p>
            <a:pPr>
              <a:defRPr/>
            </a:pPr>
            <a:fld id="{B0D1CA95-30C8-47DA-AC16-685FD1F93F27}" type="slidenum">
              <a:rPr lang="sv-SE" smtClean="0"/>
              <a:pPr>
                <a:defRPr/>
              </a:pPr>
              <a:t>11</a:t>
            </a:fld>
            <a:endParaRPr lang="sv-SE"/>
          </a:p>
        </p:txBody>
      </p:sp>
      <p:pic>
        <p:nvPicPr>
          <p:cNvPr id="9" name="Bildobjekt 8" descr="En bild som visar utomhus, träd, eld, växt&#10;&#10;Automatiskt genererad beskrivning">
            <a:extLst>
              <a:ext uri="{FF2B5EF4-FFF2-40B4-BE49-F238E27FC236}">
                <a16:creationId xmlns:a16="http://schemas.microsoft.com/office/drawing/2014/main" id="{26CFA5B3-E73F-CF24-ADF7-99F39BB96C14}"/>
              </a:ext>
            </a:extLst>
          </p:cNvPr>
          <p:cNvPicPr>
            <a:picLocks noChangeAspect="1"/>
          </p:cNvPicPr>
          <p:nvPr/>
        </p:nvPicPr>
        <p:blipFill>
          <a:blip r:embed="rId3">
            <a:extLst>
              <a:ext uri="{28A0092B-C50C-407E-A947-70E740481C1C}">
                <a14:useLocalDpi xmlns:a14="http://schemas.microsoft.com/office/drawing/2010/main" val="0"/>
              </a:ext>
            </a:extLst>
          </a:blip>
          <a:srcRect t="-1800"/>
          <a:stretch/>
        </p:blipFill>
        <p:spPr>
          <a:xfrm>
            <a:off x="0" y="-107575"/>
            <a:ext cx="12191999" cy="6464300"/>
          </a:xfrm>
          <a:prstGeom prst="rect">
            <a:avLst/>
          </a:prstGeom>
        </p:spPr>
      </p:pic>
    </p:spTree>
    <p:extLst>
      <p:ext uri="{BB962C8B-B14F-4D97-AF65-F5344CB8AC3E}">
        <p14:creationId xmlns:p14="http://schemas.microsoft.com/office/powerpoint/2010/main" val="371642255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cars in a city&#10;&#10;Description automatically generated">
            <a:extLst>
              <a:ext uri="{FF2B5EF4-FFF2-40B4-BE49-F238E27FC236}">
                <a16:creationId xmlns:a16="http://schemas.microsoft.com/office/drawing/2014/main" id="{63B59E6C-FDAE-3C36-704A-904DE9F046F2}"/>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r="-10"/>
          <a:stretch/>
        </p:blipFill>
        <p:spPr>
          <a:xfrm>
            <a:off x="0" y="-1588"/>
            <a:ext cx="12193200" cy="6354763"/>
          </a:xfrm>
          <a:gradFill>
            <a:gsLst>
              <a:gs pos="0">
                <a:schemeClr val="tx1">
                  <a:lumMod val="50000"/>
                  <a:lumOff val="50000"/>
                </a:schemeClr>
              </a:gs>
              <a:gs pos="53000">
                <a:schemeClr val="bg2">
                  <a:alpha val="54703"/>
                </a:schemeClr>
              </a:gs>
              <a:gs pos="100000">
                <a:schemeClr val="tx2">
                  <a:lumMod val="50000"/>
                  <a:lumOff val="50000"/>
                </a:schemeClr>
              </a:gs>
            </a:gsLst>
            <a:path path="circle">
              <a:fillToRect l="50000" t="50000" r="50000" b="50000"/>
            </a:path>
          </a:gradFill>
        </p:spPr>
      </p:pic>
      <p:sp>
        <p:nvSpPr>
          <p:cNvPr id="9" name="Rectangle 8">
            <a:extLst>
              <a:ext uri="{FF2B5EF4-FFF2-40B4-BE49-F238E27FC236}">
                <a16:creationId xmlns:a16="http://schemas.microsoft.com/office/drawing/2014/main" id="{35169BA4-5828-1D05-5CB8-FF60F0507238}"/>
              </a:ext>
            </a:extLst>
          </p:cNvPr>
          <p:cNvSpPr/>
          <p:nvPr/>
        </p:nvSpPr>
        <p:spPr>
          <a:xfrm>
            <a:off x="0" y="-1589"/>
            <a:ext cx="12192000" cy="1417793"/>
          </a:xfrm>
          <a:prstGeom prst="rect">
            <a:avLst/>
          </a:prstGeom>
          <a:gradFill flip="none" rotWithShape="1">
            <a:gsLst>
              <a:gs pos="0">
                <a:schemeClr val="tx2">
                  <a:alpha val="0"/>
                </a:schemeClr>
              </a:gs>
              <a:gs pos="100000">
                <a:schemeClr val="accent2">
                  <a:lumMod val="0"/>
                  <a:alpha val="33655"/>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SE" sz="2400" dirty="0" err="1"/>
          </a:p>
        </p:txBody>
      </p:sp>
      <p:sp>
        <p:nvSpPr>
          <p:cNvPr id="3" name="Text Placeholder 2">
            <a:extLst>
              <a:ext uri="{FF2B5EF4-FFF2-40B4-BE49-F238E27FC236}">
                <a16:creationId xmlns:a16="http://schemas.microsoft.com/office/drawing/2014/main" id="{300C7D55-FE1A-BB31-1911-C3FC2710E4DB}"/>
              </a:ext>
            </a:extLst>
          </p:cNvPr>
          <p:cNvSpPr>
            <a:spLocks noGrp="1"/>
          </p:cNvSpPr>
          <p:nvPr>
            <p:ph type="body" sz="quarter" idx="18"/>
          </p:nvPr>
        </p:nvSpPr>
        <p:spPr/>
        <p:txBody>
          <a:bodyPr/>
          <a:lstStyle/>
          <a:p>
            <a:endParaRPr lang="en-SE"/>
          </a:p>
        </p:txBody>
      </p:sp>
      <p:sp>
        <p:nvSpPr>
          <p:cNvPr id="4" name="Date Placeholder 3">
            <a:extLst>
              <a:ext uri="{FF2B5EF4-FFF2-40B4-BE49-F238E27FC236}">
                <a16:creationId xmlns:a16="http://schemas.microsoft.com/office/drawing/2014/main" id="{39896E4D-D8EA-CEC8-30D9-D61CF6500D54}"/>
              </a:ext>
            </a:extLst>
          </p:cNvPr>
          <p:cNvSpPr>
            <a:spLocks noGrp="1"/>
          </p:cNvSpPr>
          <p:nvPr>
            <p:ph type="dt" sz="half" idx="19"/>
          </p:nvPr>
        </p:nvSpPr>
        <p:spPr/>
        <p:txBody>
          <a:bodyPr/>
          <a:lstStyle/>
          <a:p>
            <a:pPr>
              <a:defRPr/>
            </a:pPr>
            <a:fld id="{4A3C9888-AAB5-4107-81CE-0EF4AD9F6DFF}" type="datetime1">
              <a:rPr lang="sv-SE" smtClean="0"/>
              <a:pPr>
                <a:defRPr/>
              </a:pPr>
              <a:t>2024-12-11</a:t>
            </a:fld>
            <a:endParaRPr lang="sv-SE"/>
          </a:p>
        </p:txBody>
      </p:sp>
      <p:sp>
        <p:nvSpPr>
          <p:cNvPr id="5" name="Slide Number Placeholder 4">
            <a:extLst>
              <a:ext uri="{FF2B5EF4-FFF2-40B4-BE49-F238E27FC236}">
                <a16:creationId xmlns:a16="http://schemas.microsoft.com/office/drawing/2014/main" id="{28DD9F8A-BFFE-80E3-A350-5E9482EDAE0A}"/>
              </a:ext>
            </a:extLst>
          </p:cNvPr>
          <p:cNvSpPr>
            <a:spLocks noGrp="1"/>
          </p:cNvSpPr>
          <p:nvPr>
            <p:ph type="sldNum" sz="quarter" idx="21"/>
          </p:nvPr>
        </p:nvSpPr>
        <p:spPr/>
        <p:txBody>
          <a:bodyPr/>
          <a:lstStyle/>
          <a:p>
            <a:pPr>
              <a:defRPr/>
            </a:pPr>
            <a:fld id="{D4CFB972-BC3A-4DFA-B12A-19207B4011B9}" type="slidenum">
              <a:rPr lang="sv-SE" smtClean="0"/>
              <a:pPr>
                <a:defRPr/>
              </a:pPr>
              <a:t>12</a:t>
            </a:fld>
            <a:endParaRPr lang="sv-SE"/>
          </a:p>
        </p:txBody>
      </p:sp>
      <p:sp>
        <p:nvSpPr>
          <p:cNvPr id="8" name="Title 1">
            <a:extLst>
              <a:ext uri="{FF2B5EF4-FFF2-40B4-BE49-F238E27FC236}">
                <a16:creationId xmlns:a16="http://schemas.microsoft.com/office/drawing/2014/main" id="{CCE610BC-7A4E-0AE5-6840-E089CAEA0DB9}"/>
              </a:ext>
            </a:extLst>
          </p:cNvPr>
          <p:cNvSpPr txBox="1">
            <a:spLocks/>
          </p:cNvSpPr>
          <p:nvPr/>
        </p:nvSpPr>
        <p:spPr>
          <a:xfrm>
            <a:off x="695325" y="341313"/>
            <a:ext cx="8677275" cy="981075"/>
          </a:xfrm>
          <a:prstGeom prst="rect">
            <a:avLst/>
          </a:prstGeom>
        </p:spPr>
        <p:txBody>
          <a:bodyPr/>
          <a:lst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en-SE" dirty="0">
                <a:solidFill>
                  <a:schemeClr val="bg1"/>
                </a:solidFill>
              </a:rPr>
              <a:t>Valencia oktober 2024</a:t>
            </a:r>
          </a:p>
        </p:txBody>
      </p:sp>
    </p:spTree>
    <p:extLst>
      <p:ext uri="{BB962C8B-B14F-4D97-AF65-F5344CB8AC3E}">
        <p14:creationId xmlns:p14="http://schemas.microsoft.com/office/powerpoint/2010/main" val="142088981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91575C-94A6-747A-FCB5-A4A6C21AC74E}"/>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a:stretch/>
        </p:blipFill>
        <p:spPr>
          <a:xfrm>
            <a:off x="0" y="-137651"/>
            <a:ext cx="12192000" cy="6514975"/>
          </a:xfrm>
        </p:spPr>
      </p:pic>
      <p:sp>
        <p:nvSpPr>
          <p:cNvPr id="3" name="Text Placeholder 2">
            <a:extLst>
              <a:ext uri="{FF2B5EF4-FFF2-40B4-BE49-F238E27FC236}">
                <a16:creationId xmlns:a16="http://schemas.microsoft.com/office/drawing/2014/main" id="{4744B952-934C-06B0-BBA9-7969D06E800D}"/>
              </a:ext>
            </a:extLst>
          </p:cNvPr>
          <p:cNvSpPr>
            <a:spLocks noGrp="1"/>
          </p:cNvSpPr>
          <p:nvPr>
            <p:ph type="body" sz="quarter" idx="18"/>
          </p:nvPr>
        </p:nvSpPr>
        <p:spPr/>
        <p:txBody>
          <a:bodyPr/>
          <a:lstStyle/>
          <a:p>
            <a:endParaRPr lang="en-SE"/>
          </a:p>
        </p:txBody>
      </p:sp>
      <p:sp>
        <p:nvSpPr>
          <p:cNvPr id="4" name="Date Placeholder 3">
            <a:extLst>
              <a:ext uri="{FF2B5EF4-FFF2-40B4-BE49-F238E27FC236}">
                <a16:creationId xmlns:a16="http://schemas.microsoft.com/office/drawing/2014/main" id="{DFC83DF1-D292-9AB0-DC84-F4C18C1B482D}"/>
              </a:ext>
            </a:extLst>
          </p:cNvPr>
          <p:cNvSpPr>
            <a:spLocks noGrp="1"/>
          </p:cNvSpPr>
          <p:nvPr>
            <p:ph type="dt" sz="half" idx="19"/>
          </p:nvPr>
        </p:nvSpPr>
        <p:spPr/>
        <p:txBody>
          <a:bodyPr/>
          <a:lstStyle/>
          <a:p>
            <a:pPr>
              <a:defRPr/>
            </a:pPr>
            <a:fld id="{4A3C9888-AAB5-4107-81CE-0EF4AD9F6DFF}" type="datetime1">
              <a:rPr lang="sv-SE" smtClean="0"/>
              <a:pPr>
                <a:defRPr/>
              </a:pPr>
              <a:t>2024-12-11</a:t>
            </a:fld>
            <a:endParaRPr lang="sv-SE"/>
          </a:p>
        </p:txBody>
      </p:sp>
      <p:sp>
        <p:nvSpPr>
          <p:cNvPr id="5" name="Slide Number Placeholder 4">
            <a:extLst>
              <a:ext uri="{FF2B5EF4-FFF2-40B4-BE49-F238E27FC236}">
                <a16:creationId xmlns:a16="http://schemas.microsoft.com/office/drawing/2014/main" id="{BE711913-FFDA-C421-0EA5-9CAB5E367420}"/>
              </a:ext>
            </a:extLst>
          </p:cNvPr>
          <p:cNvSpPr>
            <a:spLocks noGrp="1"/>
          </p:cNvSpPr>
          <p:nvPr>
            <p:ph type="sldNum" sz="quarter" idx="21"/>
          </p:nvPr>
        </p:nvSpPr>
        <p:spPr/>
        <p:txBody>
          <a:bodyPr/>
          <a:lstStyle/>
          <a:p>
            <a:pPr>
              <a:defRPr/>
            </a:pPr>
            <a:fld id="{D4CFB972-BC3A-4DFA-B12A-19207B4011B9}" type="slidenum">
              <a:rPr lang="sv-SE" smtClean="0"/>
              <a:pPr>
                <a:defRPr/>
              </a:pPr>
              <a:t>13</a:t>
            </a:fld>
            <a:endParaRPr lang="sv-SE"/>
          </a:p>
        </p:txBody>
      </p:sp>
      <p:sp>
        <p:nvSpPr>
          <p:cNvPr id="8" name="Rectangle 7">
            <a:extLst>
              <a:ext uri="{FF2B5EF4-FFF2-40B4-BE49-F238E27FC236}">
                <a16:creationId xmlns:a16="http://schemas.microsoft.com/office/drawing/2014/main" id="{632A6C00-E75A-B0C5-82A7-6EA47222B800}"/>
              </a:ext>
            </a:extLst>
          </p:cNvPr>
          <p:cNvSpPr/>
          <p:nvPr/>
        </p:nvSpPr>
        <p:spPr>
          <a:xfrm>
            <a:off x="0" y="-133505"/>
            <a:ext cx="12192000" cy="2216305"/>
          </a:xfrm>
          <a:prstGeom prst="rect">
            <a:avLst/>
          </a:prstGeom>
          <a:gradFill flip="none" rotWithShape="1">
            <a:gsLst>
              <a:gs pos="0">
                <a:schemeClr val="tx2">
                  <a:alpha val="0"/>
                </a:schemeClr>
              </a:gs>
              <a:gs pos="99000">
                <a:schemeClr val="accent2">
                  <a:lumMod val="0"/>
                  <a:alpha val="37477"/>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SE" sz="2400" dirty="0"/>
          </a:p>
        </p:txBody>
      </p:sp>
      <p:sp>
        <p:nvSpPr>
          <p:cNvPr id="9" name="Title 1">
            <a:extLst>
              <a:ext uri="{FF2B5EF4-FFF2-40B4-BE49-F238E27FC236}">
                <a16:creationId xmlns:a16="http://schemas.microsoft.com/office/drawing/2014/main" id="{C842F901-D0E4-5889-C80E-090E5D004CBB}"/>
              </a:ext>
            </a:extLst>
          </p:cNvPr>
          <p:cNvSpPr txBox="1">
            <a:spLocks/>
          </p:cNvSpPr>
          <p:nvPr/>
        </p:nvSpPr>
        <p:spPr>
          <a:xfrm>
            <a:off x="695325" y="341313"/>
            <a:ext cx="8677275" cy="981075"/>
          </a:xfrm>
          <a:prstGeom prst="rect">
            <a:avLst/>
          </a:prstGeom>
        </p:spPr>
        <p:txBody>
          <a:bodyPr/>
          <a:lst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en-SE" dirty="0">
                <a:solidFill>
                  <a:schemeClr val="bg1"/>
                </a:solidFill>
              </a:rPr>
              <a:t>USA september 2024</a:t>
            </a:r>
          </a:p>
        </p:txBody>
      </p:sp>
    </p:spTree>
    <p:extLst>
      <p:ext uri="{BB962C8B-B14F-4D97-AF65-F5344CB8AC3E}">
        <p14:creationId xmlns:p14="http://schemas.microsoft.com/office/powerpoint/2010/main" val="212765423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house destroyed by water&#10;&#10;Description automatically generated">
            <a:extLst>
              <a:ext uri="{FF2B5EF4-FFF2-40B4-BE49-F238E27FC236}">
                <a16:creationId xmlns:a16="http://schemas.microsoft.com/office/drawing/2014/main" id="{F25FC951-6348-ADF1-D722-ADBA8734EF4D}"/>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1A9E803E-690E-5F00-A885-C659449790E5}"/>
              </a:ext>
            </a:extLst>
          </p:cNvPr>
          <p:cNvSpPr>
            <a:spLocks noGrp="1"/>
          </p:cNvSpPr>
          <p:nvPr>
            <p:ph type="body" sz="quarter" idx="18"/>
          </p:nvPr>
        </p:nvSpPr>
        <p:spPr/>
        <p:txBody>
          <a:bodyPr/>
          <a:lstStyle/>
          <a:p>
            <a:endParaRPr lang="en-SE"/>
          </a:p>
        </p:txBody>
      </p:sp>
      <p:sp>
        <p:nvSpPr>
          <p:cNvPr id="4" name="Date Placeholder 3">
            <a:extLst>
              <a:ext uri="{FF2B5EF4-FFF2-40B4-BE49-F238E27FC236}">
                <a16:creationId xmlns:a16="http://schemas.microsoft.com/office/drawing/2014/main" id="{3A858441-21D9-551E-AF47-635484780B2C}"/>
              </a:ext>
            </a:extLst>
          </p:cNvPr>
          <p:cNvSpPr>
            <a:spLocks noGrp="1"/>
          </p:cNvSpPr>
          <p:nvPr>
            <p:ph type="dt" sz="half" idx="19"/>
          </p:nvPr>
        </p:nvSpPr>
        <p:spPr/>
        <p:txBody>
          <a:bodyPr/>
          <a:lstStyle/>
          <a:p>
            <a:pPr>
              <a:defRPr/>
            </a:pPr>
            <a:fld id="{4A3C9888-AAB5-4107-81CE-0EF4AD9F6DFF}" type="datetime1">
              <a:rPr lang="sv-SE" smtClean="0"/>
              <a:pPr>
                <a:defRPr/>
              </a:pPr>
              <a:t>2024-12-11</a:t>
            </a:fld>
            <a:endParaRPr lang="sv-SE"/>
          </a:p>
        </p:txBody>
      </p:sp>
      <p:sp>
        <p:nvSpPr>
          <p:cNvPr id="5" name="Slide Number Placeholder 4">
            <a:extLst>
              <a:ext uri="{FF2B5EF4-FFF2-40B4-BE49-F238E27FC236}">
                <a16:creationId xmlns:a16="http://schemas.microsoft.com/office/drawing/2014/main" id="{4247F3DA-C742-4D88-D5F6-4F853BBF787C}"/>
              </a:ext>
            </a:extLst>
          </p:cNvPr>
          <p:cNvSpPr>
            <a:spLocks noGrp="1"/>
          </p:cNvSpPr>
          <p:nvPr>
            <p:ph type="sldNum" sz="quarter" idx="21"/>
          </p:nvPr>
        </p:nvSpPr>
        <p:spPr/>
        <p:txBody>
          <a:bodyPr/>
          <a:lstStyle/>
          <a:p>
            <a:pPr>
              <a:defRPr/>
            </a:pPr>
            <a:fld id="{D4CFB972-BC3A-4DFA-B12A-19207B4011B9}" type="slidenum">
              <a:rPr lang="sv-SE" smtClean="0"/>
              <a:pPr>
                <a:defRPr/>
              </a:pPr>
              <a:t>14</a:t>
            </a:fld>
            <a:endParaRPr lang="sv-SE"/>
          </a:p>
        </p:txBody>
      </p:sp>
      <p:sp>
        <p:nvSpPr>
          <p:cNvPr id="9" name="Rectangle 8">
            <a:extLst>
              <a:ext uri="{FF2B5EF4-FFF2-40B4-BE49-F238E27FC236}">
                <a16:creationId xmlns:a16="http://schemas.microsoft.com/office/drawing/2014/main" id="{76D499CE-3985-8510-7741-8BB169B1D373}"/>
              </a:ext>
            </a:extLst>
          </p:cNvPr>
          <p:cNvSpPr/>
          <p:nvPr/>
        </p:nvSpPr>
        <p:spPr>
          <a:xfrm>
            <a:off x="0" y="-1589"/>
            <a:ext cx="12192000" cy="1417793"/>
          </a:xfrm>
          <a:prstGeom prst="rect">
            <a:avLst/>
          </a:prstGeom>
          <a:gradFill flip="none" rotWithShape="1">
            <a:gsLst>
              <a:gs pos="0">
                <a:schemeClr val="tx2">
                  <a:alpha val="0"/>
                </a:schemeClr>
              </a:gs>
              <a:gs pos="100000">
                <a:schemeClr val="accent2">
                  <a:lumMod val="0"/>
                  <a:alpha val="56632"/>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SE" sz="2400" dirty="0" err="1"/>
          </a:p>
        </p:txBody>
      </p:sp>
      <p:sp>
        <p:nvSpPr>
          <p:cNvPr id="10" name="Title 1">
            <a:extLst>
              <a:ext uri="{FF2B5EF4-FFF2-40B4-BE49-F238E27FC236}">
                <a16:creationId xmlns:a16="http://schemas.microsoft.com/office/drawing/2014/main" id="{FCFCF17F-8F07-1BF9-DBDC-50EA77FB0BB1}"/>
              </a:ext>
            </a:extLst>
          </p:cNvPr>
          <p:cNvSpPr txBox="1">
            <a:spLocks/>
          </p:cNvSpPr>
          <p:nvPr/>
        </p:nvSpPr>
        <p:spPr>
          <a:xfrm>
            <a:off x="695325" y="341313"/>
            <a:ext cx="8677275" cy="981075"/>
          </a:xfrm>
          <a:prstGeom prst="rect">
            <a:avLst/>
          </a:prstGeom>
        </p:spPr>
        <p:txBody>
          <a:bodyPr/>
          <a:lst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en-SE" dirty="0">
                <a:solidFill>
                  <a:schemeClr val="bg1"/>
                </a:solidFill>
              </a:rPr>
              <a:t>Tjeckien september 2024</a:t>
            </a:r>
          </a:p>
        </p:txBody>
      </p:sp>
    </p:spTree>
    <p:extLst>
      <p:ext uri="{BB962C8B-B14F-4D97-AF65-F5344CB8AC3E}">
        <p14:creationId xmlns:p14="http://schemas.microsoft.com/office/powerpoint/2010/main" val="32524366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ilhouette of person boarding train">
            <a:extLst>
              <a:ext uri="{FF2B5EF4-FFF2-40B4-BE49-F238E27FC236}">
                <a16:creationId xmlns:a16="http://schemas.microsoft.com/office/drawing/2014/main" id="{CB8A5078-0F19-5537-C243-955BB58F2DC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08A04020-4F07-8878-AF0D-A93D70A2EE6E}"/>
              </a:ext>
            </a:extLst>
          </p:cNvPr>
          <p:cNvSpPr>
            <a:spLocks noGrp="1"/>
          </p:cNvSpPr>
          <p:nvPr>
            <p:ph type="title"/>
          </p:nvPr>
        </p:nvSpPr>
        <p:spPr/>
        <p:txBody>
          <a:bodyPr/>
          <a:lstStyle/>
          <a:p>
            <a:r>
              <a:rPr lang="en-SE" dirty="0"/>
              <a:t>Vi kan inte vänta</a:t>
            </a:r>
          </a:p>
        </p:txBody>
      </p:sp>
      <p:sp>
        <p:nvSpPr>
          <p:cNvPr id="4" name="Text Placeholder 3">
            <a:extLst>
              <a:ext uri="{FF2B5EF4-FFF2-40B4-BE49-F238E27FC236}">
                <a16:creationId xmlns:a16="http://schemas.microsoft.com/office/drawing/2014/main" id="{CEF91ADA-DE13-28F2-7FEF-DB5448EDBC45}"/>
              </a:ext>
            </a:extLst>
          </p:cNvPr>
          <p:cNvSpPr>
            <a:spLocks noGrp="1"/>
          </p:cNvSpPr>
          <p:nvPr>
            <p:ph type="body" sz="quarter" idx="18"/>
          </p:nvPr>
        </p:nvSpPr>
        <p:spPr/>
        <p:txBody>
          <a:bodyPr/>
          <a:lstStyle/>
          <a:p>
            <a:endParaRPr lang="en-SE"/>
          </a:p>
        </p:txBody>
      </p:sp>
      <p:sp>
        <p:nvSpPr>
          <p:cNvPr id="5" name="Date Placeholder 4">
            <a:extLst>
              <a:ext uri="{FF2B5EF4-FFF2-40B4-BE49-F238E27FC236}">
                <a16:creationId xmlns:a16="http://schemas.microsoft.com/office/drawing/2014/main" id="{4628774B-8D61-7B6E-8E05-6A5BE1B24074}"/>
              </a:ext>
            </a:extLst>
          </p:cNvPr>
          <p:cNvSpPr>
            <a:spLocks noGrp="1"/>
          </p:cNvSpPr>
          <p:nvPr>
            <p:ph type="dt" sz="half" idx="19"/>
          </p:nvPr>
        </p:nvSpPr>
        <p:spPr/>
        <p:txBody>
          <a:bodyPr/>
          <a:lstStyle/>
          <a:p>
            <a:pPr>
              <a:defRPr/>
            </a:pPr>
            <a:fld id="{A72D2315-38E5-431C-A956-3238922F094E}" type="datetime1">
              <a:rPr lang="sv-SE" smtClean="0"/>
              <a:pPr>
                <a:defRPr/>
              </a:pPr>
              <a:t>2024-12-11</a:t>
            </a:fld>
            <a:endParaRPr lang="sv-SE"/>
          </a:p>
        </p:txBody>
      </p:sp>
      <p:sp>
        <p:nvSpPr>
          <p:cNvPr id="6" name="Slide Number Placeholder 5">
            <a:extLst>
              <a:ext uri="{FF2B5EF4-FFF2-40B4-BE49-F238E27FC236}">
                <a16:creationId xmlns:a16="http://schemas.microsoft.com/office/drawing/2014/main" id="{5E2E5243-5622-D9B2-753C-75D525452B87}"/>
              </a:ext>
            </a:extLst>
          </p:cNvPr>
          <p:cNvSpPr>
            <a:spLocks noGrp="1"/>
          </p:cNvSpPr>
          <p:nvPr>
            <p:ph type="sldNum" sz="quarter" idx="21"/>
          </p:nvPr>
        </p:nvSpPr>
        <p:spPr/>
        <p:txBody>
          <a:bodyPr/>
          <a:lstStyle/>
          <a:p>
            <a:pPr>
              <a:defRPr/>
            </a:pPr>
            <a:fld id="{DE2EAC43-3C7D-4CB9-83EB-233A2DA33A4B}" type="slidenum">
              <a:rPr lang="sv-SE" smtClean="0"/>
              <a:pPr>
                <a:defRPr/>
              </a:pPr>
              <a:t>15</a:t>
            </a:fld>
            <a:endParaRPr lang="sv-SE"/>
          </a:p>
        </p:txBody>
      </p:sp>
    </p:spTree>
    <p:extLst>
      <p:ext uri="{BB962C8B-B14F-4D97-AF65-F5344CB8AC3E}">
        <p14:creationId xmlns:p14="http://schemas.microsoft.com/office/powerpoint/2010/main" val="204981623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2000" r="-122000"/>
          </a:stretch>
        </a:blipFill>
        <a:effectLst/>
      </p:bgPr>
    </p:bg>
    <p:spTree>
      <p:nvGrpSpPr>
        <p:cNvPr id="1" name=""/>
        <p:cNvGrpSpPr/>
        <p:nvPr/>
      </p:nvGrpSpPr>
      <p:grpSpPr>
        <a:xfrm>
          <a:off x="0" y="0"/>
          <a:ext cx="0" cy="0"/>
          <a:chOff x="0" y="0"/>
          <a:chExt cx="0" cy="0"/>
        </a:xfrm>
      </p:grpSpPr>
      <p:pic>
        <p:nvPicPr>
          <p:cNvPr id="8" name="Picture 7" descr="Question mark on green pastel background">
            <a:extLst>
              <a:ext uri="{FF2B5EF4-FFF2-40B4-BE49-F238E27FC236}">
                <a16:creationId xmlns:a16="http://schemas.microsoft.com/office/drawing/2014/main" id="{B572DB41-422E-C58A-E008-1D0D5AD9A410}"/>
              </a:ext>
            </a:extLst>
          </p:cNvPr>
          <p:cNvPicPr>
            <a:picLocks noChangeAspect="1"/>
          </p:cNvPicPr>
          <p:nvPr/>
        </p:nvPicPr>
        <p:blipFill>
          <a:blip r:embed="rId4">
            <a:duotone>
              <a:prstClr val="black"/>
              <a:schemeClr val="accent1">
                <a:tint val="45000"/>
                <a:satMod val="400000"/>
              </a:schemeClr>
            </a:duotone>
            <a:alphaModFix amt="68000"/>
            <a:extLst>
              <a:ext uri="{BEBA8EAE-BF5A-486C-A8C5-ECC9F3942E4B}">
                <a14:imgProps xmlns:a14="http://schemas.microsoft.com/office/drawing/2010/main">
                  <a14:imgLayer r:embed="rId5">
                    <a14:imgEffect>
                      <a14:saturation sat="116000"/>
                    </a14:imgEffect>
                  </a14:imgLayer>
                </a14:imgProps>
              </a:ext>
              <a:ext uri="{28A0092B-C50C-407E-A947-70E740481C1C}">
                <a14:useLocalDpi xmlns:a14="http://schemas.microsoft.com/office/drawing/2010/main" val="0"/>
              </a:ext>
            </a:extLst>
          </a:blip>
          <a:srcRect/>
          <a:stretch/>
        </p:blipFill>
        <p:spPr>
          <a:xfrm>
            <a:off x="0" y="0"/>
            <a:ext cx="12192000" cy="6333893"/>
          </a:xfrm>
          <a:prstGeom prst="rect">
            <a:avLst/>
          </a:prstGeom>
        </p:spPr>
      </p:pic>
      <p:sp>
        <p:nvSpPr>
          <p:cNvPr id="2" name="Title 1">
            <a:extLst>
              <a:ext uri="{FF2B5EF4-FFF2-40B4-BE49-F238E27FC236}">
                <a16:creationId xmlns:a16="http://schemas.microsoft.com/office/drawing/2014/main" id="{D4BBCAE1-6A5F-A9E4-E811-45462A784DCD}"/>
              </a:ext>
            </a:extLst>
          </p:cNvPr>
          <p:cNvSpPr>
            <a:spLocks noGrp="1"/>
          </p:cNvSpPr>
          <p:nvPr>
            <p:ph type="title"/>
          </p:nvPr>
        </p:nvSpPr>
        <p:spPr>
          <a:xfrm>
            <a:off x="878303" y="892771"/>
            <a:ext cx="5555952" cy="1248849"/>
          </a:xfrm>
        </p:spPr>
        <p:txBody>
          <a:bodyPr/>
          <a:lstStyle/>
          <a:p>
            <a:r>
              <a:rPr lang="en-SE" dirty="0"/>
              <a:t>2. Vad blir omställningens effekter?</a:t>
            </a:r>
          </a:p>
        </p:txBody>
      </p:sp>
      <p:sp>
        <p:nvSpPr>
          <p:cNvPr id="3" name="Date Placeholder 2">
            <a:extLst>
              <a:ext uri="{FF2B5EF4-FFF2-40B4-BE49-F238E27FC236}">
                <a16:creationId xmlns:a16="http://schemas.microsoft.com/office/drawing/2014/main" id="{598DB8FC-078A-CA1F-7238-25D00C1091CA}"/>
              </a:ext>
            </a:extLst>
          </p:cNvPr>
          <p:cNvSpPr>
            <a:spLocks noGrp="1"/>
          </p:cNvSpPr>
          <p:nvPr>
            <p:ph type="dt" sz="half" idx="10"/>
          </p:nvPr>
        </p:nvSpPr>
        <p:spPr/>
        <p:txBody>
          <a:bodyPr/>
          <a:lstStyle/>
          <a:p>
            <a:pPr>
              <a:defRPr/>
            </a:pPr>
            <a:fld id="{024A0475-20BA-40C3-BF9A-A1AC19F42AE8}" type="datetime1">
              <a:rPr lang="sv-SE" smtClean="0"/>
              <a:pPr>
                <a:defRPr/>
              </a:pPr>
              <a:t>2024-12-11</a:t>
            </a:fld>
            <a:endParaRPr lang="sv-SE"/>
          </a:p>
        </p:txBody>
      </p:sp>
      <p:sp>
        <p:nvSpPr>
          <p:cNvPr id="4" name="Slide Number Placeholder 3">
            <a:extLst>
              <a:ext uri="{FF2B5EF4-FFF2-40B4-BE49-F238E27FC236}">
                <a16:creationId xmlns:a16="http://schemas.microsoft.com/office/drawing/2014/main" id="{CD5E54A7-31C9-588E-22B2-E8476E7BE420}"/>
              </a:ext>
            </a:extLst>
          </p:cNvPr>
          <p:cNvSpPr>
            <a:spLocks noGrp="1"/>
          </p:cNvSpPr>
          <p:nvPr>
            <p:ph type="sldNum" sz="quarter" idx="12"/>
          </p:nvPr>
        </p:nvSpPr>
        <p:spPr/>
        <p:txBody>
          <a:bodyPr/>
          <a:lstStyle/>
          <a:p>
            <a:pPr>
              <a:defRPr/>
            </a:pPr>
            <a:fld id="{8CD89FE5-1CEC-4F01-8AB1-941C891C7F03}" type="slidenum">
              <a:rPr lang="sv-SE" smtClean="0"/>
              <a:pPr>
                <a:defRPr/>
              </a:pPr>
              <a:t>16</a:t>
            </a:fld>
            <a:endParaRPr lang="sv-SE"/>
          </a:p>
        </p:txBody>
      </p:sp>
    </p:spTree>
    <p:extLst>
      <p:ext uri="{BB962C8B-B14F-4D97-AF65-F5344CB8AC3E}">
        <p14:creationId xmlns:p14="http://schemas.microsoft.com/office/powerpoint/2010/main" val="67019621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549AC4D-2ECF-6758-1DFC-83B52BAB2060}"/>
              </a:ext>
            </a:extLst>
          </p:cNvPr>
          <p:cNvSpPr>
            <a:spLocks noGrp="1"/>
          </p:cNvSpPr>
          <p:nvPr>
            <p:ph type="title"/>
          </p:nvPr>
        </p:nvSpPr>
        <p:spPr>
          <a:xfrm>
            <a:off x="695325" y="1212336"/>
            <a:ext cx="7039423" cy="981075"/>
          </a:xfrm>
        </p:spPr>
        <p:txBody>
          <a:bodyPr/>
          <a:lstStyle/>
          <a:p>
            <a:r>
              <a:rPr lang="sv-SE" dirty="0"/>
              <a:t>Med en framgångsrik klimatomställning och elektrifiering undviks stora negativa effekter</a:t>
            </a:r>
          </a:p>
        </p:txBody>
      </p:sp>
      <p:sp>
        <p:nvSpPr>
          <p:cNvPr id="6" name="Platshållare för datum 5">
            <a:extLst>
              <a:ext uri="{FF2B5EF4-FFF2-40B4-BE49-F238E27FC236}">
                <a16:creationId xmlns:a16="http://schemas.microsoft.com/office/drawing/2014/main" id="{F4802F8D-F4AE-0DDA-A204-ED68900AD8AA}"/>
              </a:ext>
            </a:extLst>
          </p:cNvPr>
          <p:cNvSpPr>
            <a:spLocks noGrp="1"/>
          </p:cNvSpPr>
          <p:nvPr>
            <p:ph type="dt" sz="half" idx="20"/>
          </p:nvPr>
        </p:nvSpPr>
        <p:spPr/>
        <p:txBody>
          <a:bodyPr/>
          <a:lstStyle/>
          <a:p>
            <a:pPr>
              <a:defRPr/>
            </a:pPr>
            <a:fld id="{3C8ED306-3E45-4826-B389-B0A23E1DB852}" type="datetime1">
              <a:rPr lang="sv-SE" smtClean="0"/>
              <a:pPr>
                <a:defRPr/>
              </a:pPr>
              <a:t>2024-12-11</a:t>
            </a:fld>
            <a:endParaRPr lang="sv-SE"/>
          </a:p>
        </p:txBody>
      </p:sp>
      <p:sp>
        <p:nvSpPr>
          <p:cNvPr id="7" name="Platshållare för bildnummer 6">
            <a:extLst>
              <a:ext uri="{FF2B5EF4-FFF2-40B4-BE49-F238E27FC236}">
                <a16:creationId xmlns:a16="http://schemas.microsoft.com/office/drawing/2014/main" id="{AD80401E-7CCF-3D85-15F8-161680663AC9}"/>
              </a:ext>
            </a:extLst>
          </p:cNvPr>
          <p:cNvSpPr>
            <a:spLocks noGrp="1"/>
          </p:cNvSpPr>
          <p:nvPr>
            <p:ph type="sldNum" sz="quarter" idx="22"/>
          </p:nvPr>
        </p:nvSpPr>
        <p:spPr/>
        <p:txBody>
          <a:bodyPr/>
          <a:lstStyle/>
          <a:p>
            <a:pPr>
              <a:defRPr/>
            </a:pPr>
            <a:fld id="{8DEE44C0-3CB2-4AB0-BBDD-2DB5AE519960}" type="slidenum">
              <a:rPr lang="sv-SE" smtClean="0"/>
              <a:pPr>
                <a:defRPr/>
              </a:pPr>
              <a:t>17</a:t>
            </a:fld>
            <a:endParaRPr lang="sv-SE"/>
          </a:p>
        </p:txBody>
      </p:sp>
      <p:grpSp>
        <p:nvGrpSpPr>
          <p:cNvPr id="11" name="Grupp 10">
            <a:extLst>
              <a:ext uri="{FF2B5EF4-FFF2-40B4-BE49-F238E27FC236}">
                <a16:creationId xmlns:a16="http://schemas.microsoft.com/office/drawing/2014/main" id="{8300E114-5490-C14A-A0C4-8C51CF583466}"/>
              </a:ext>
            </a:extLst>
          </p:cNvPr>
          <p:cNvGrpSpPr/>
          <p:nvPr/>
        </p:nvGrpSpPr>
        <p:grpSpPr>
          <a:xfrm>
            <a:off x="695325" y="2685779"/>
            <a:ext cx="2583227" cy="1348340"/>
            <a:chOff x="0" y="-1"/>
            <a:chExt cx="12192000" cy="6363731"/>
          </a:xfrm>
        </p:grpSpPr>
        <p:pic>
          <p:nvPicPr>
            <p:cNvPr id="8" name="Bildobjekt 7" descr="En bild som visar himmel, torn, pylon, byggnad&#10;&#10;Automatiskt genererad beskrivning">
              <a:extLst>
                <a:ext uri="{FF2B5EF4-FFF2-40B4-BE49-F238E27FC236}">
                  <a16:creationId xmlns:a16="http://schemas.microsoft.com/office/drawing/2014/main" id="{5A10B605-B65A-7586-BE3C-6A364EFEFE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363731"/>
            </a:xfrm>
            <a:prstGeom prst="rect">
              <a:avLst/>
            </a:prstGeom>
          </p:spPr>
        </p:pic>
        <p:pic>
          <p:nvPicPr>
            <p:cNvPr id="10" name="Bildobjekt 9">
              <a:extLst>
                <a:ext uri="{FF2B5EF4-FFF2-40B4-BE49-F238E27FC236}">
                  <a16:creationId xmlns:a16="http://schemas.microsoft.com/office/drawing/2014/main" id="{4B492452-F192-B9C4-4F02-AEFC8EFCC345}"/>
                </a:ext>
              </a:extLst>
            </p:cNvPr>
            <p:cNvPicPr>
              <a:picLocks noChangeAspect="1"/>
            </p:cNvPicPr>
            <p:nvPr/>
          </p:nvPicPr>
          <p:blipFill>
            <a:blip r:embed="rId4"/>
            <a:srcRect l="13453" t="38956" r="53499" b="43399"/>
            <a:stretch/>
          </p:blipFill>
          <p:spPr>
            <a:xfrm>
              <a:off x="2446884" y="2675915"/>
              <a:ext cx="9384754" cy="2818587"/>
            </a:xfrm>
            <a:prstGeom prst="rect">
              <a:avLst/>
            </a:prstGeom>
          </p:spPr>
        </p:pic>
      </p:grpSp>
      <p:grpSp>
        <p:nvGrpSpPr>
          <p:cNvPr id="15" name="Grupp 14">
            <a:extLst>
              <a:ext uri="{FF2B5EF4-FFF2-40B4-BE49-F238E27FC236}">
                <a16:creationId xmlns:a16="http://schemas.microsoft.com/office/drawing/2014/main" id="{91E18F22-D3DB-9FE2-90B8-BA2800C164A3}"/>
              </a:ext>
            </a:extLst>
          </p:cNvPr>
          <p:cNvGrpSpPr/>
          <p:nvPr/>
        </p:nvGrpSpPr>
        <p:grpSpPr>
          <a:xfrm>
            <a:off x="3443229" y="2685780"/>
            <a:ext cx="2589590" cy="1348340"/>
            <a:chOff x="0" y="0"/>
            <a:chExt cx="12218736" cy="6362015"/>
          </a:xfrm>
        </p:grpSpPr>
        <p:pic>
          <p:nvPicPr>
            <p:cNvPr id="12" name="Bildobjekt 11">
              <a:extLst>
                <a:ext uri="{FF2B5EF4-FFF2-40B4-BE49-F238E27FC236}">
                  <a16:creationId xmlns:a16="http://schemas.microsoft.com/office/drawing/2014/main" id="{6AECCE2E-D9F5-AA84-CD1E-32435B6C2620}"/>
                </a:ext>
              </a:extLst>
            </p:cNvPr>
            <p:cNvPicPr>
              <a:picLocks noChangeAspect="1"/>
            </p:cNvPicPr>
            <p:nvPr/>
          </p:nvPicPr>
          <p:blipFill>
            <a:blip r:embed="rId5"/>
            <a:srcRect l="11917" t="10386" r="38093" b="80211"/>
            <a:stretch/>
          </p:blipFill>
          <p:spPr>
            <a:xfrm>
              <a:off x="0" y="0"/>
              <a:ext cx="12192000" cy="1289956"/>
            </a:xfrm>
            <a:prstGeom prst="rect">
              <a:avLst/>
            </a:prstGeom>
          </p:spPr>
        </p:pic>
        <p:pic>
          <p:nvPicPr>
            <p:cNvPr id="13" name="Bildobjekt 12">
              <a:extLst>
                <a:ext uri="{FF2B5EF4-FFF2-40B4-BE49-F238E27FC236}">
                  <a16:creationId xmlns:a16="http://schemas.microsoft.com/office/drawing/2014/main" id="{98D6C066-E181-7D59-A90B-5822D4A7990D}"/>
                </a:ext>
              </a:extLst>
            </p:cNvPr>
            <p:cNvPicPr>
              <a:picLocks noChangeAspect="1"/>
            </p:cNvPicPr>
            <p:nvPr/>
          </p:nvPicPr>
          <p:blipFill>
            <a:blip r:embed="rId5"/>
            <a:srcRect l="25731" t="44508" r="40526" b="30578"/>
            <a:stretch/>
          </p:blipFill>
          <p:spPr>
            <a:xfrm>
              <a:off x="0" y="1287509"/>
              <a:ext cx="12218736" cy="5074506"/>
            </a:xfrm>
            <a:prstGeom prst="rect">
              <a:avLst/>
            </a:prstGeom>
          </p:spPr>
        </p:pic>
        <p:pic>
          <p:nvPicPr>
            <p:cNvPr id="14" name="Bildobjekt 13">
              <a:extLst>
                <a:ext uri="{FF2B5EF4-FFF2-40B4-BE49-F238E27FC236}">
                  <a16:creationId xmlns:a16="http://schemas.microsoft.com/office/drawing/2014/main" id="{BA60D027-898C-C115-3D65-2CDEAB80FEDF}"/>
                </a:ext>
              </a:extLst>
            </p:cNvPr>
            <p:cNvPicPr>
              <a:picLocks noChangeAspect="1"/>
            </p:cNvPicPr>
            <p:nvPr/>
          </p:nvPicPr>
          <p:blipFill>
            <a:blip r:embed="rId5"/>
            <a:srcRect l="25580" t="22528" r="43170" b="65047"/>
            <a:stretch/>
          </p:blipFill>
          <p:spPr>
            <a:xfrm>
              <a:off x="4469868" y="4489898"/>
              <a:ext cx="7621518" cy="1704524"/>
            </a:xfrm>
            <a:prstGeom prst="rect">
              <a:avLst/>
            </a:prstGeom>
          </p:spPr>
        </p:pic>
      </p:grpSp>
      <p:grpSp>
        <p:nvGrpSpPr>
          <p:cNvPr id="19" name="Grupp 18">
            <a:extLst>
              <a:ext uri="{FF2B5EF4-FFF2-40B4-BE49-F238E27FC236}">
                <a16:creationId xmlns:a16="http://schemas.microsoft.com/office/drawing/2014/main" id="{AA9B27DA-FF52-B4A4-F70E-9F4328047D09}"/>
              </a:ext>
            </a:extLst>
          </p:cNvPr>
          <p:cNvGrpSpPr/>
          <p:nvPr/>
        </p:nvGrpSpPr>
        <p:grpSpPr>
          <a:xfrm>
            <a:off x="6191831" y="2669011"/>
            <a:ext cx="2589590" cy="1354198"/>
            <a:chOff x="0" y="0"/>
            <a:chExt cx="12192000" cy="6375673"/>
          </a:xfrm>
        </p:grpSpPr>
        <p:pic>
          <p:nvPicPr>
            <p:cNvPr id="16" name="Bildobjekt 15">
              <a:extLst>
                <a:ext uri="{FF2B5EF4-FFF2-40B4-BE49-F238E27FC236}">
                  <a16:creationId xmlns:a16="http://schemas.microsoft.com/office/drawing/2014/main" id="{C1576E4D-2706-D66A-8DA6-73C077DCE2FD}"/>
                </a:ext>
              </a:extLst>
            </p:cNvPr>
            <p:cNvPicPr>
              <a:picLocks noChangeAspect="1"/>
            </p:cNvPicPr>
            <p:nvPr/>
          </p:nvPicPr>
          <p:blipFill>
            <a:blip r:embed="rId6"/>
            <a:srcRect l="13673" t="51431" r="34108" b="6658"/>
            <a:stretch/>
          </p:blipFill>
          <p:spPr>
            <a:xfrm>
              <a:off x="0" y="879232"/>
              <a:ext cx="12192000" cy="5496441"/>
            </a:xfrm>
            <a:prstGeom prst="rect">
              <a:avLst/>
            </a:prstGeom>
          </p:spPr>
        </p:pic>
        <p:pic>
          <p:nvPicPr>
            <p:cNvPr id="17" name="Bildobjekt 16">
              <a:extLst>
                <a:ext uri="{FF2B5EF4-FFF2-40B4-BE49-F238E27FC236}">
                  <a16:creationId xmlns:a16="http://schemas.microsoft.com/office/drawing/2014/main" id="{D5849CF6-773C-841C-E4A7-B7B77D3A8958}"/>
                </a:ext>
              </a:extLst>
            </p:cNvPr>
            <p:cNvPicPr>
              <a:picLocks noChangeAspect="1"/>
            </p:cNvPicPr>
            <p:nvPr/>
          </p:nvPicPr>
          <p:blipFill>
            <a:blip r:embed="rId6"/>
            <a:srcRect l="13673" t="9758" r="34108" b="83547"/>
            <a:stretch/>
          </p:blipFill>
          <p:spPr>
            <a:xfrm>
              <a:off x="0" y="0"/>
              <a:ext cx="12192000" cy="879232"/>
            </a:xfrm>
            <a:prstGeom prst="rect">
              <a:avLst/>
            </a:prstGeom>
          </p:spPr>
        </p:pic>
        <p:pic>
          <p:nvPicPr>
            <p:cNvPr id="18" name="Bildobjekt 17">
              <a:extLst>
                <a:ext uri="{FF2B5EF4-FFF2-40B4-BE49-F238E27FC236}">
                  <a16:creationId xmlns:a16="http://schemas.microsoft.com/office/drawing/2014/main" id="{5649B2EE-DFAF-7036-0629-00706AAE03F9}"/>
                </a:ext>
              </a:extLst>
            </p:cNvPr>
            <p:cNvPicPr>
              <a:picLocks noChangeAspect="1"/>
            </p:cNvPicPr>
            <p:nvPr/>
          </p:nvPicPr>
          <p:blipFill>
            <a:blip r:embed="rId6"/>
            <a:srcRect l="21079" t="18702" r="51807" b="63530"/>
            <a:stretch/>
          </p:blipFill>
          <p:spPr>
            <a:xfrm>
              <a:off x="5501176" y="1973942"/>
              <a:ext cx="6330462" cy="2333465"/>
            </a:xfrm>
            <a:prstGeom prst="rect">
              <a:avLst/>
            </a:prstGeom>
          </p:spPr>
        </p:pic>
      </p:grpSp>
      <p:pic>
        <p:nvPicPr>
          <p:cNvPr id="20" name="Bildobjekt 19" descr="En bild som visar övergiven, röta, inomhus, byggnad&#10;&#10;Automatiskt genererad beskrivning">
            <a:extLst>
              <a:ext uri="{FF2B5EF4-FFF2-40B4-BE49-F238E27FC236}">
                <a16:creationId xmlns:a16="http://schemas.microsoft.com/office/drawing/2014/main" id="{D55C2A59-9A74-DFD7-839F-6990AA880D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940432" y="2669011"/>
            <a:ext cx="2556243" cy="1330246"/>
          </a:xfrm>
          <a:prstGeom prst="rect">
            <a:avLst/>
          </a:prstGeom>
        </p:spPr>
      </p:pic>
      <p:grpSp>
        <p:nvGrpSpPr>
          <p:cNvPr id="40" name="Grupp 39">
            <a:extLst>
              <a:ext uri="{FF2B5EF4-FFF2-40B4-BE49-F238E27FC236}">
                <a16:creationId xmlns:a16="http://schemas.microsoft.com/office/drawing/2014/main" id="{5F3FF486-7829-77C2-4719-BB16DFF02404}"/>
              </a:ext>
            </a:extLst>
          </p:cNvPr>
          <p:cNvGrpSpPr/>
          <p:nvPr/>
        </p:nvGrpSpPr>
        <p:grpSpPr>
          <a:xfrm>
            <a:off x="668335" y="4405723"/>
            <a:ext cx="2610216" cy="1433579"/>
            <a:chOff x="0" y="0"/>
            <a:chExt cx="12191999" cy="6696075"/>
          </a:xfrm>
        </p:grpSpPr>
        <p:pic>
          <p:nvPicPr>
            <p:cNvPr id="31" name="Bildobjekt 30" descr="En bild som visar växt&#10;&#10;Automatiskt genererad beskrivning">
              <a:extLst>
                <a:ext uri="{FF2B5EF4-FFF2-40B4-BE49-F238E27FC236}">
                  <a16:creationId xmlns:a16="http://schemas.microsoft.com/office/drawing/2014/main" id="{FD6F7D2B-6813-52CC-B396-05CDDCDB0DC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0" y="0"/>
              <a:ext cx="12191999" cy="6359194"/>
            </a:xfrm>
            <a:prstGeom prst="rect">
              <a:avLst/>
            </a:prstGeom>
          </p:spPr>
        </p:pic>
        <p:sp>
          <p:nvSpPr>
            <p:cNvPr id="32" name="Platshållare för datum 5">
              <a:extLst>
                <a:ext uri="{FF2B5EF4-FFF2-40B4-BE49-F238E27FC236}">
                  <a16:creationId xmlns:a16="http://schemas.microsoft.com/office/drawing/2014/main" id="{B202EC97-B067-D946-96AD-617A0B100A40}"/>
                </a:ext>
              </a:extLst>
            </p:cNvPr>
            <p:cNvSpPr txBox="1">
              <a:spLocks/>
            </p:cNvSpPr>
            <p:nvPr/>
          </p:nvSpPr>
          <p:spPr>
            <a:xfrm>
              <a:off x="10620375" y="6516688"/>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endParaRPr lang="sv-SE" dirty="0"/>
            </a:p>
          </p:txBody>
        </p:sp>
        <p:sp>
          <p:nvSpPr>
            <p:cNvPr id="33" name="Platshållare för bildnummer 6">
              <a:extLst>
                <a:ext uri="{FF2B5EF4-FFF2-40B4-BE49-F238E27FC236}">
                  <a16:creationId xmlns:a16="http://schemas.microsoft.com/office/drawing/2014/main" id="{5D00D1F9-B9F2-0459-94F7-21C1ECD048D5}"/>
                </a:ext>
              </a:extLst>
            </p:cNvPr>
            <p:cNvSpPr txBox="1">
              <a:spLocks/>
            </p:cNvSpPr>
            <p:nvPr/>
          </p:nvSpPr>
          <p:spPr>
            <a:xfrm>
              <a:off x="11472863" y="6516688"/>
              <a:ext cx="358775" cy="179387"/>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endParaRPr lang="sv-SE" dirty="0"/>
            </a:p>
          </p:txBody>
        </p:sp>
        <p:pic>
          <p:nvPicPr>
            <p:cNvPr id="34" name="Bildobjekt 33" descr="En bild som visar byggnad, cylinder, silo, pipa&#10;&#10;Automatiskt genererad beskrivning">
              <a:extLst>
                <a:ext uri="{FF2B5EF4-FFF2-40B4-BE49-F238E27FC236}">
                  <a16:creationId xmlns:a16="http://schemas.microsoft.com/office/drawing/2014/main" id="{698735F9-96CF-7AF0-8056-9CF65C3FAB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2164" y="1817837"/>
              <a:ext cx="947670" cy="1611163"/>
            </a:xfrm>
            <a:prstGeom prst="rect">
              <a:avLst/>
            </a:prstGeom>
          </p:spPr>
        </p:pic>
        <p:sp>
          <p:nvSpPr>
            <p:cNvPr id="35" name="Pil: nedåt 34">
              <a:extLst>
                <a:ext uri="{FF2B5EF4-FFF2-40B4-BE49-F238E27FC236}">
                  <a16:creationId xmlns:a16="http://schemas.microsoft.com/office/drawing/2014/main" id="{D969A689-8149-22B5-274A-BE52AB855B8A}"/>
                </a:ext>
              </a:extLst>
            </p:cNvPr>
            <p:cNvSpPr/>
            <p:nvPr/>
          </p:nvSpPr>
          <p:spPr>
            <a:xfrm rot="18180624">
              <a:off x="6712774" y="3230474"/>
              <a:ext cx="490471" cy="90381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37" name="Pil: nedåt 36">
              <a:extLst>
                <a:ext uri="{FF2B5EF4-FFF2-40B4-BE49-F238E27FC236}">
                  <a16:creationId xmlns:a16="http://schemas.microsoft.com/office/drawing/2014/main" id="{12655610-6F4C-B42C-4246-EDC344551FD0}"/>
                </a:ext>
              </a:extLst>
            </p:cNvPr>
            <p:cNvSpPr/>
            <p:nvPr/>
          </p:nvSpPr>
          <p:spPr>
            <a:xfrm rot="5400000">
              <a:off x="2268065" y="2309260"/>
              <a:ext cx="490473" cy="485448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pic>
          <p:nvPicPr>
            <p:cNvPr id="39" name="Bildobjekt 38" descr="En bild som visar inomhus, blå&#10;&#10;Automatiskt genererad beskrivning">
              <a:extLst>
                <a:ext uri="{FF2B5EF4-FFF2-40B4-BE49-F238E27FC236}">
                  <a16:creationId xmlns:a16="http://schemas.microsoft.com/office/drawing/2014/main" id="{35E7F87C-AF91-E007-CF93-1745A226AA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2329" y="3976036"/>
              <a:ext cx="1311479" cy="1314200"/>
            </a:xfrm>
            <a:prstGeom prst="rect">
              <a:avLst/>
            </a:prstGeom>
          </p:spPr>
        </p:pic>
      </p:grpSp>
      <p:pic>
        <p:nvPicPr>
          <p:cNvPr id="41" name="Bildobjekt 40" descr="En bild som visar utomhus, träd, eld, växt&#10;&#10;Automatiskt genererad beskrivning">
            <a:extLst>
              <a:ext uri="{FF2B5EF4-FFF2-40B4-BE49-F238E27FC236}">
                <a16:creationId xmlns:a16="http://schemas.microsoft.com/office/drawing/2014/main" id="{DE043C89-592B-1C1F-0B67-B419FCCC28A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37563" y="4394156"/>
            <a:ext cx="2589590" cy="1373022"/>
          </a:xfrm>
          <a:prstGeom prst="rect">
            <a:avLst/>
          </a:prstGeom>
        </p:spPr>
      </p:pic>
      <p:grpSp>
        <p:nvGrpSpPr>
          <p:cNvPr id="44" name="Grupp 43">
            <a:extLst>
              <a:ext uri="{FF2B5EF4-FFF2-40B4-BE49-F238E27FC236}">
                <a16:creationId xmlns:a16="http://schemas.microsoft.com/office/drawing/2014/main" id="{1767F25C-72D5-113B-E592-3C72E0A31817}"/>
              </a:ext>
            </a:extLst>
          </p:cNvPr>
          <p:cNvGrpSpPr/>
          <p:nvPr/>
        </p:nvGrpSpPr>
        <p:grpSpPr>
          <a:xfrm>
            <a:off x="6186165" y="4405723"/>
            <a:ext cx="2610831" cy="1361455"/>
            <a:chOff x="0" y="0"/>
            <a:chExt cx="12187646" cy="6355423"/>
          </a:xfrm>
        </p:grpSpPr>
        <p:pic>
          <p:nvPicPr>
            <p:cNvPr id="42" name="Bildobjekt 41" descr="En bild som visar transport, tåg, klädsel, person&#10;&#10;Automatiskt genererad beskrivning">
              <a:extLst>
                <a:ext uri="{FF2B5EF4-FFF2-40B4-BE49-F238E27FC236}">
                  <a16:creationId xmlns:a16="http://schemas.microsoft.com/office/drawing/2014/main" id="{2D3FA8D7-B188-5737-DCE1-4CBD71EF84A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0" y="0"/>
              <a:ext cx="12187646" cy="6355423"/>
            </a:xfrm>
            <a:prstGeom prst="rect">
              <a:avLst/>
            </a:prstGeom>
          </p:spPr>
        </p:pic>
        <p:pic>
          <p:nvPicPr>
            <p:cNvPr id="43" name="Bildobjekt 42" descr="En bild som visar klocka, Väggklocka, Kvartsklocka, tid&#10;&#10;Automatiskt genererad beskrivning">
              <a:extLst>
                <a:ext uri="{FF2B5EF4-FFF2-40B4-BE49-F238E27FC236}">
                  <a16:creationId xmlns:a16="http://schemas.microsoft.com/office/drawing/2014/main" id="{066B25B2-C14B-445F-3342-C8B0A4F33D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5004"/>
              <a:ext cx="2074985" cy="1999467"/>
            </a:xfrm>
            <a:prstGeom prst="rect">
              <a:avLst/>
            </a:prstGeom>
          </p:spPr>
        </p:pic>
      </p:grpSp>
    </p:spTree>
    <p:extLst>
      <p:ext uri="{BB962C8B-B14F-4D97-AF65-F5344CB8AC3E}">
        <p14:creationId xmlns:p14="http://schemas.microsoft.com/office/powerpoint/2010/main" val="165715315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himmel, utomhus, gräs, tält&#10;&#10;Automatiskt genererad beskrivning">
            <a:extLst>
              <a:ext uri="{FF2B5EF4-FFF2-40B4-BE49-F238E27FC236}">
                <a16:creationId xmlns:a16="http://schemas.microsoft.com/office/drawing/2014/main" id="{AF9DBFE6-AFC0-C753-E6FE-A761176FEE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353398"/>
          </a:xfrm>
          <a:prstGeom prst="rect">
            <a:avLst/>
          </a:prstGeom>
        </p:spPr>
      </p:pic>
      <p:sp>
        <p:nvSpPr>
          <p:cNvPr id="3" name="Rubrik 2">
            <a:extLst>
              <a:ext uri="{FF2B5EF4-FFF2-40B4-BE49-F238E27FC236}">
                <a16:creationId xmlns:a16="http://schemas.microsoft.com/office/drawing/2014/main" id="{700DA919-DBBF-9C5F-B8E3-9C284F5C95B5}"/>
              </a:ext>
            </a:extLst>
          </p:cNvPr>
          <p:cNvSpPr>
            <a:spLocks noGrp="1"/>
          </p:cNvSpPr>
          <p:nvPr>
            <p:ph type="title"/>
          </p:nvPr>
        </p:nvSpPr>
        <p:spPr>
          <a:xfrm>
            <a:off x="696273" y="1075009"/>
            <a:ext cx="10317470" cy="655640"/>
          </a:xfrm>
        </p:spPr>
        <p:txBody>
          <a:bodyPr/>
          <a:lstStyle/>
          <a:p>
            <a:pPr>
              <a:spcBef>
                <a:spcPts val="1800"/>
              </a:spcBef>
              <a:spcAft>
                <a:spcPts val="600"/>
              </a:spcAft>
            </a:pPr>
            <a:r>
              <a:rPr lang="sv-SE">
                <a:solidFill>
                  <a:schemeClr val="bg1"/>
                </a:solidFill>
              </a:rPr>
              <a:t>Vinster av en framgångsrik klimatomställning och elektrifiering</a:t>
            </a:r>
          </a:p>
        </p:txBody>
      </p:sp>
      <p:sp>
        <p:nvSpPr>
          <p:cNvPr id="5" name="Platshållare för datum 4">
            <a:extLst>
              <a:ext uri="{FF2B5EF4-FFF2-40B4-BE49-F238E27FC236}">
                <a16:creationId xmlns:a16="http://schemas.microsoft.com/office/drawing/2014/main" id="{81194368-1B25-E576-026D-7B6A4357C385}"/>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7040E1F1-F86E-70A0-525D-DB6C3A65C050}"/>
              </a:ext>
            </a:extLst>
          </p:cNvPr>
          <p:cNvSpPr>
            <a:spLocks noGrp="1"/>
          </p:cNvSpPr>
          <p:nvPr>
            <p:ph type="sldNum" sz="quarter" idx="21"/>
          </p:nvPr>
        </p:nvSpPr>
        <p:spPr/>
        <p:txBody>
          <a:bodyPr/>
          <a:lstStyle/>
          <a:p>
            <a:pPr>
              <a:defRPr/>
            </a:pPr>
            <a:fld id="{B0D1CA95-30C8-47DA-AC16-685FD1F93F27}" type="slidenum">
              <a:rPr lang="sv-SE" smtClean="0"/>
              <a:pPr>
                <a:defRPr/>
              </a:pPr>
              <a:t>18</a:t>
            </a:fld>
            <a:endParaRPr lang="sv-SE"/>
          </a:p>
        </p:txBody>
      </p:sp>
      <p:grpSp>
        <p:nvGrpSpPr>
          <p:cNvPr id="32" name="Grupp 31">
            <a:extLst>
              <a:ext uri="{FF2B5EF4-FFF2-40B4-BE49-F238E27FC236}">
                <a16:creationId xmlns:a16="http://schemas.microsoft.com/office/drawing/2014/main" id="{6BE71E23-64EF-85DA-EB63-B0C8CDA013B0}"/>
              </a:ext>
            </a:extLst>
          </p:cNvPr>
          <p:cNvGrpSpPr/>
          <p:nvPr/>
        </p:nvGrpSpPr>
        <p:grpSpPr>
          <a:xfrm>
            <a:off x="291513" y="4298634"/>
            <a:ext cx="2250830" cy="1873717"/>
            <a:chOff x="291513" y="4298634"/>
            <a:chExt cx="2250830" cy="1873717"/>
          </a:xfrm>
        </p:grpSpPr>
        <p:sp>
          <p:nvSpPr>
            <p:cNvPr id="10" name="textruta 9">
              <a:extLst>
                <a:ext uri="{FF2B5EF4-FFF2-40B4-BE49-F238E27FC236}">
                  <a16:creationId xmlns:a16="http://schemas.microsoft.com/office/drawing/2014/main" id="{79D2E74A-4C15-196A-9E64-522B7EA9B8DD}"/>
                </a:ext>
              </a:extLst>
            </p:cNvPr>
            <p:cNvSpPr txBox="1"/>
            <p:nvPr/>
          </p:nvSpPr>
          <p:spPr>
            <a:xfrm>
              <a:off x="291513" y="5415221"/>
              <a:ext cx="2250830" cy="757130"/>
            </a:xfrm>
            <a:prstGeom prst="rect">
              <a:avLst/>
            </a:prstGeom>
            <a:noFill/>
          </p:spPr>
          <p:txBody>
            <a:bodyPr wrap="square" rtlCol="0">
              <a:spAutoFit/>
            </a:bodyPr>
            <a:lstStyle/>
            <a:p>
              <a:pPr algn="ctr">
                <a:lnSpc>
                  <a:spcPct val="90000"/>
                </a:lnSpc>
                <a:spcBef>
                  <a:spcPts val="600"/>
                </a:spcBef>
              </a:pPr>
              <a:r>
                <a:rPr lang="sv-SE" sz="2400" b="1">
                  <a:solidFill>
                    <a:schemeClr val="bg1"/>
                  </a:solidFill>
                  <a:latin typeface="+mn-lt"/>
                </a:rPr>
                <a:t>Fler jobb och ökad tillväxt</a:t>
              </a:r>
            </a:p>
          </p:txBody>
        </p:sp>
        <p:pic>
          <p:nvPicPr>
            <p:cNvPr id="17" name="Bild 16" descr="Bygg arbetare, kvinna med hel fyllning">
              <a:extLst>
                <a:ext uri="{FF2B5EF4-FFF2-40B4-BE49-F238E27FC236}">
                  <a16:creationId xmlns:a16="http://schemas.microsoft.com/office/drawing/2014/main" id="{AD088B31-33A3-12F7-BC2A-ABDEC8365B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497" y="4298634"/>
              <a:ext cx="1148861" cy="1148861"/>
            </a:xfrm>
            <a:prstGeom prst="rect">
              <a:avLst/>
            </a:prstGeom>
          </p:spPr>
        </p:pic>
      </p:grpSp>
      <p:grpSp>
        <p:nvGrpSpPr>
          <p:cNvPr id="33" name="Grupp 32">
            <a:extLst>
              <a:ext uri="{FF2B5EF4-FFF2-40B4-BE49-F238E27FC236}">
                <a16:creationId xmlns:a16="http://schemas.microsoft.com/office/drawing/2014/main" id="{39C75894-C2DF-8D96-D934-55A7609C7EDE}"/>
              </a:ext>
            </a:extLst>
          </p:cNvPr>
          <p:cNvGrpSpPr/>
          <p:nvPr/>
        </p:nvGrpSpPr>
        <p:grpSpPr>
          <a:xfrm>
            <a:off x="2729165" y="4390110"/>
            <a:ext cx="2250830" cy="1750147"/>
            <a:chOff x="2317258" y="4420847"/>
            <a:chExt cx="2250830" cy="1750147"/>
          </a:xfrm>
        </p:grpSpPr>
        <p:sp>
          <p:nvSpPr>
            <p:cNvPr id="11" name="textruta 10">
              <a:extLst>
                <a:ext uri="{FF2B5EF4-FFF2-40B4-BE49-F238E27FC236}">
                  <a16:creationId xmlns:a16="http://schemas.microsoft.com/office/drawing/2014/main" id="{D076F4A7-C70B-F8F5-2017-D1E47E90395C}"/>
                </a:ext>
              </a:extLst>
            </p:cNvPr>
            <p:cNvSpPr txBox="1"/>
            <p:nvPr/>
          </p:nvSpPr>
          <p:spPr>
            <a:xfrm>
              <a:off x="2317258" y="5413864"/>
              <a:ext cx="2250830" cy="757130"/>
            </a:xfrm>
            <a:prstGeom prst="rect">
              <a:avLst/>
            </a:prstGeom>
            <a:noFill/>
          </p:spPr>
          <p:txBody>
            <a:bodyPr wrap="square" rtlCol="0">
              <a:spAutoFit/>
            </a:bodyPr>
            <a:lstStyle/>
            <a:p>
              <a:pPr algn="ctr">
                <a:lnSpc>
                  <a:spcPct val="90000"/>
                </a:lnSpc>
                <a:spcBef>
                  <a:spcPts val="600"/>
                </a:spcBef>
              </a:pPr>
              <a:r>
                <a:rPr lang="sv-SE" sz="2400" b="1">
                  <a:solidFill>
                    <a:schemeClr val="bg1"/>
                  </a:solidFill>
                  <a:latin typeface="+mn-lt"/>
                </a:rPr>
                <a:t>Stärkt konkurrenskraft</a:t>
              </a:r>
            </a:p>
          </p:txBody>
        </p:sp>
        <p:pic>
          <p:nvPicPr>
            <p:cNvPr id="20" name="Bild 19" descr="Mynt med hel fyllning">
              <a:extLst>
                <a:ext uri="{FF2B5EF4-FFF2-40B4-BE49-F238E27FC236}">
                  <a16:creationId xmlns:a16="http://schemas.microsoft.com/office/drawing/2014/main" id="{831282CF-44BB-41C7-AE57-3DAEC46172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1546" y="4420847"/>
              <a:ext cx="1031630" cy="1031630"/>
            </a:xfrm>
            <a:prstGeom prst="rect">
              <a:avLst/>
            </a:prstGeom>
          </p:spPr>
        </p:pic>
      </p:grpSp>
      <p:grpSp>
        <p:nvGrpSpPr>
          <p:cNvPr id="34" name="Grupp 33">
            <a:extLst>
              <a:ext uri="{FF2B5EF4-FFF2-40B4-BE49-F238E27FC236}">
                <a16:creationId xmlns:a16="http://schemas.microsoft.com/office/drawing/2014/main" id="{A0AEF773-594C-6939-A3A7-23499973D742}"/>
              </a:ext>
            </a:extLst>
          </p:cNvPr>
          <p:cNvGrpSpPr/>
          <p:nvPr/>
        </p:nvGrpSpPr>
        <p:grpSpPr>
          <a:xfrm>
            <a:off x="5137946" y="4322663"/>
            <a:ext cx="2250830" cy="1817594"/>
            <a:chOff x="4175561" y="4346647"/>
            <a:chExt cx="2250830" cy="1817594"/>
          </a:xfrm>
        </p:grpSpPr>
        <p:sp>
          <p:nvSpPr>
            <p:cNvPr id="12" name="textruta 11">
              <a:extLst>
                <a:ext uri="{FF2B5EF4-FFF2-40B4-BE49-F238E27FC236}">
                  <a16:creationId xmlns:a16="http://schemas.microsoft.com/office/drawing/2014/main" id="{7C23CF99-5CF7-0E82-F666-BA0F8484A76C}"/>
                </a:ext>
              </a:extLst>
            </p:cNvPr>
            <p:cNvSpPr txBox="1"/>
            <p:nvPr/>
          </p:nvSpPr>
          <p:spPr>
            <a:xfrm>
              <a:off x="4175561" y="5407111"/>
              <a:ext cx="2250830" cy="757130"/>
            </a:xfrm>
            <a:prstGeom prst="rect">
              <a:avLst/>
            </a:prstGeom>
            <a:noFill/>
          </p:spPr>
          <p:txBody>
            <a:bodyPr wrap="square" rtlCol="0">
              <a:spAutoFit/>
            </a:bodyPr>
            <a:lstStyle/>
            <a:p>
              <a:pPr algn="ctr">
                <a:lnSpc>
                  <a:spcPct val="90000"/>
                </a:lnSpc>
                <a:spcBef>
                  <a:spcPts val="600"/>
                </a:spcBef>
              </a:pPr>
              <a:r>
                <a:rPr lang="sv-SE" sz="2400" b="1" dirty="0">
                  <a:solidFill>
                    <a:schemeClr val="bg1"/>
                  </a:solidFill>
                  <a:latin typeface="+mn-lt"/>
                </a:rPr>
                <a:t>Fortsatt stark industri</a:t>
              </a:r>
            </a:p>
          </p:txBody>
        </p:sp>
        <p:pic>
          <p:nvPicPr>
            <p:cNvPr id="22" name="Bild 21" descr="Fabrik med hel fyllning">
              <a:extLst>
                <a:ext uri="{FF2B5EF4-FFF2-40B4-BE49-F238E27FC236}">
                  <a16:creationId xmlns:a16="http://schemas.microsoft.com/office/drawing/2014/main" id="{1E687574-1229-B099-F723-34FBD1D44F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26545" y="4346647"/>
              <a:ext cx="1148862" cy="1148862"/>
            </a:xfrm>
            <a:prstGeom prst="rect">
              <a:avLst/>
            </a:prstGeom>
          </p:spPr>
        </p:pic>
      </p:grpSp>
      <p:grpSp>
        <p:nvGrpSpPr>
          <p:cNvPr id="35" name="Grupp 34">
            <a:extLst>
              <a:ext uri="{FF2B5EF4-FFF2-40B4-BE49-F238E27FC236}">
                <a16:creationId xmlns:a16="http://schemas.microsoft.com/office/drawing/2014/main" id="{7A87328C-0921-B733-B603-78FA0226938C}"/>
              </a:ext>
            </a:extLst>
          </p:cNvPr>
          <p:cNvGrpSpPr/>
          <p:nvPr/>
        </p:nvGrpSpPr>
        <p:grpSpPr>
          <a:xfrm>
            <a:off x="7343723" y="4367082"/>
            <a:ext cx="2250830" cy="1803912"/>
            <a:chOff x="5895200" y="4353576"/>
            <a:chExt cx="2250830" cy="1803912"/>
          </a:xfrm>
        </p:grpSpPr>
        <p:sp>
          <p:nvSpPr>
            <p:cNvPr id="13" name="textruta 12">
              <a:extLst>
                <a:ext uri="{FF2B5EF4-FFF2-40B4-BE49-F238E27FC236}">
                  <a16:creationId xmlns:a16="http://schemas.microsoft.com/office/drawing/2014/main" id="{AEAE8311-C184-6CB0-48C1-C3E2C633A00D}"/>
                </a:ext>
              </a:extLst>
            </p:cNvPr>
            <p:cNvSpPr txBox="1"/>
            <p:nvPr/>
          </p:nvSpPr>
          <p:spPr>
            <a:xfrm>
              <a:off x="5895200" y="5400358"/>
              <a:ext cx="2250830" cy="757130"/>
            </a:xfrm>
            <a:prstGeom prst="rect">
              <a:avLst/>
            </a:prstGeom>
            <a:noFill/>
          </p:spPr>
          <p:txBody>
            <a:bodyPr wrap="square" rtlCol="0">
              <a:spAutoFit/>
            </a:bodyPr>
            <a:lstStyle/>
            <a:p>
              <a:pPr algn="ctr">
                <a:lnSpc>
                  <a:spcPct val="90000"/>
                </a:lnSpc>
                <a:spcBef>
                  <a:spcPts val="600"/>
                </a:spcBef>
              </a:pPr>
              <a:r>
                <a:rPr lang="sv-SE" sz="2400" b="1">
                  <a:solidFill>
                    <a:schemeClr val="bg1"/>
                  </a:solidFill>
                  <a:latin typeface="+mn-lt"/>
                </a:rPr>
                <a:t>Lockar ny industri</a:t>
              </a:r>
            </a:p>
          </p:txBody>
        </p:sp>
        <p:pic>
          <p:nvPicPr>
            <p:cNvPr id="23" name="Bild 22" descr="Fabrik med hel fyllning">
              <a:extLst>
                <a:ext uri="{FF2B5EF4-FFF2-40B4-BE49-F238E27FC236}">
                  <a16:creationId xmlns:a16="http://schemas.microsoft.com/office/drawing/2014/main" id="{A9F95948-2980-7E62-CBED-7021AF9443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6184" y="4353576"/>
              <a:ext cx="1148862" cy="1148862"/>
            </a:xfrm>
            <a:prstGeom prst="rect">
              <a:avLst/>
            </a:prstGeom>
          </p:spPr>
        </p:pic>
      </p:grpSp>
      <p:sp>
        <p:nvSpPr>
          <p:cNvPr id="15" name="textruta 14">
            <a:extLst>
              <a:ext uri="{FF2B5EF4-FFF2-40B4-BE49-F238E27FC236}">
                <a16:creationId xmlns:a16="http://schemas.microsoft.com/office/drawing/2014/main" id="{34B7C284-6912-E720-6535-40D3A1DDC6C6}"/>
              </a:ext>
            </a:extLst>
          </p:cNvPr>
          <p:cNvSpPr txBox="1"/>
          <p:nvPr/>
        </p:nvSpPr>
        <p:spPr>
          <a:xfrm>
            <a:off x="9494960" y="5415567"/>
            <a:ext cx="2250830" cy="424732"/>
          </a:xfrm>
          <a:prstGeom prst="rect">
            <a:avLst/>
          </a:prstGeom>
          <a:noFill/>
        </p:spPr>
        <p:txBody>
          <a:bodyPr wrap="square" rtlCol="0">
            <a:spAutoFit/>
          </a:bodyPr>
          <a:lstStyle/>
          <a:p>
            <a:pPr algn="ctr">
              <a:lnSpc>
                <a:spcPct val="90000"/>
              </a:lnSpc>
              <a:spcBef>
                <a:spcPts val="600"/>
              </a:spcBef>
            </a:pPr>
            <a:r>
              <a:rPr lang="sv-SE" sz="2400" b="1" dirty="0">
                <a:solidFill>
                  <a:schemeClr val="bg1"/>
                </a:solidFill>
                <a:latin typeface="+mn-lt"/>
              </a:rPr>
              <a:t>Sverige går före</a:t>
            </a:r>
          </a:p>
        </p:txBody>
      </p:sp>
      <p:pic>
        <p:nvPicPr>
          <p:cNvPr id="4" name="Bild 3" descr="Kanin med hel fyllning">
            <a:extLst>
              <a:ext uri="{FF2B5EF4-FFF2-40B4-BE49-F238E27FC236}">
                <a16:creationId xmlns:a16="http://schemas.microsoft.com/office/drawing/2014/main" id="{34E84034-7C95-8392-56C2-B6AE8FA513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0763" y="4373556"/>
            <a:ext cx="1148862" cy="1148862"/>
          </a:xfrm>
          <a:prstGeom prst="rect">
            <a:avLst/>
          </a:prstGeom>
        </p:spPr>
      </p:pic>
    </p:spTree>
    <p:extLst>
      <p:ext uri="{BB962C8B-B14F-4D97-AF65-F5344CB8AC3E}">
        <p14:creationId xmlns:p14="http://schemas.microsoft.com/office/powerpoint/2010/main" val="17190125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klädsel, person, Metallbearbetning, Metallsmed&#10;&#10;Automatiskt genererad beskrivning">
            <a:extLst>
              <a:ext uri="{FF2B5EF4-FFF2-40B4-BE49-F238E27FC236}">
                <a16:creationId xmlns:a16="http://schemas.microsoft.com/office/drawing/2014/main" id="{931A3C42-4B6A-B374-5870-A8A2376323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346463"/>
          </a:xfrm>
          <a:prstGeom prst="rect">
            <a:avLst/>
          </a:prstGeom>
        </p:spPr>
      </p:pic>
      <p:sp>
        <p:nvSpPr>
          <p:cNvPr id="2" name="Platshållare för text 1">
            <a:extLst>
              <a:ext uri="{FF2B5EF4-FFF2-40B4-BE49-F238E27FC236}">
                <a16:creationId xmlns:a16="http://schemas.microsoft.com/office/drawing/2014/main" id="{AA31E6E0-F1A6-CE09-D01E-FFC2482296E9}"/>
              </a:ext>
            </a:extLst>
          </p:cNvPr>
          <p:cNvSpPr>
            <a:spLocks noGrp="1"/>
          </p:cNvSpPr>
          <p:nvPr>
            <p:ph type="body" sz="quarter" idx="14"/>
          </p:nvPr>
        </p:nvSpPr>
        <p:spPr>
          <a:xfrm>
            <a:off x="715926" y="3467055"/>
            <a:ext cx="6570371" cy="4494212"/>
          </a:xfrm>
        </p:spPr>
        <p:txBody>
          <a:bodyPr/>
          <a:lstStyle/>
          <a:p>
            <a:pPr marL="0" indent="0">
              <a:buNone/>
            </a:pPr>
            <a:r>
              <a:rPr lang="sv-SE" sz="2000" b="1" dirty="0">
                <a:solidFill>
                  <a:schemeClr val="bg1"/>
                </a:solidFill>
                <a:latin typeface="+mj-lt"/>
              </a:rPr>
              <a:t>Industrirådets rapport</a:t>
            </a:r>
          </a:p>
        </p:txBody>
      </p:sp>
      <p:sp>
        <p:nvSpPr>
          <p:cNvPr id="5" name="Platshållare för datum 4">
            <a:extLst>
              <a:ext uri="{FF2B5EF4-FFF2-40B4-BE49-F238E27FC236}">
                <a16:creationId xmlns:a16="http://schemas.microsoft.com/office/drawing/2014/main" id="{7BF6D16E-E4C7-D4A5-83C5-6DC18B50F54E}"/>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265075B2-0E1B-B233-9623-C4A90B08612C}"/>
              </a:ext>
            </a:extLst>
          </p:cNvPr>
          <p:cNvSpPr>
            <a:spLocks noGrp="1"/>
          </p:cNvSpPr>
          <p:nvPr>
            <p:ph type="sldNum" sz="quarter" idx="21"/>
          </p:nvPr>
        </p:nvSpPr>
        <p:spPr/>
        <p:txBody>
          <a:bodyPr/>
          <a:lstStyle/>
          <a:p>
            <a:pPr>
              <a:defRPr/>
            </a:pPr>
            <a:fld id="{B0D1CA95-30C8-47DA-AC16-685FD1F93F27}" type="slidenum">
              <a:rPr lang="sv-SE" smtClean="0"/>
              <a:pPr>
                <a:defRPr/>
              </a:pPr>
              <a:t>19</a:t>
            </a:fld>
            <a:endParaRPr lang="sv-SE"/>
          </a:p>
        </p:txBody>
      </p:sp>
      <p:sp>
        <p:nvSpPr>
          <p:cNvPr id="3" name="Rubrik 2">
            <a:extLst>
              <a:ext uri="{FF2B5EF4-FFF2-40B4-BE49-F238E27FC236}">
                <a16:creationId xmlns:a16="http://schemas.microsoft.com/office/drawing/2014/main" id="{BBFA3AC0-EC9B-A166-2B61-F5ABCDEA9C9E}"/>
              </a:ext>
            </a:extLst>
          </p:cNvPr>
          <p:cNvSpPr>
            <a:spLocks noGrp="1"/>
          </p:cNvSpPr>
          <p:nvPr>
            <p:ph type="title"/>
          </p:nvPr>
        </p:nvSpPr>
        <p:spPr>
          <a:xfrm>
            <a:off x="656136" y="2366543"/>
            <a:ext cx="6619875" cy="9810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marL="0" indent="0">
              <a:buNone/>
            </a:pPr>
            <a:r>
              <a:rPr lang="sv-SE" b="0" i="0" u="none" strike="noStrike" baseline="0" dirty="0">
                <a:solidFill>
                  <a:schemeClr val="bg1"/>
                </a:solidFill>
                <a:latin typeface="+mj-lt"/>
              </a:rPr>
              <a:t>”Industrins beräknas </a:t>
            </a:r>
            <a:br>
              <a:rPr lang="sv-SE" b="0" i="0" u="none" strike="noStrike" baseline="0" dirty="0">
                <a:solidFill>
                  <a:schemeClr val="bg1"/>
                </a:solidFill>
                <a:latin typeface="+mj-lt"/>
              </a:rPr>
            </a:br>
            <a:r>
              <a:rPr lang="sv-SE" b="0" i="0" u="none" strike="noStrike" baseline="0" dirty="0">
                <a:solidFill>
                  <a:schemeClr val="bg1"/>
                </a:solidFill>
                <a:latin typeface="+mj-lt"/>
              </a:rPr>
              <a:t>skapa närmare </a:t>
            </a:r>
            <a:br>
              <a:rPr lang="sv-SE" b="0" i="0" u="none" strike="noStrike" baseline="0" dirty="0">
                <a:solidFill>
                  <a:schemeClr val="bg1"/>
                </a:solidFill>
                <a:latin typeface="+mj-lt"/>
              </a:rPr>
            </a:br>
            <a:r>
              <a:rPr lang="sv-SE" b="0" i="0" u="none" strike="noStrike" baseline="0" dirty="0">
                <a:solidFill>
                  <a:schemeClr val="bg1"/>
                </a:solidFill>
                <a:latin typeface="+mj-lt"/>
              </a:rPr>
              <a:t>50 000 nya jobb direkt </a:t>
            </a:r>
            <a:br>
              <a:rPr lang="sv-SE" b="0" i="0" u="none" strike="noStrike" baseline="0" dirty="0">
                <a:solidFill>
                  <a:schemeClr val="bg1"/>
                </a:solidFill>
                <a:latin typeface="+mj-lt"/>
              </a:rPr>
            </a:br>
            <a:r>
              <a:rPr lang="sv-SE" b="0" i="0" u="none" strike="noStrike" baseline="0" dirty="0">
                <a:solidFill>
                  <a:schemeClr val="bg1"/>
                </a:solidFill>
                <a:latin typeface="+mj-lt"/>
              </a:rPr>
              <a:t>och indirekt de närmaste </a:t>
            </a:r>
            <a:br>
              <a:rPr lang="sv-SE" b="0" i="0" u="none" strike="noStrike" baseline="0" dirty="0">
                <a:solidFill>
                  <a:schemeClr val="bg1"/>
                </a:solidFill>
                <a:latin typeface="+mj-lt"/>
              </a:rPr>
            </a:br>
            <a:r>
              <a:rPr lang="sv-SE" b="0" i="0" u="none" strike="noStrike" baseline="0" dirty="0">
                <a:solidFill>
                  <a:schemeClr val="bg1"/>
                </a:solidFill>
                <a:latin typeface="+mj-lt"/>
              </a:rPr>
              <a:t>åren.”</a:t>
            </a:r>
          </a:p>
        </p:txBody>
      </p:sp>
    </p:spTree>
    <p:extLst>
      <p:ext uri="{BB962C8B-B14F-4D97-AF65-F5344CB8AC3E}">
        <p14:creationId xmlns:p14="http://schemas.microsoft.com/office/powerpoint/2010/main" val="3030632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08D455-BCA8-0A58-FCEB-79A1F6BDC606}"/>
              </a:ext>
            </a:extLst>
          </p:cNvPr>
          <p:cNvSpPr>
            <a:spLocks noGrp="1"/>
          </p:cNvSpPr>
          <p:nvPr>
            <p:ph type="body" sz="quarter" idx="14"/>
          </p:nvPr>
        </p:nvSpPr>
        <p:spPr/>
        <p:txBody>
          <a:bodyPr/>
          <a:lstStyle/>
          <a:p>
            <a:pPr marL="457200" indent="-457200">
              <a:lnSpc>
                <a:spcPct val="90000"/>
              </a:lnSpc>
              <a:spcBef>
                <a:spcPts val="600"/>
              </a:spcBef>
              <a:buClr>
                <a:schemeClr val="bg1"/>
              </a:buClr>
              <a:buFont typeface="+mj-lt"/>
              <a:buAutoNum type="arabicPeriod"/>
            </a:pPr>
            <a:r>
              <a:rPr lang="sv-SE" sz="2400" dirty="0">
                <a:solidFill>
                  <a:schemeClr val="bg1"/>
                </a:solidFill>
                <a:latin typeface="+mn-lt"/>
              </a:rPr>
              <a:t>Varför vi behöver ställa om</a:t>
            </a:r>
          </a:p>
          <a:p>
            <a:pPr marL="457200" indent="-457200">
              <a:lnSpc>
                <a:spcPct val="90000"/>
              </a:lnSpc>
              <a:spcBef>
                <a:spcPts val="600"/>
              </a:spcBef>
              <a:buClr>
                <a:schemeClr val="bg1"/>
              </a:buClr>
              <a:buFont typeface="+mj-lt"/>
              <a:buAutoNum type="arabicPeriod"/>
            </a:pPr>
            <a:r>
              <a:rPr lang="sv-SE" sz="2400" dirty="0">
                <a:solidFill>
                  <a:schemeClr val="bg1"/>
                </a:solidFill>
                <a:latin typeface="+mn-lt"/>
              </a:rPr>
              <a:t>Vilka effekter omställningen förväntas ha</a:t>
            </a:r>
          </a:p>
          <a:p>
            <a:pPr marL="457200" indent="-457200">
              <a:lnSpc>
                <a:spcPct val="90000"/>
              </a:lnSpc>
              <a:spcBef>
                <a:spcPts val="600"/>
              </a:spcBef>
              <a:buClr>
                <a:schemeClr val="bg1"/>
              </a:buClr>
              <a:buFont typeface="+mj-lt"/>
              <a:buAutoNum type="arabicPeriod"/>
            </a:pPr>
            <a:r>
              <a:rPr lang="sv-SE" sz="2400" dirty="0">
                <a:solidFill>
                  <a:schemeClr val="bg1"/>
                </a:solidFill>
                <a:latin typeface="+mn-lt"/>
              </a:rPr>
              <a:t>Förutsättningar och utgångsläge</a:t>
            </a:r>
          </a:p>
          <a:p>
            <a:pPr marL="457200" indent="-457200">
              <a:lnSpc>
                <a:spcPct val="90000"/>
              </a:lnSpc>
              <a:spcBef>
                <a:spcPts val="600"/>
              </a:spcBef>
              <a:buClr>
                <a:schemeClr val="bg1"/>
              </a:buClr>
              <a:buFont typeface="+mj-lt"/>
              <a:buAutoNum type="arabicPeriod"/>
            </a:pPr>
            <a:r>
              <a:rPr lang="sv-SE" sz="2400" dirty="0">
                <a:solidFill>
                  <a:schemeClr val="bg1"/>
                </a:solidFill>
                <a:latin typeface="+mn-lt"/>
              </a:rPr>
              <a:t>Hur Sveriges konkurrenskraft kan stärkas</a:t>
            </a:r>
          </a:p>
          <a:p>
            <a:pPr marL="457200" indent="-457200">
              <a:lnSpc>
                <a:spcPct val="90000"/>
              </a:lnSpc>
              <a:spcBef>
                <a:spcPts val="600"/>
              </a:spcBef>
              <a:buClr>
                <a:schemeClr val="bg1"/>
              </a:buClr>
              <a:buFont typeface="+mj-lt"/>
              <a:buAutoNum type="arabicPeriod"/>
            </a:pPr>
            <a:r>
              <a:rPr lang="sv-SE" sz="2400" dirty="0">
                <a:solidFill>
                  <a:schemeClr val="bg1"/>
                </a:solidFill>
                <a:latin typeface="+mn-lt"/>
              </a:rPr>
              <a:t>Sex förslag till politikskiften</a:t>
            </a:r>
          </a:p>
        </p:txBody>
      </p:sp>
      <p:sp>
        <p:nvSpPr>
          <p:cNvPr id="3" name="Title 2">
            <a:extLst>
              <a:ext uri="{FF2B5EF4-FFF2-40B4-BE49-F238E27FC236}">
                <a16:creationId xmlns:a16="http://schemas.microsoft.com/office/drawing/2014/main" id="{879852F8-8C7F-E136-5F20-4629B7C5F645}"/>
              </a:ext>
            </a:extLst>
          </p:cNvPr>
          <p:cNvSpPr>
            <a:spLocks noGrp="1"/>
          </p:cNvSpPr>
          <p:nvPr>
            <p:ph type="title"/>
          </p:nvPr>
        </p:nvSpPr>
        <p:spPr/>
        <p:txBody>
          <a:bodyPr/>
          <a:lstStyle/>
          <a:p>
            <a:r>
              <a:rPr lang="en-SE" dirty="0">
                <a:solidFill>
                  <a:schemeClr val="bg1"/>
                </a:solidFill>
              </a:rPr>
              <a:t>Disposition</a:t>
            </a:r>
          </a:p>
        </p:txBody>
      </p:sp>
      <p:sp>
        <p:nvSpPr>
          <p:cNvPr id="4" name="Text Placeholder 3">
            <a:extLst>
              <a:ext uri="{FF2B5EF4-FFF2-40B4-BE49-F238E27FC236}">
                <a16:creationId xmlns:a16="http://schemas.microsoft.com/office/drawing/2014/main" id="{81A4F0E7-62DF-734A-0D5A-770A2B9DD4DF}"/>
              </a:ext>
            </a:extLst>
          </p:cNvPr>
          <p:cNvSpPr>
            <a:spLocks noGrp="1"/>
          </p:cNvSpPr>
          <p:nvPr>
            <p:ph type="body" sz="quarter" idx="18"/>
          </p:nvPr>
        </p:nvSpPr>
        <p:spPr/>
        <p:txBody>
          <a:bodyPr/>
          <a:lstStyle/>
          <a:p>
            <a:endParaRPr lang="en-SE"/>
          </a:p>
        </p:txBody>
      </p:sp>
      <p:sp>
        <p:nvSpPr>
          <p:cNvPr id="5" name="Date Placeholder 4">
            <a:extLst>
              <a:ext uri="{FF2B5EF4-FFF2-40B4-BE49-F238E27FC236}">
                <a16:creationId xmlns:a16="http://schemas.microsoft.com/office/drawing/2014/main" id="{49B7BCC2-9DE5-F4B5-F844-6B1B32261020}"/>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Slide Number Placeholder 5">
            <a:extLst>
              <a:ext uri="{FF2B5EF4-FFF2-40B4-BE49-F238E27FC236}">
                <a16:creationId xmlns:a16="http://schemas.microsoft.com/office/drawing/2014/main" id="{4CAD6C76-C187-6869-BDEC-8613FF934AB9}"/>
              </a:ext>
            </a:extLst>
          </p:cNvPr>
          <p:cNvSpPr>
            <a:spLocks noGrp="1"/>
          </p:cNvSpPr>
          <p:nvPr>
            <p:ph type="sldNum" sz="quarter" idx="21"/>
          </p:nvPr>
        </p:nvSpPr>
        <p:spPr/>
        <p:txBody>
          <a:bodyPr/>
          <a:lstStyle/>
          <a:p>
            <a:pPr>
              <a:defRPr/>
            </a:pPr>
            <a:fld id="{B0D1CA95-30C8-47DA-AC16-685FD1F93F27}" type="slidenum">
              <a:rPr lang="sv-SE" smtClean="0"/>
              <a:pPr>
                <a:defRPr/>
              </a:pPr>
              <a:t>2</a:t>
            </a:fld>
            <a:endParaRPr lang="sv-SE"/>
          </a:p>
        </p:txBody>
      </p:sp>
    </p:spTree>
    <p:extLst>
      <p:ext uri="{BB962C8B-B14F-4D97-AF65-F5344CB8AC3E}">
        <p14:creationId xmlns:p14="http://schemas.microsoft.com/office/powerpoint/2010/main" val="23508547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14962-8B50-9197-0F3B-8F88BBC3DA3A}"/>
            </a:ext>
          </a:extLst>
        </p:cNvPr>
        <p:cNvGrpSpPr/>
        <p:nvPr/>
      </p:nvGrpSpPr>
      <p:grpSpPr>
        <a:xfrm>
          <a:off x="0" y="0"/>
          <a:ext cx="0" cy="0"/>
          <a:chOff x="0" y="0"/>
          <a:chExt cx="0" cy="0"/>
        </a:xfrm>
      </p:grpSpPr>
      <p:pic>
        <p:nvPicPr>
          <p:cNvPr id="4" name="Picture 3" descr="A city in the snow&#10;&#10;Description automatically generated">
            <a:extLst>
              <a:ext uri="{FF2B5EF4-FFF2-40B4-BE49-F238E27FC236}">
                <a16:creationId xmlns:a16="http://schemas.microsoft.com/office/drawing/2014/main" id="{EB1C59D3-9836-BB4A-8D62-C45DC47171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341156"/>
          </a:xfrm>
          <a:prstGeom prst="rect">
            <a:avLst/>
          </a:prstGeom>
        </p:spPr>
      </p:pic>
      <p:sp>
        <p:nvSpPr>
          <p:cNvPr id="9" name="Rektangel 8">
            <a:extLst>
              <a:ext uri="{FF2B5EF4-FFF2-40B4-BE49-F238E27FC236}">
                <a16:creationId xmlns:a16="http://schemas.microsoft.com/office/drawing/2014/main" id="{5504970B-0CC4-C364-B8C3-58B4A90DBFC6}"/>
              </a:ext>
            </a:extLst>
          </p:cNvPr>
          <p:cNvSpPr/>
          <p:nvPr/>
        </p:nvSpPr>
        <p:spPr>
          <a:xfrm>
            <a:off x="1" y="-1"/>
            <a:ext cx="12191999" cy="6341156"/>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3" name="Rubrik 2">
            <a:extLst>
              <a:ext uri="{FF2B5EF4-FFF2-40B4-BE49-F238E27FC236}">
                <a16:creationId xmlns:a16="http://schemas.microsoft.com/office/drawing/2014/main" id="{7B84DC1B-A522-AE76-35C2-4B72BF50DE22}"/>
              </a:ext>
            </a:extLst>
          </p:cNvPr>
          <p:cNvSpPr>
            <a:spLocks noGrp="1"/>
          </p:cNvSpPr>
          <p:nvPr>
            <p:ph type="title"/>
          </p:nvPr>
        </p:nvSpPr>
        <p:spPr>
          <a:xfrm>
            <a:off x="664414" y="1170455"/>
            <a:ext cx="7430758" cy="9810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marL="0" indent="0">
              <a:buNone/>
            </a:pPr>
            <a:r>
              <a:rPr lang="sv-SE" b="0" i="0" u="none" strike="noStrike" baseline="0" dirty="0">
                <a:solidFill>
                  <a:schemeClr val="bg1"/>
                </a:solidFill>
                <a:latin typeface="+mj-lt"/>
              </a:rPr>
              <a:t>”Industrisatsningarna har stor samhällsekonomisk potential för </a:t>
            </a:r>
            <a:br>
              <a:rPr lang="sv-SE" b="0" i="0" u="none" strike="noStrike" baseline="0" dirty="0">
                <a:solidFill>
                  <a:schemeClr val="bg1"/>
                </a:solidFill>
                <a:latin typeface="+mj-lt"/>
              </a:rPr>
            </a:br>
            <a:r>
              <a:rPr lang="sv-SE" b="0" i="0" u="none" strike="noStrike" baseline="0" dirty="0">
                <a:solidFill>
                  <a:schemeClr val="bg1"/>
                </a:solidFill>
                <a:latin typeface="+mj-lt"/>
              </a:rPr>
              <a:t>Sverige och Norrbotten.”</a:t>
            </a:r>
          </a:p>
        </p:txBody>
      </p:sp>
      <p:sp>
        <p:nvSpPr>
          <p:cNvPr id="5" name="Platshållare för datum 4">
            <a:extLst>
              <a:ext uri="{FF2B5EF4-FFF2-40B4-BE49-F238E27FC236}">
                <a16:creationId xmlns:a16="http://schemas.microsoft.com/office/drawing/2014/main" id="{7565D0A1-AEEB-E7BA-D0D1-ADBD355658B0}"/>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83BE6D6F-D812-B226-20A6-AD41374D1E9D}"/>
              </a:ext>
            </a:extLst>
          </p:cNvPr>
          <p:cNvSpPr>
            <a:spLocks noGrp="1"/>
          </p:cNvSpPr>
          <p:nvPr>
            <p:ph type="sldNum" sz="quarter" idx="21"/>
          </p:nvPr>
        </p:nvSpPr>
        <p:spPr/>
        <p:txBody>
          <a:bodyPr/>
          <a:lstStyle/>
          <a:p>
            <a:pPr>
              <a:defRPr/>
            </a:pPr>
            <a:fld id="{B0D1CA95-30C8-47DA-AC16-685FD1F93F27}" type="slidenum">
              <a:rPr lang="sv-SE" smtClean="0"/>
              <a:pPr>
                <a:defRPr/>
              </a:pPr>
              <a:t>20</a:t>
            </a:fld>
            <a:endParaRPr lang="sv-SE"/>
          </a:p>
        </p:txBody>
      </p:sp>
    </p:spTree>
    <p:extLst>
      <p:ext uri="{BB962C8B-B14F-4D97-AF65-F5344CB8AC3E}">
        <p14:creationId xmlns:p14="http://schemas.microsoft.com/office/powerpoint/2010/main" val="401407792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himmel, utomhus, konstruktion, mark&#10;&#10;Automatiskt genererad beskrivning">
            <a:extLst>
              <a:ext uri="{FF2B5EF4-FFF2-40B4-BE49-F238E27FC236}">
                <a16:creationId xmlns:a16="http://schemas.microsoft.com/office/drawing/2014/main" id="{D0F1C587-864B-F4A1-C9E1-88C250C55A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
            <a:ext cx="12192000" cy="6361043"/>
          </a:xfrm>
          <a:prstGeom prst="rect">
            <a:avLst/>
          </a:prstGeom>
        </p:spPr>
      </p:pic>
      <p:sp>
        <p:nvSpPr>
          <p:cNvPr id="5" name="Platshållare för datum 4">
            <a:extLst>
              <a:ext uri="{FF2B5EF4-FFF2-40B4-BE49-F238E27FC236}">
                <a16:creationId xmlns:a16="http://schemas.microsoft.com/office/drawing/2014/main" id="{38F0CBFE-43AA-5300-FF73-C61F5E85B27E}"/>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78F6C047-0045-E213-95A3-DE8EC43AFB8D}"/>
              </a:ext>
            </a:extLst>
          </p:cNvPr>
          <p:cNvSpPr>
            <a:spLocks noGrp="1"/>
          </p:cNvSpPr>
          <p:nvPr>
            <p:ph type="sldNum" sz="quarter" idx="21"/>
          </p:nvPr>
        </p:nvSpPr>
        <p:spPr/>
        <p:txBody>
          <a:bodyPr/>
          <a:lstStyle/>
          <a:p>
            <a:pPr>
              <a:defRPr/>
            </a:pPr>
            <a:fld id="{B0D1CA95-30C8-47DA-AC16-685FD1F93F27}" type="slidenum">
              <a:rPr lang="sv-SE" smtClean="0"/>
              <a:pPr>
                <a:defRPr/>
              </a:pPr>
              <a:t>21</a:t>
            </a:fld>
            <a:endParaRPr lang="sv-SE"/>
          </a:p>
        </p:txBody>
      </p:sp>
    </p:spTree>
    <p:extLst>
      <p:ext uri="{BB962C8B-B14F-4D97-AF65-F5344CB8AC3E}">
        <p14:creationId xmlns:p14="http://schemas.microsoft.com/office/powerpoint/2010/main" val="311502256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F4CDF-FBDE-7213-BDB8-0B0050FCAFE5}"/>
            </a:ext>
          </a:extLst>
        </p:cNvPr>
        <p:cNvGrpSpPr/>
        <p:nvPr/>
      </p:nvGrpSpPr>
      <p:grpSpPr>
        <a:xfrm>
          <a:off x="0" y="0"/>
          <a:ext cx="0" cy="0"/>
          <a:chOff x="0" y="0"/>
          <a:chExt cx="0" cy="0"/>
        </a:xfrm>
      </p:grpSpPr>
      <p:pic>
        <p:nvPicPr>
          <p:cNvPr id="5" name="Platshållare för bild 4" descr="En bild som visar text, papper, Pappersprodukt, handskrift&#10;&#10;Automatiskt genererad beskrivning">
            <a:extLst>
              <a:ext uri="{FF2B5EF4-FFF2-40B4-BE49-F238E27FC236}">
                <a16:creationId xmlns:a16="http://schemas.microsoft.com/office/drawing/2014/main" id="{0CB13EBE-9E7C-1C91-4256-1E7AFF6E338A}"/>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a:stretch/>
        </p:blipFill>
        <p:spPr>
          <a:xfrm rot="10800000">
            <a:off x="0" y="-1588"/>
            <a:ext cx="12192000" cy="6354763"/>
          </a:xfrm>
        </p:spPr>
      </p:pic>
      <p:sp>
        <p:nvSpPr>
          <p:cNvPr id="14" name="Title 1">
            <a:extLst>
              <a:ext uri="{FF2B5EF4-FFF2-40B4-BE49-F238E27FC236}">
                <a16:creationId xmlns:a16="http://schemas.microsoft.com/office/drawing/2014/main" id="{E3D084AE-798C-E765-2294-A7B771250066}"/>
              </a:ext>
            </a:extLst>
          </p:cNvPr>
          <p:cNvSpPr txBox="1">
            <a:spLocks/>
          </p:cNvSpPr>
          <p:nvPr/>
        </p:nvSpPr>
        <p:spPr bwMode="auto">
          <a:xfrm>
            <a:off x="609574" y="1503391"/>
            <a:ext cx="6350519" cy="63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l" rtl="0" eaLnBrk="1" fontAlgn="base" hangingPunct="1">
              <a:lnSpc>
                <a:spcPct val="85000"/>
              </a:lnSpc>
              <a:spcBef>
                <a:spcPct val="0"/>
              </a:spcBef>
              <a:spcAft>
                <a:spcPct val="0"/>
              </a:spcAft>
              <a:defRPr sz="3600" kern="1200">
                <a:solidFill>
                  <a:schemeClr val="bg1"/>
                </a:solidFill>
                <a:latin typeface="+mj-lt"/>
                <a:ea typeface="+mj-ea"/>
                <a:cs typeface="+mj-cs"/>
              </a:defRPr>
            </a:lvl1pPr>
            <a:lvl2pPr algn="l" rtl="0" eaLnBrk="1" fontAlgn="base" hangingPunct="1">
              <a:lnSpc>
                <a:spcPct val="85000"/>
              </a:lnSpc>
              <a:spcBef>
                <a:spcPct val="0"/>
              </a:spcBef>
              <a:spcAft>
                <a:spcPct val="0"/>
              </a:spcAft>
              <a:defRPr sz="3600">
                <a:solidFill>
                  <a:schemeClr val="tx2"/>
                </a:solidFill>
                <a:latin typeface="Calibri" charset="0"/>
              </a:defRPr>
            </a:lvl2pPr>
            <a:lvl3pPr algn="l" rtl="0" eaLnBrk="1" fontAlgn="base" hangingPunct="1">
              <a:lnSpc>
                <a:spcPct val="85000"/>
              </a:lnSpc>
              <a:spcBef>
                <a:spcPct val="0"/>
              </a:spcBef>
              <a:spcAft>
                <a:spcPct val="0"/>
              </a:spcAft>
              <a:defRPr sz="3600">
                <a:solidFill>
                  <a:schemeClr val="tx2"/>
                </a:solidFill>
                <a:latin typeface="Calibri" charset="0"/>
              </a:defRPr>
            </a:lvl3pPr>
            <a:lvl4pPr algn="l" rtl="0" eaLnBrk="1" fontAlgn="base" hangingPunct="1">
              <a:lnSpc>
                <a:spcPct val="85000"/>
              </a:lnSpc>
              <a:spcBef>
                <a:spcPct val="0"/>
              </a:spcBef>
              <a:spcAft>
                <a:spcPct val="0"/>
              </a:spcAft>
              <a:defRPr sz="3600">
                <a:solidFill>
                  <a:schemeClr val="tx2"/>
                </a:solidFill>
                <a:latin typeface="Calibri" charset="0"/>
              </a:defRPr>
            </a:lvl4pPr>
            <a:lvl5pPr algn="l" rtl="0" eaLnBrk="1" fontAlgn="base" hangingPunct="1">
              <a:lnSpc>
                <a:spcPct val="85000"/>
              </a:lnSpc>
              <a:spcBef>
                <a:spcPct val="0"/>
              </a:spcBef>
              <a:spcAft>
                <a:spcPct val="0"/>
              </a:spcAft>
              <a:defRPr sz="3600">
                <a:solidFill>
                  <a:schemeClr val="tx2"/>
                </a:solidFill>
                <a:latin typeface="Calibri"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400" err="1"/>
              <a:t>Energioberoende</a:t>
            </a:r>
            <a:r>
              <a:rPr lang="sv-SE" sz="4400"/>
              <a:t> – import fossila bränslen</a:t>
            </a:r>
          </a:p>
        </p:txBody>
      </p:sp>
      <p:sp>
        <p:nvSpPr>
          <p:cNvPr id="6" name="textruta 5">
            <a:extLst>
              <a:ext uri="{FF2B5EF4-FFF2-40B4-BE49-F238E27FC236}">
                <a16:creationId xmlns:a16="http://schemas.microsoft.com/office/drawing/2014/main" id="{2DF0108E-076C-6C80-D056-B52C7758EA58}"/>
              </a:ext>
            </a:extLst>
          </p:cNvPr>
          <p:cNvSpPr txBox="1"/>
          <p:nvPr/>
        </p:nvSpPr>
        <p:spPr>
          <a:xfrm>
            <a:off x="490729" y="2441639"/>
            <a:ext cx="8706085" cy="1685077"/>
          </a:xfrm>
          <a:prstGeom prst="rect">
            <a:avLst/>
          </a:prstGeom>
          <a:noFill/>
        </p:spPr>
        <p:txBody>
          <a:bodyPr wrap="square" rtlCol="0">
            <a:spAutoFit/>
          </a:bodyPr>
          <a:lstStyle/>
          <a:p>
            <a:pPr>
              <a:lnSpc>
                <a:spcPct val="90000"/>
              </a:lnSpc>
              <a:spcBef>
                <a:spcPts val="600"/>
              </a:spcBef>
            </a:pPr>
            <a:r>
              <a:rPr lang="sv-SE" sz="11500" b="1" dirty="0">
                <a:solidFill>
                  <a:schemeClr val="bg1"/>
                </a:solidFill>
                <a:latin typeface="+mn-lt"/>
              </a:rPr>
              <a:t>80</a:t>
            </a:r>
          </a:p>
        </p:txBody>
      </p:sp>
      <p:sp>
        <p:nvSpPr>
          <p:cNvPr id="7" name="textruta 6">
            <a:extLst>
              <a:ext uri="{FF2B5EF4-FFF2-40B4-BE49-F238E27FC236}">
                <a16:creationId xmlns:a16="http://schemas.microsoft.com/office/drawing/2014/main" id="{C2C8B165-43F2-A64A-62FA-2B050890A712}"/>
              </a:ext>
            </a:extLst>
          </p:cNvPr>
          <p:cNvSpPr txBox="1"/>
          <p:nvPr/>
        </p:nvSpPr>
        <p:spPr>
          <a:xfrm>
            <a:off x="490728" y="3590445"/>
            <a:ext cx="8706085" cy="1685077"/>
          </a:xfrm>
          <a:prstGeom prst="rect">
            <a:avLst/>
          </a:prstGeom>
          <a:noFill/>
        </p:spPr>
        <p:txBody>
          <a:bodyPr wrap="square" rtlCol="0">
            <a:spAutoFit/>
          </a:bodyPr>
          <a:lstStyle/>
          <a:p>
            <a:pPr>
              <a:lnSpc>
                <a:spcPct val="90000"/>
              </a:lnSpc>
              <a:spcBef>
                <a:spcPts val="600"/>
              </a:spcBef>
            </a:pPr>
            <a:r>
              <a:rPr lang="sv-SE" sz="11500" b="1" dirty="0">
                <a:solidFill>
                  <a:schemeClr val="bg1"/>
                </a:solidFill>
                <a:latin typeface="+mn-lt"/>
              </a:rPr>
              <a:t>mdr kr</a:t>
            </a:r>
          </a:p>
        </p:txBody>
      </p:sp>
      <p:pic>
        <p:nvPicPr>
          <p:cNvPr id="11" name="Bildobjekt 10" descr="En bild som visar text, Sedel, papper, handskrift&#10;&#10;Automatiskt genererad beskrivning">
            <a:extLst>
              <a:ext uri="{FF2B5EF4-FFF2-40B4-BE49-F238E27FC236}">
                <a16:creationId xmlns:a16="http://schemas.microsoft.com/office/drawing/2014/main" id="{B80011AF-FD41-E766-3CE1-86649437B422}"/>
              </a:ext>
            </a:extLst>
          </p:cNvPr>
          <p:cNvPicPr>
            <a:picLocks noChangeAspect="1"/>
          </p:cNvPicPr>
          <p:nvPr/>
        </p:nvPicPr>
        <p:blipFill>
          <a:blip r:embed="rId4">
            <a:extLst>
              <a:ext uri="{28A0092B-C50C-407E-A947-70E740481C1C}">
                <a14:useLocalDpi xmlns:a14="http://schemas.microsoft.com/office/drawing/2010/main" val="0"/>
              </a:ext>
            </a:extLst>
          </a:blip>
          <a:srcRect r="-1"/>
          <a:stretch/>
        </p:blipFill>
        <p:spPr>
          <a:xfrm>
            <a:off x="6529137" y="0"/>
            <a:ext cx="5662864" cy="6353176"/>
          </a:xfrm>
          <a:prstGeom prst="rect">
            <a:avLst/>
          </a:prstGeom>
        </p:spPr>
      </p:pic>
      <p:sp>
        <p:nvSpPr>
          <p:cNvPr id="13" name="Rektangel 12">
            <a:extLst>
              <a:ext uri="{FF2B5EF4-FFF2-40B4-BE49-F238E27FC236}">
                <a16:creationId xmlns:a16="http://schemas.microsoft.com/office/drawing/2014/main" id="{F9CAF113-D874-D4E7-4D82-7C27A26C4527}"/>
              </a:ext>
            </a:extLst>
          </p:cNvPr>
          <p:cNvSpPr/>
          <p:nvPr/>
        </p:nvSpPr>
        <p:spPr>
          <a:xfrm>
            <a:off x="6427560" y="1619495"/>
            <a:ext cx="363769" cy="1795409"/>
          </a:xfrm>
          <a:prstGeom prst="rect">
            <a:avLst/>
          </a:prstGeom>
          <a:solidFill>
            <a:srgbClr val="241B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Tree>
    <p:extLst>
      <p:ext uri="{BB962C8B-B14F-4D97-AF65-F5344CB8AC3E}">
        <p14:creationId xmlns:p14="http://schemas.microsoft.com/office/powerpoint/2010/main" val="161249281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6A55B-68E5-F841-C4DD-EE886AE1C917}"/>
            </a:ext>
          </a:extLst>
        </p:cNvPr>
        <p:cNvGrpSpPr/>
        <p:nvPr/>
      </p:nvGrpSpPr>
      <p:grpSpPr>
        <a:xfrm>
          <a:off x="0" y="0"/>
          <a:ext cx="0" cy="0"/>
          <a:chOff x="0" y="0"/>
          <a:chExt cx="0" cy="0"/>
        </a:xfrm>
      </p:grpSpPr>
      <p:pic>
        <p:nvPicPr>
          <p:cNvPr id="4" name="Picture 3" descr="A person sitting on a bench&#10;&#10;Description automatically generated">
            <a:extLst>
              <a:ext uri="{FF2B5EF4-FFF2-40B4-BE49-F238E27FC236}">
                <a16:creationId xmlns:a16="http://schemas.microsoft.com/office/drawing/2014/main" id="{58303C0F-A332-3019-AB95-14EDEC365A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588"/>
            <a:ext cx="12191980" cy="6354763"/>
          </a:xfrm>
          <a:prstGeom prst="rect">
            <a:avLst/>
          </a:prstGeom>
          <a:noFill/>
        </p:spPr>
      </p:pic>
      <p:sp>
        <p:nvSpPr>
          <p:cNvPr id="3" name="Rubrik 2">
            <a:extLst>
              <a:ext uri="{FF2B5EF4-FFF2-40B4-BE49-F238E27FC236}">
                <a16:creationId xmlns:a16="http://schemas.microsoft.com/office/drawing/2014/main" id="{CFBB7365-F827-530D-B4DC-0491A4DF8250}"/>
              </a:ext>
            </a:extLst>
          </p:cNvPr>
          <p:cNvSpPr>
            <a:spLocks noGrp="1"/>
          </p:cNvSpPr>
          <p:nvPr>
            <p:ph type="title"/>
          </p:nvPr>
        </p:nvSpPr>
        <p:spPr>
          <a:xfrm>
            <a:off x="695325" y="341313"/>
            <a:ext cx="8677275" cy="981075"/>
          </a:xfrm>
        </p:spPr>
        <p:txBody>
          <a:bodyPr wrap="square" anchor="b">
            <a:normAutofit/>
          </a:bodyPr>
          <a:lstStyle/>
          <a:p>
            <a:r>
              <a:rPr lang="sv-SE"/>
              <a:t>Att vänta och se är inte ett alternativ</a:t>
            </a:r>
          </a:p>
        </p:txBody>
      </p:sp>
      <p:sp>
        <p:nvSpPr>
          <p:cNvPr id="9" name="Text Placeholder 3">
            <a:extLst>
              <a:ext uri="{FF2B5EF4-FFF2-40B4-BE49-F238E27FC236}">
                <a16:creationId xmlns:a16="http://schemas.microsoft.com/office/drawing/2014/main" id="{882CD950-485C-8909-02EC-32CC37D1EC76}"/>
              </a:ext>
            </a:extLst>
          </p:cNvPr>
          <p:cNvSpPr>
            <a:spLocks noGrp="1"/>
          </p:cNvSpPr>
          <p:nvPr>
            <p:ph type="body" sz="quarter" idx="18"/>
          </p:nvPr>
        </p:nvSpPr>
        <p:spPr>
          <a:xfrm>
            <a:off x="405331" y="6092825"/>
            <a:ext cx="4446588" cy="213681"/>
          </a:xfrm>
        </p:spPr>
        <p:txBody>
          <a:bodyPr/>
          <a:lstStyle/>
          <a:p>
            <a:endParaRPr lang="en-US"/>
          </a:p>
        </p:txBody>
      </p:sp>
      <p:sp>
        <p:nvSpPr>
          <p:cNvPr id="5" name="Platshållare för datum 4">
            <a:extLst>
              <a:ext uri="{FF2B5EF4-FFF2-40B4-BE49-F238E27FC236}">
                <a16:creationId xmlns:a16="http://schemas.microsoft.com/office/drawing/2014/main" id="{5E63DB09-0126-49A8-B3F5-AE510F7C8CA3}"/>
              </a:ext>
            </a:extLst>
          </p:cNvPr>
          <p:cNvSpPr>
            <a:spLocks noGrp="1"/>
          </p:cNvSpPr>
          <p:nvPr>
            <p:ph type="dt" sz="half" idx="19"/>
          </p:nvPr>
        </p:nvSpPr>
        <p:spPr>
          <a:xfrm>
            <a:off x="10620375" y="6516688"/>
            <a:ext cx="679450" cy="177800"/>
          </a:xfrm>
        </p:spPr>
        <p:txBody>
          <a:bodyPr anchor="t">
            <a:normAutofit/>
          </a:bodyPr>
          <a:lstStyle/>
          <a:p>
            <a:pPr>
              <a:spcAft>
                <a:spcPts val="600"/>
              </a:spcAft>
              <a:defRPr/>
            </a:pPr>
            <a:fld id="{A5169863-6BDD-41BF-8111-5DEE5D9F55CF}" type="datetime1">
              <a:rPr lang="sv-SE" smtClean="0"/>
              <a:pPr>
                <a:spcAft>
                  <a:spcPts val="600"/>
                </a:spcAft>
                <a:defRPr/>
              </a:pPr>
              <a:t>2024-12-11</a:t>
            </a:fld>
            <a:endParaRPr lang="sv-SE"/>
          </a:p>
        </p:txBody>
      </p:sp>
      <p:sp>
        <p:nvSpPr>
          <p:cNvPr id="6" name="Platshållare för bildnummer 5">
            <a:extLst>
              <a:ext uri="{FF2B5EF4-FFF2-40B4-BE49-F238E27FC236}">
                <a16:creationId xmlns:a16="http://schemas.microsoft.com/office/drawing/2014/main" id="{A59B56DD-2921-3CEA-5F7B-307826AB87E3}"/>
              </a:ext>
            </a:extLst>
          </p:cNvPr>
          <p:cNvSpPr>
            <a:spLocks noGrp="1"/>
          </p:cNvSpPr>
          <p:nvPr>
            <p:ph type="sldNum" sz="quarter" idx="21"/>
          </p:nvPr>
        </p:nvSpPr>
        <p:spPr>
          <a:xfrm>
            <a:off x="11472863" y="6516688"/>
            <a:ext cx="358775" cy="179387"/>
          </a:xfrm>
        </p:spPr>
        <p:txBody>
          <a:bodyPr anchor="t">
            <a:normAutofit/>
          </a:bodyPr>
          <a:lstStyle/>
          <a:p>
            <a:pPr>
              <a:spcAft>
                <a:spcPts val="600"/>
              </a:spcAft>
              <a:defRPr/>
            </a:pPr>
            <a:fld id="{B0D1CA95-30C8-47DA-AC16-685FD1F93F27}" type="slidenum">
              <a:rPr lang="sv-SE" smtClean="0"/>
              <a:pPr>
                <a:spcAft>
                  <a:spcPts val="600"/>
                </a:spcAft>
                <a:defRPr/>
              </a:pPr>
              <a:t>23</a:t>
            </a:fld>
            <a:endParaRPr lang="sv-SE"/>
          </a:p>
        </p:txBody>
      </p:sp>
    </p:spTree>
    <p:extLst>
      <p:ext uri="{BB962C8B-B14F-4D97-AF65-F5344CB8AC3E}">
        <p14:creationId xmlns:p14="http://schemas.microsoft.com/office/powerpoint/2010/main" val="137656598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tshållare för bild 11" descr="En bild som visar utomhus, landskap, moln, gräs&#10;&#10;Automatiskt genererad beskrivning">
            <a:extLst>
              <a:ext uri="{FF2B5EF4-FFF2-40B4-BE49-F238E27FC236}">
                <a16:creationId xmlns:a16="http://schemas.microsoft.com/office/drawing/2014/main" id="{F3390412-673B-65ED-11C4-910D9BB47E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360795"/>
          </a:xfrm>
          <a:prstGeom prst="rect">
            <a:avLst/>
          </a:prstGeom>
        </p:spPr>
      </p:pic>
      <p:sp>
        <p:nvSpPr>
          <p:cNvPr id="17" name="Rektangel 16">
            <a:extLst>
              <a:ext uri="{FF2B5EF4-FFF2-40B4-BE49-F238E27FC236}">
                <a16:creationId xmlns:a16="http://schemas.microsoft.com/office/drawing/2014/main" id="{B3DB93BE-985D-31EE-EA2A-28B3BBCCD36D}"/>
              </a:ext>
            </a:extLst>
          </p:cNvPr>
          <p:cNvSpPr/>
          <p:nvPr/>
        </p:nvSpPr>
        <p:spPr>
          <a:xfrm>
            <a:off x="0" y="0"/>
            <a:ext cx="12192000" cy="6360794"/>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5" name="Platshållare för datum 4">
            <a:extLst>
              <a:ext uri="{FF2B5EF4-FFF2-40B4-BE49-F238E27FC236}">
                <a16:creationId xmlns:a16="http://schemas.microsoft.com/office/drawing/2014/main" id="{ADF82E76-5DC3-A10B-E444-8724BA24F455}"/>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796A1A8B-5436-9B75-6067-234F185D6800}"/>
              </a:ext>
            </a:extLst>
          </p:cNvPr>
          <p:cNvSpPr>
            <a:spLocks noGrp="1"/>
          </p:cNvSpPr>
          <p:nvPr>
            <p:ph type="sldNum" sz="quarter" idx="21"/>
          </p:nvPr>
        </p:nvSpPr>
        <p:spPr/>
        <p:txBody>
          <a:bodyPr/>
          <a:lstStyle/>
          <a:p>
            <a:pPr>
              <a:defRPr/>
            </a:pPr>
            <a:fld id="{B0D1CA95-30C8-47DA-AC16-685FD1F93F27}" type="slidenum">
              <a:rPr lang="sv-SE" smtClean="0"/>
              <a:pPr>
                <a:defRPr/>
              </a:pPr>
              <a:t>24</a:t>
            </a:fld>
            <a:endParaRPr lang="sv-SE"/>
          </a:p>
        </p:txBody>
      </p:sp>
      <p:pic>
        <p:nvPicPr>
          <p:cNvPr id="11" name="Bildobjekt 10" descr="En bild som visar svart, mörker, skiss&#10;&#10;Automatiskt genererad beskrivning">
            <a:extLst>
              <a:ext uri="{FF2B5EF4-FFF2-40B4-BE49-F238E27FC236}">
                <a16:creationId xmlns:a16="http://schemas.microsoft.com/office/drawing/2014/main" id="{74D72DBE-FC75-A3B5-752B-FE0DD9D01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645" y="0"/>
            <a:ext cx="12578641" cy="7078980"/>
          </a:xfrm>
          <a:prstGeom prst="rect">
            <a:avLst/>
          </a:prstGeom>
        </p:spPr>
      </p:pic>
      <p:grpSp>
        <p:nvGrpSpPr>
          <p:cNvPr id="27" name="Grupp 26">
            <a:extLst>
              <a:ext uri="{FF2B5EF4-FFF2-40B4-BE49-F238E27FC236}">
                <a16:creationId xmlns:a16="http://schemas.microsoft.com/office/drawing/2014/main" id="{57709E39-1C4F-628F-FE1E-999F135A4DE6}"/>
              </a:ext>
            </a:extLst>
          </p:cNvPr>
          <p:cNvGrpSpPr/>
          <p:nvPr/>
        </p:nvGrpSpPr>
        <p:grpSpPr>
          <a:xfrm>
            <a:off x="-690648" y="-1"/>
            <a:ext cx="12910352" cy="7082792"/>
            <a:chOff x="-690648" y="-1"/>
            <a:chExt cx="12910352" cy="7082792"/>
          </a:xfrm>
        </p:grpSpPr>
        <p:grpSp>
          <p:nvGrpSpPr>
            <p:cNvPr id="18" name="Grupp 17">
              <a:extLst>
                <a:ext uri="{FF2B5EF4-FFF2-40B4-BE49-F238E27FC236}">
                  <a16:creationId xmlns:a16="http://schemas.microsoft.com/office/drawing/2014/main" id="{686D365D-B473-DF2F-84C8-2DD2F90410C9}"/>
                </a:ext>
              </a:extLst>
            </p:cNvPr>
            <p:cNvGrpSpPr/>
            <p:nvPr/>
          </p:nvGrpSpPr>
          <p:grpSpPr>
            <a:xfrm>
              <a:off x="-21259" y="-1"/>
              <a:ext cx="12240963" cy="6370321"/>
              <a:chOff x="-21259" y="-1"/>
              <a:chExt cx="12240963" cy="6370321"/>
            </a:xfrm>
          </p:grpSpPr>
          <p:pic>
            <p:nvPicPr>
              <p:cNvPr id="19" name="Bildobjekt 18" descr="En bild som visar person, Människoansikte, klädsel, Högtidsdräkt&#10;&#10;Automatiskt genererad beskrivning">
                <a:extLst>
                  <a:ext uri="{FF2B5EF4-FFF2-40B4-BE49-F238E27FC236}">
                    <a16:creationId xmlns:a16="http://schemas.microsoft.com/office/drawing/2014/main" id="{6289CAFC-24A9-CD8B-2986-B146474D7F27}"/>
                  </a:ext>
                </a:extLst>
              </p:cNvPr>
              <p:cNvPicPr>
                <a:picLocks noChangeAspect="1"/>
              </p:cNvPicPr>
              <p:nvPr/>
            </p:nvPicPr>
            <p:blipFill>
              <a:blip r:embed="rId5">
                <a:extLst>
                  <a:ext uri="{28A0092B-C50C-407E-A947-70E740481C1C}">
                    <a14:useLocalDpi xmlns:a14="http://schemas.microsoft.com/office/drawing/2010/main" val="0"/>
                  </a:ext>
                </a:extLst>
              </a:blip>
              <a:srcRect t="-17802"/>
              <a:stretch/>
            </p:blipFill>
            <p:spPr>
              <a:xfrm>
                <a:off x="0" y="-1"/>
                <a:ext cx="12191999" cy="6370321"/>
              </a:xfrm>
              <a:prstGeom prst="rect">
                <a:avLst/>
              </a:prstGeom>
            </p:spPr>
          </p:pic>
          <p:sp>
            <p:nvSpPr>
              <p:cNvPr id="21" name="textruta 20">
                <a:extLst>
                  <a:ext uri="{FF2B5EF4-FFF2-40B4-BE49-F238E27FC236}">
                    <a16:creationId xmlns:a16="http://schemas.microsoft.com/office/drawing/2014/main" id="{A8DE0808-B3C8-0969-17DF-C24C9ACA08DC}"/>
                  </a:ext>
                </a:extLst>
              </p:cNvPr>
              <p:cNvSpPr txBox="1"/>
              <p:nvPr/>
            </p:nvSpPr>
            <p:spPr>
              <a:xfrm>
                <a:off x="10180320" y="2688442"/>
                <a:ext cx="1813560" cy="1200329"/>
              </a:xfrm>
              <a:prstGeom prst="rect">
                <a:avLst/>
              </a:prstGeom>
              <a:noFill/>
            </p:spPr>
            <p:txBody>
              <a:bodyPr wrap="square" rtlCol="0">
                <a:spAutoFit/>
              </a:bodyPr>
              <a:lstStyle/>
              <a:p>
                <a:pPr algn="r">
                  <a:lnSpc>
                    <a:spcPct val="90000"/>
                  </a:lnSpc>
                  <a:spcBef>
                    <a:spcPts val="600"/>
                  </a:spcBef>
                </a:pPr>
                <a:r>
                  <a:rPr lang="sv-SE" sz="1600" dirty="0">
                    <a:solidFill>
                      <a:schemeClr val="bg1"/>
                    </a:solidFill>
                    <a:latin typeface="+mj-lt"/>
                  </a:rPr>
                  <a:t>Tesla var bara en månad från konkurs när produktionen av Tesla Model 3 strulade som mest.</a:t>
                </a:r>
              </a:p>
            </p:txBody>
          </p:sp>
          <p:pic>
            <p:nvPicPr>
              <p:cNvPr id="20" name="Bildobjekt 19">
                <a:extLst>
                  <a:ext uri="{FF2B5EF4-FFF2-40B4-BE49-F238E27FC236}">
                    <a16:creationId xmlns:a16="http://schemas.microsoft.com/office/drawing/2014/main" id="{212959B8-83B5-E910-43FE-E59A0F9EE71E}"/>
                  </a:ext>
                </a:extLst>
              </p:cNvPr>
              <p:cNvPicPr>
                <a:picLocks noChangeAspect="1"/>
              </p:cNvPicPr>
              <p:nvPr/>
            </p:nvPicPr>
            <p:blipFill>
              <a:blip r:embed="rId6"/>
              <a:srcRect b="76111"/>
              <a:stretch/>
            </p:blipFill>
            <p:spPr>
              <a:xfrm>
                <a:off x="-21259" y="0"/>
                <a:ext cx="12240963" cy="2293620"/>
              </a:xfrm>
              <a:prstGeom prst="rect">
                <a:avLst/>
              </a:prstGeom>
            </p:spPr>
          </p:pic>
        </p:grpSp>
        <p:pic>
          <p:nvPicPr>
            <p:cNvPr id="25" name="Bildobjekt 24" descr="En bild som visar svart, mörker, skiss&#10;&#10;Automatiskt genererad beskrivning">
              <a:extLst>
                <a:ext uri="{FF2B5EF4-FFF2-40B4-BE49-F238E27FC236}">
                  <a16:creationId xmlns:a16="http://schemas.microsoft.com/office/drawing/2014/main" id="{53FFFC37-F8C9-17B9-A6D2-EBB10BA25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648" y="3811"/>
              <a:ext cx="12578641" cy="7078980"/>
            </a:xfrm>
            <a:prstGeom prst="rect">
              <a:avLst/>
            </a:prstGeom>
          </p:spPr>
        </p:pic>
      </p:grpSp>
    </p:spTree>
    <p:extLst>
      <p:ext uri="{BB962C8B-B14F-4D97-AF65-F5344CB8AC3E}">
        <p14:creationId xmlns:p14="http://schemas.microsoft.com/office/powerpoint/2010/main" val="798104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nsmission tower at night">
            <a:extLst>
              <a:ext uri="{FF2B5EF4-FFF2-40B4-BE49-F238E27FC236}">
                <a16:creationId xmlns:a16="http://schemas.microsoft.com/office/drawing/2014/main" id="{DC2B951B-E03C-8DDE-A099-56917FC842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0" y="-1588"/>
            <a:ext cx="12192000" cy="6354763"/>
          </a:xfrm>
          <a:prstGeom prst="rect">
            <a:avLst/>
          </a:prstGeom>
          <a:noFill/>
        </p:spPr>
      </p:pic>
      <p:sp>
        <p:nvSpPr>
          <p:cNvPr id="2" name="Title 1">
            <a:extLst>
              <a:ext uri="{FF2B5EF4-FFF2-40B4-BE49-F238E27FC236}">
                <a16:creationId xmlns:a16="http://schemas.microsoft.com/office/drawing/2014/main" id="{B282E9A5-BA53-05F6-E225-43FC5639855D}"/>
              </a:ext>
            </a:extLst>
          </p:cNvPr>
          <p:cNvSpPr>
            <a:spLocks noGrp="1"/>
          </p:cNvSpPr>
          <p:nvPr>
            <p:ph type="title"/>
          </p:nvPr>
        </p:nvSpPr>
        <p:spPr/>
        <p:txBody>
          <a:bodyPr/>
          <a:lstStyle/>
          <a:p>
            <a:r>
              <a:rPr lang="en-SE" dirty="0"/>
              <a:t>3. Vilka effekter omställningen förväntas ha</a:t>
            </a:r>
          </a:p>
        </p:txBody>
      </p:sp>
      <p:sp>
        <p:nvSpPr>
          <p:cNvPr id="3" name="Date Placeholder 2">
            <a:extLst>
              <a:ext uri="{FF2B5EF4-FFF2-40B4-BE49-F238E27FC236}">
                <a16:creationId xmlns:a16="http://schemas.microsoft.com/office/drawing/2014/main" id="{03E1A3EC-8014-E61D-86BD-8D3E97C563B0}"/>
              </a:ext>
            </a:extLst>
          </p:cNvPr>
          <p:cNvSpPr>
            <a:spLocks noGrp="1"/>
          </p:cNvSpPr>
          <p:nvPr>
            <p:ph type="dt" sz="half" idx="10"/>
          </p:nvPr>
        </p:nvSpPr>
        <p:spPr/>
        <p:txBody>
          <a:bodyPr/>
          <a:lstStyle/>
          <a:p>
            <a:pPr>
              <a:defRPr/>
            </a:pPr>
            <a:fld id="{F91490AD-1612-4E80-AF61-56FA15551CF4}" type="datetime1">
              <a:rPr lang="sv-SE" smtClean="0"/>
              <a:pPr>
                <a:defRPr/>
              </a:pPr>
              <a:t>2024-12-11</a:t>
            </a:fld>
            <a:endParaRPr lang="sv-SE"/>
          </a:p>
        </p:txBody>
      </p:sp>
      <p:sp>
        <p:nvSpPr>
          <p:cNvPr id="4" name="Slide Number Placeholder 3">
            <a:extLst>
              <a:ext uri="{FF2B5EF4-FFF2-40B4-BE49-F238E27FC236}">
                <a16:creationId xmlns:a16="http://schemas.microsoft.com/office/drawing/2014/main" id="{E5A8423A-D3B2-5B21-F315-B34E41436733}"/>
              </a:ext>
            </a:extLst>
          </p:cNvPr>
          <p:cNvSpPr>
            <a:spLocks noGrp="1"/>
          </p:cNvSpPr>
          <p:nvPr>
            <p:ph type="sldNum" sz="quarter" idx="12"/>
          </p:nvPr>
        </p:nvSpPr>
        <p:spPr/>
        <p:txBody>
          <a:bodyPr/>
          <a:lstStyle/>
          <a:p>
            <a:pPr>
              <a:defRPr/>
            </a:pPr>
            <a:fld id="{086CCCB0-1D1D-4B0B-9202-99463525EA54}" type="slidenum">
              <a:rPr lang="sv-SE" smtClean="0"/>
              <a:pPr>
                <a:defRPr/>
              </a:pPr>
              <a:t>25</a:t>
            </a:fld>
            <a:endParaRPr lang="sv-SE"/>
          </a:p>
        </p:txBody>
      </p:sp>
    </p:spTree>
    <p:extLst>
      <p:ext uri="{BB962C8B-B14F-4D97-AF65-F5344CB8AC3E}">
        <p14:creationId xmlns:p14="http://schemas.microsoft.com/office/powerpoint/2010/main" val="363787116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8487-0668-E5F0-4AB4-518FD4E58A79}"/>
              </a:ext>
            </a:extLst>
          </p:cNvPr>
          <p:cNvSpPr>
            <a:spLocks noGrp="1"/>
          </p:cNvSpPr>
          <p:nvPr>
            <p:ph type="title"/>
          </p:nvPr>
        </p:nvSpPr>
        <p:spPr>
          <a:xfrm>
            <a:off x="695325" y="341313"/>
            <a:ext cx="7691591" cy="981075"/>
          </a:xfrm>
        </p:spPr>
        <p:txBody>
          <a:bodyPr/>
          <a:lstStyle/>
          <a:p>
            <a:r>
              <a:rPr lang="en-SE" dirty="0">
                <a:solidFill>
                  <a:schemeClr val="bg2"/>
                </a:solidFill>
              </a:rPr>
              <a:t>Det handlar om en strukturomvandling och det är bråttom</a:t>
            </a:r>
          </a:p>
        </p:txBody>
      </p:sp>
      <p:sp>
        <p:nvSpPr>
          <p:cNvPr id="3" name="Text Placeholder 2">
            <a:extLst>
              <a:ext uri="{FF2B5EF4-FFF2-40B4-BE49-F238E27FC236}">
                <a16:creationId xmlns:a16="http://schemas.microsoft.com/office/drawing/2014/main" id="{27AD304E-3727-462D-E193-821001483431}"/>
              </a:ext>
            </a:extLst>
          </p:cNvPr>
          <p:cNvSpPr>
            <a:spLocks noGrp="1"/>
          </p:cNvSpPr>
          <p:nvPr>
            <p:ph type="body" sz="quarter" idx="18"/>
          </p:nvPr>
        </p:nvSpPr>
        <p:spPr/>
        <p:txBody>
          <a:bodyPr/>
          <a:lstStyle/>
          <a:p>
            <a:endParaRPr lang="en-SE"/>
          </a:p>
        </p:txBody>
      </p:sp>
      <p:sp>
        <p:nvSpPr>
          <p:cNvPr id="4" name="Date Placeholder 3">
            <a:extLst>
              <a:ext uri="{FF2B5EF4-FFF2-40B4-BE49-F238E27FC236}">
                <a16:creationId xmlns:a16="http://schemas.microsoft.com/office/drawing/2014/main" id="{858752EE-D2BA-6C41-E549-2251000C74FE}"/>
              </a:ext>
            </a:extLst>
          </p:cNvPr>
          <p:cNvSpPr>
            <a:spLocks noGrp="1"/>
          </p:cNvSpPr>
          <p:nvPr>
            <p:ph type="dt" sz="half" idx="19"/>
          </p:nvPr>
        </p:nvSpPr>
        <p:spPr/>
        <p:txBody>
          <a:bodyPr/>
          <a:lstStyle/>
          <a:p>
            <a:pPr>
              <a:defRPr/>
            </a:pPr>
            <a:fld id="{85DF223B-7B6D-407F-9376-6755640920F6}" type="datetime1">
              <a:rPr lang="sv-SE" smtClean="0"/>
              <a:pPr>
                <a:defRPr/>
              </a:pPr>
              <a:t>2024-12-11</a:t>
            </a:fld>
            <a:endParaRPr lang="sv-SE"/>
          </a:p>
        </p:txBody>
      </p:sp>
      <p:sp>
        <p:nvSpPr>
          <p:cNvPr id="5" name="Slide Number Placeholder 4">
            <a:extLst>
              <a:ext uri="{FF2B5EF4-FFF2-40B4-BE49-F238E27FC236}">
                <a16:creationId xmlns:a16="http://schemas.microsoft.com/office/drawing/2014/main" id="{6F8477EB-AF43-0B73-E4B1-F19A933C05F3}"/>
              </a:ext>
            </a:extLst>
          </p:cNvPr>
          <p:cNvSpPr>
            <a:spLocks noGrp="1"/>
          </p:cNvSpPr>
          <p:nvPr>
            <p:ph type="sldNum" sz="quarter" idx="21"/>
          </p:nvPr>
        </p:nvSpPr>
        <p:spPr/>
        <p:txBody>
          <a:bodyPr/>
          <a:lstStyle/>
          <a:p>
            <a:pPr>
              <a:defRPr/>
            </a:pPr>
            <a:fld id="{30D2372E-50D1-4AC7-942F-EA3CFDEB5908}" type="slidenum">
              <a:rPr lang="sv-SE" smtClean="0"/>
              <a:pPr>
                <a:defRPr/>
              </a:pPr>
              <a:t>26</a:t>
            </a:fld>
            <a:endParaRPr lang="sv-SE"/>
          </a:p>
        </p:txBody>
      </p:sp>
      <p:pic>
        <p:nvPicPr>
          <p:cNvPr id="9" name="Picture 8" descr="A cartoon of a bear holding a jar&#10;&#10;Description automatically generated">
            <a:extLst>
              <a:ext uri="{FF2B5EF4-FFF2-40B4-BE49-F238E27FC236}">
                <a16:creationId xmlns:a16="http://schemas.microsoft.com/office/drawing/2014/main" id="{0D9773E8-BCA0-3466-4835-377B7C9DE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45" y="2336800"/>
            <a:ext cx="2260307" cy="3395716"/>
          </a:xfrm>
          <a:prstGeom prst="rect">
            <a:avLst/>
          </a:prstGeom>
        </p:spPr>
      </p:pic>
      <p:pic>
        <p:nvPicPr>
          <p:cNvPr id="11" name="Picture 10" descr="Cartoon of a bear holding a can&#10;&#10;Description automatically generated">
            <a:extLst>
              <a:ext uri="{FF2B5EF4-FFF2-40B4-BE49-F238E27FC236}">
                <a16:creationId xmlns:a16="http://schemas.microsoft.com/office/drawing/2014/main" id="{8128C6DB-0589-796B-7444-63B92D11F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766" y="2117915"/>
            <a:ext cx="2217244" cy="3613420"/>
          </a:xfrm>
          <a:prstGeom prst="rect">
            <a:avLst/>
          </a:prstGeom>
        </p:spPr>
      </p:pic>
      <p:pic>
        <p:nvPicPr>
          <p:cNvPr id="13" name="Picture 12" descr="Cartoon bear with arms and legs in blue pants and hat with yellow sunburst&#10;&#10;Description automatically generated">
            <a:extLst>
              <a:ext uri="{FF2B5EF4-FFF2-40B4-BE49-F238E27FC236}">
                <a16:creationId xmlns:a16="http://schemas.microsoft.com/office/drawing/2014/main" id="{72532BE6-4271-00E1-9710-49852872D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995" y="881469"/>
            <a:ext cx="4558104" cy="4900666"/>
          </a:xfrm>
          <a:prstGeom prst="rect">
            <a:avLst/>
          </a:prstGeom>
        </p:spPr>
      </p:pic>
    </p:spTree>
    <p:extLst>
      <p:ext uri="{BB962C8B-B14F-4D97-AF65-F5344CB8AC3E}">
        <p14:creationId xmlns:p14="http://schemas.microsoft.com/office/powerpoint/2010/main" val="296928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inomhus, klädsel, dator&#10;&#10;Automatiskt genererad beskrivning">
            <a:extLst>
              <a:ext uri="{FF2B5EF4-FFF2-40B4-BE49-F238E27FC236}">
                <a16:creationId xmlns:a16="http://schemas.microsoft.com/office/drawing/2014/main" id="{EAA8C389-B8D8-834A-393A-65A10314DD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 y="0"/>
            <a:ext cx="12191998" cy="6357728"/>
          </a:xfrm>
          <a:prstGeom prst="rect">
            <a:avLst/>
          </a:prstGeom>
        </p:spPr>
      </p:pic>
      <p:sp>
        <p:nvSpPr>
          <p:cNvPr id="3" name="Rubrik 2">
            <a:extLst>
              <a:ext uri="{FF2B5EF4-FFF2-40B4-BE49-F238E27FC236}">
                <a16:creationId xmlns:a16="http://schemas.microsoft.com/office/drawing/2014/main" id="{32267155-A8DC-47DD-308D-72471CE330EF}"/>
              </a:ext>
            </a:extLst>
          </p:cNvPr>
          <p:cNvSpPr>
            <a:spLocks noGrp="1"/>
          </p:cNvSpPr>
          <p:nvPr>
            <p:ph type="title"/>
          </p:nvPr>
        </p:nvSpPr>
        <p:spPr>
          <a:xfrm>
            <a:off x="695325" y="690777"/>
            <a:ext cx="8677275" cy="981075"/>
          </a:xfrm>
        </p:spPr>
        <p:txBody>
          <a:bodyPr/>
          <a:lstStyle/>
          <a:p>
            <a:r>
              <a:rPr lang="sv-SE" dirty="0">
                <a:solidFill>
                  <a:schemeClr val="bg1"/>
                </a:solidFill>
              </a:rPr>
              <a:t>Elproduktion och elnät till </a:t>
            </a:r>
            <a:br>
              <a:rPr lang="sv-SE" dirty="0">
                <a:solidFill>
                  <a:schemeClr val="bg1"/>
                </a:solidFill>
              </a:rPr>
            </a:br>
            <a:r>
              <a:rPr lang="sv-SE" dirty="0">
                <a:solidFill>
                  <a:schemeClr val="bg1"/>
                </a:solidFill>
              </a:rPr>
              <a:t>rätt kostnad</a:t>
            </a:r>
          </a:p>
        </p:txBody>
      </p:sp>
      <p:sp>
        <p:nvSpPr>
          <p:cNvPr id="5" name="Platshållare för datum 4">
            <a:extLst>
              <a:ext uri="{FF2B5EF4-FFF2-40B4-BE49-F238E27FC236}">
                <a16:creationId xmlns:a16="http://schemas.microsoft.com/office/drawing/2014/main" id="{DD6459BD-7201-42CB-7623-CB13D3FE29D8}"/>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BED8DE83-C351-5E50-62CA-2A81A9EEE9B1}"/>
              </a:ext>
            </a:extLst>
          </p:cNvPr>
          <p:cNvSpPr>
            <a:spLocks noGrp="1"/>
          </p:cNvSpPr>
          <p:nvPr>
            <p:ph type="sldNum" sz="quarter" idx="21"/>
          </p:nvPr>
        </p:nvSpPr>
        <p:spPr/>
        <p:txBody>
          <a:bodyPr/>
          <a:lstStyle/>
          <a:p>
            <a:pPr>
              <a:defRPr/>
            </a:pPr>
            <a:fld id="{B0D1CA95-30C8-47DA-AC16-685FD1F93F27}" type="slidenum">
              <a:rPr lang="sv-SE" smtClean="0"/>
              <a:pPr>
                <a:defRPr/>
              </a:pPr>
              <a:t>27</a:t>
            </a:fld>
            <a:endParaRPr lang="sv-SE"/>
          </a:p>
        </p:txBody>
      </p:sp>
      <p:sp>
        <p:nvSpPr>
          <p:cNvPr id="13" name="Ellips 12">
            <a:extLst>
              <a:ext uri="{FF2B5EF4-FFF2-40B4-BE49-F238E27FC236}">
                <a16:creationId xmlns:a16="http://schemas.microsoft.com/office/drawing/2014/main" id="{1F1A2329-B54E-9F15-A8A3-D3061D31AFE1}"/>
              </a:ext>
            </a:extLst>
          </p:cNvPr>
          <p:cNvSpPr/>
          <p:nvPr/>
        </p:nvSpPr>
        <p:spPr>
          <a:xfrm>
            <a:off x="9186863" y="3682047"/>
            <a:ext cx="2286000" cy="2286000"/>
          </a:xfrm>
          <a:prstGeom prst="ellipse">
            <a:avLst/>
          </a:prstGeom>
          <a:solidFill>
            <a:srgbClr val="318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14" name="textruta 13">
            <a:extLst>
              <a:ext uri="{FF2B5EF4-FFF2-40B4-BE49-F238E27FC236}">
                <a16:creationId xmlns:a16="http://schemas.microsoft.com/office/drawing/2014/main" id="{9C88FDAD-ACB8-7863-CFE9-D1B488E5C913}"/>
              </a:ext>
            </a:extLst>
          </p:cNvPr>
          <p:cNvSpPr txBox="1"/>
          <p:nvPr/>
        </p:nvSpPr>
        <p:spPr>
          <a:xfrm>
            <a:off x="9480777" y="3947884"/>
            <a:ext cx="1698172" cy="1754326"/>
          </a:xfrm>
          <a:prstGeom prst="rect">
            <a:avLst/>
          </a:prstGeom>
          <a:noFill/>
        </p:spPr>
        <p:txBody>
          <a:bodyPr wrap="square" rtlCol="0">
            <a:spAutoFit/>
          </a:bodyPr>
          <a:lstStyle/>
          <a:p>
            <a:pPr algn="ctr">
              <a:lnSpc>
                <a:spcPct val="90000"/>
              </a:lnSpc>
              <a:spcBef>
                <a:spcPts val="600"/>
              </a:spcBef>
            </a:pPr>
            <a:r>
              <a:rPr lang="sv-SE" sz="2400" dirty="0">
                <a:solidFill>
                  <a:schemeClr val="bg1"/>
                </a:solidFill>
                <a:latin typeface="+mn-lt"/>
              </a:rPr>
              <a:t>Svag acceptans för höga och volatila priser.</a:t>
            </a:r>
          </a:p>
        </p:txBody>
      </p:sp>
    </p:spTree>
    <p:extLst>
      <p:ext uri="{BB962C8B-B14F-4D97-AF65-F5344CB8AC3E}">
        <p14:creationId xmlns:p14="http://schemas.microsoft.com/office/powerpoint/2010/main" val="35103535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descr="En bild som visar utomhus, person, klädsel, berg&#10;&#10;Automatiskt genererad beskrivning">
            <a:extLst>
              <a:ext uri="{FF2B5EF4-FFF2-40B4-BE49-F238E27FC236}">
                <a16:creationId xmlns:a16="http://schemas.microsoft.com/office/drawing/2014/main" id="{BB8D0093-446F-DE70-D863-4F81C92B10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7646" cy="6365632"/>
          </a:xfrm>
          <a:prstGeom prst="rect">
            <a:avLst/>
          </a:prstGeom>
        </p:spPr>
      </p:pic>
      <p:sp>
        <p:nvSpPr>
          <p:cNvPr id="3" name="Rubrik 2">
            <a:extLst>
              <a:ext uri="{FF2B5EF4-FFF2-40B4-BE49-F238E27FC236}">
                <a16:creationId xmlns:a16="http://schemas.microsoft.com/office/drawing/2014/main" id="{2FD9F382-E00E-F7D8-5534-DB0189C20087}"/>
              </a:ext>
            </a:extLst>
          </p:cNvPr>
          <p:cNvSpPr>
            <a:spLocks noGrp="1"/>
          </p:cNvSpPr>
          <p:nvPr>
            <p:ph type="title"/>
          </p:nvPr>
        </p:nvSpPr>
        <p:spPr>
          <a:xfrm>
            <a:off x="695325" y="1030763"/>
            <a:ext cx="8677275" cy="981075"/>
          </a:xfrm>
        </p:spPr>
        <p:txBody>
          <a:bodyPr/>
          <a:lstStyle/>
          <a:p>
            <a:r>
              <a:rPr lang="sv-SE" dirty="0">
                <a:solidFill>
                  <a:schemeClr val="bg1"/>
                </a:solidFill>
              </a:rPr>
              <a:t>Klimatomställningen kommer med en </a:t>
            </a:r>
            <a:br>
              <a:rPr lang="sv-SE" dirty="0">
                <a:solidFill>
                  <a:schemeClr val="bg1"/>
                </a:solidFill>
              </a:rPr>
            </a:br>
            <a:r>
              <a:rPr lang="sv-SE" dirty="0">
                <a:solidFill>
                  <a:schemeClr val="bg1"/>
                </a:solidFill>
              </a:rPr>
              <a:t>prislapp </a:t>
            </a:r>
          </a:p>
        </p:txBody>
      </p:sp>
      <p:sp>
        <p:nvSpPr>
          <p:cNvPr id="5" name="Platshållare för datum 4">
            <a:extLst>
              <a:ext uri="{FF2B5EF4-FFF2-40B4-BE49-F238E27FC236}">
                <a16:creationId xmlns:a16="http://schemas.microsoft.com/office/drawing/2014/main" id="{31E8EFDD-EDE3-EBD7-6147-7012519A8AC3}"/>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6D19E27A-0254-659D-C30B-943F22C93D1C}"/>
              </a:ext>
            </a:extLst>
          </p:cNvPr>
          <p:cNvSpPr>
            <a:spLocks noGrp="1"/>
          </p:cNvSpPr>
          <p:nvPr>
            <p:ph type="sldNum" sz="quarter" idx="21"/>
          </p:nvPr>
        </p:nvSpPr>
        <p:spPr/>
        <p:txBody>
          <a:bodyPr/>
          <a:lstStyle/>
          <a:p>
            <a:pPr>
              <a:defRPr/>
            </a:pPr>
            <a:fld id="{B0D1CA95-30C8-47DA-AC16-685FD1F93F27}" type="slidenum">
              <a:rPr lang="sv-SE" smtClean="0"/>
              <a:pPr>
                <a:defRPr/>
              </a:pPr>
              <a:t>28</a:t>
            </a:fld>
            <a:endParaRPr lang="sv-SE"/>
          </a:p>
        </p:txBody>
      </p:sp>
      <p:sp>
        <p:nvSpPr>
          <p:cNvPr id="18" name="Ellips 17">
            <a:extLst>
              <a:ext uri="{FF2B5EF4-FFF2-40B4-BE49-F238E27FC236}">
                <a16:creationId xmlns:a16="http://schemas.microsoft.com/office/drawing/2014/main" id="{FE142545-2039-DEC3-80FD-1CCEDAE3CA6D}"/>
              </a:ext>
            </a:extLst>
          </p:cNvPr>
          <p:cNvSpPr/>
          <p:nvPr/>
        </p:nvSpPr>
        <p:spPr>
          <a:xfrm>
            <a:off x="953589" y="3541237"/>
            <a:ext cx="2286000" cy="228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19" name="textruta 18">
            <a:extLst>
              <a:ext uri="{FF2B5EF4-FFF2-40B4-BE49-F238E27FC236}">
                <a16:creationId xmlns:a16="http://schemas.microsoft.com/office/drawing/2014/main" id="{CA084AC8-20F3-BBDD-F54E-1DD01D687A67}"/>
              </a:ext>
            </a:extLst>
          </p:cNvPr>
          <p:cNvSpPr txBox="1"/>
          <p:nvPr/>
        </p:nvSpPr>
        <p:spPr>
          <a:xfrm>
            <a:off x="1165860" y="3807074"/>
            <a:ext cx="1861457" cy="1754326"/>
          </a:xfrm>
          <a:prstGeom prst="rect">
            <a:avLst/>
          </a:prstGeom>
          <a:noFill/>
        </p:spPr>
        <p:txBody>
          <a:bodyPr wrap="square" rtlCol="0">
            <a:spAutoFit/>
          </a:bodyPr>
          <a:lstStyle/>
          <a:p>
            <a:pPr algn="ctr">
              <a:lnSpc>
                <a:spcPct val="90000"/>
              </a:lnSpc>
              <a:spcBef>
                <a:spcPts val="600"/>
              </a:spcBef>
            </a:pPr>
            <a:r>
              <a:rPr lang="sv-SE" sz="2400" dirty="0">
                <a:solidFill>
                  <a:schemeClr val="bg1"/>
                </a:solidFill>
                <a:latin typeface="+mn-lt"/>
              </a:rPr>
              <a:t>Men den högre alternativ-</a:t>
            </a:r>
            <a:br>
              <a:rPr lang="sv-SE" sz="2400" dirty="0">
                <a:solidFill>
                  <a:schemeClr val="bg1"/>
                </a:solidFill>
                <a:latin typeface="+mn-lt"/>
              </a:rPr>
            </a:br>
            <a:r>
              <a:rPr lang="sv-SE" sz="2400" dirty="0">
                <a:solidFill>
                  <a:schemeClr val="bg1"/>
                </a:solidFill>
                <a:latin typeface="+mn-lt"/>
              </a:rPr>
              <a:t>kostnaden syns inte.</a:t>
            </a:r>
          </a:p>
        </p:txBody>
      </p:sp>
      <p:pic>
        <p:nvPicPr>
          <p:cNvPr id="25" name="Bildobjekt 24" descr="En bild som visar text, papper, Pappersprodukt, Sedel&#10;&#10;Automatiskt genererad beskrivning">
            <a:extLst>
              <a:ext uri="{FF2B5EF4-FFF2-40B4-BE49-F238E27FC236}">
                <a16:creationId xmlns:a16="http://schemas.microsoft.com/office/drawing/2014/main" id="{13C18040-924F-53A4-6807-B9DF86AE0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2914" y="324689"/>
            <a:ext cx="3408170" cy="2717074"/>
          </a:xfrm>
          <a:prstGeom prst="rect">
            <a:avLst/>
          </a:prstGeom>
        </p:spPr>
      </p:pic>
    </p:spTree>
    <p:extLst>
      <p:ext uri="{BB962C8B-B14F-4D97-AF65-F5344CB8AC3E}">
        <p14:creationId xmlns:p14="http://schemas.microsoft.com/office/powerpoint/2010/main" val="16463892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utomhus, gräs, träd, växt&#10;&#10;Automatiskt genererad beskrivning">
            <a:extLst>
              <a:ext uri="{FF2B5EF4-FFF2-40B4-BE49-F238E27FC236}">
                <a16:creationId xmlns:a16="http://schemas.microsoft.com/office/drawing/2014/main" id="{D39DCDA9-971F-D8BA-E813-CE0058482A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8" y="-1"/>
            <a:ext cx="12192297" cy="6348549"/>
          </a:xfrm>
          <a:prstGeom prst="rect">
            <a:avLst/>
          </a:prstGeom>
        </p:spPr>
      </p:pic>
      <p:sp>
        <p:nvSpPr>
          <p:cNvPr id="3" name="Rubrik 2">
            <a:extLst>
              <a:ext uri="{FF2B5EF4-FFF2-40B4-BE49-F238E27FC236}">
                <a16:creationId xmlns:a16="http://schemas.microsoft.com/office/drawing/2014/main" id="{FD80E0BF-1B75-24FB-ABD1-F3AB3D00BC17}"/>
              </a:ext>
            </a:extLst>
          </p:cNvPr>
          <p:cNvSpPr>
            <a:spLocks noGrp="1"/>
          </p:cNvSpPr>
          <p:nvPr>
            <p:ph type="title"/>
          </p:nvPr>
        </p:nvSpPr>
        <p:spPr>
          <a:xfrm>
            <a:off x="695325" y="871775"/>
            <a:ext cx="8677275" cy="981075"/>
          </a:xfrm>
        </p:spPr>
        <p:txBody>
          <a:bodyPr/>
          <a:lstStyle/>
          <a:p>
            <a:r>
              <a:rPr lang="sv-SE" dirty="0">
                <a:solidFill>
                  <a:schemeClr val="bg1"/>
                </a:solidFill>
              </a:rPr>
              <a:t>Fördelningsmässiga effekter </a:t>
            </a:r>
            <a:br>
              <a:rPr lang="sv-SE" dirty="0">
                <a:solidFill>
                  <a:schemeClr val="bg1"/>
                </a:solidFill>
              </a:rPr>
            </a:br>
            <a:r>
              <a:rPr lang="sv-SE" dirty="0">
                <a:solidFill>
                  <a:schemeClr val="bg1"/>
                </a:solidFill>
              </a:rPr>
              <a:t>kommer uppstå – men kan hanteras</a:t>
            </a:r>
          </a:p>
        </p:txBody>
      </p:sp>
      <p:sp>
        <p:nvSpPr>
          <p:cNvPr id="5" name="Platshållare för datum 4">
            <a:extLst>
              <a:ext uri="{FF2B5EF4-FFF2-40B4-BE49-F238E27FC236}">
                <a16:creationId xmlns:a16="http://schemas.microsoft.com/office/drawing/2014/main" id="{D88C8D9C-4BA3-E628-6673-689605DFA12D}"/>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70FBBFBD-4488-152C-A204-FB279B4D2279}"/>
              </a:ext>
            </a:extLst>
          </p:cNvPr>
          <p:cNvSpPr>
            <a:spLocks noGrp="1"/>
          </p:cNvSpPr>
          <p:nvPr>
            <p:ph type="sldNum" sz="quarter" idx="21"/>
          </p:nvPr>
        </p:nvSpPr>
        <p:spPr/>
        <p:txBody>
          <a:bodyPr/>
          <a:lstStyle/>
          <a:p>
            <a:pPr>
              <a:defRPr/>
            </a:pPr>
            <a:fld id="{B0D1CA95-30C8-47DA-AC16-685FD1F93F27}" type="slidenum">
              <a:rPr lang="sv-SE" smtClean="0"/>
              <a:pPr>
                <a:defRPr/>
              </a:pPr>
              <a:t>29</a:t>
            </a:fld>
            <a:endParaRPr lang="sv-SE"/>
          </a:p>
        </p:txBody>
      </p:sp>
    </p:spTree>
    <p:extLst>
      <p:ext uri="{BB962C8B-B14F-4D97-AF65-F5344CB8AC3E}">
        <p14:creationId xmlns:p14="http://schemas.microsoft.com/office/powerpoint/2010/main" val="56768571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0AAD881-105E-4E4A-3CE0-E7BB28B48723}"/>
              </a:ext>
            </a:extLst>
          </p:cNvPr>
          <p:cNvSpPr>
            <a:spLocks noGrp="1"/>
          </p:cNvSpPr>
          <p:nvPr>
            <p:ph type="body" sz="quarter" idx="18"/>
          </p:nvPr>
        </p:nvSpPr>
        <p:spPr/>
        <p:txBody>
          <a:bodyPr/>
          <a:lstStyle/>
          <a:p>
            <a:endParaRPr lang="sv-SE"/>
          </a:p>
        </p:txBody>
      </p:sp>
      <p:sp>
        <p:nvSpPr>
          <p:cNvPr id="4" name="Platshållare för datum 3">
            <a:extLst>
              <a:ext uri="{FF2B5EF4-FFF2-40B4-BE49-F238E27FC236}">
                <a16:creationId xmlns:a16="http://schemas.microsoft.com/office/drawing/2014/main" id="{B177BCA7-50C9-9145-2BAF-7970D9BCFE2B}"/>
              </a:ext>
            </a:extLst>
          </p:cNvPr>
          <p:cNvSpPr>
            <a:spLocks noGrp="1"/>
          </p:cNvSpPr>
          <p:nvPr>
            <p:ph type="dt" sz="half" idx="19"/>
          </p:nvPr>
        </p:nvSpPr>
        <p:spPr/>
        <p:txBody>
          <a:bodyPr/>
          <a:lstStyle/>
          <a:p>
            <a:pPr>
              <a:defRPr/>
            </a:pPr>
            <a:fld id="{85DF223B-7B6D-407F-9376-6755640920F6}" type="datetime1">
              <a:rPr lang="sv-SE" smtClean="0"/>
              <a:pPr>
                <a:defRPr/>
              </a:pPr>
              <a:t>2024-12-11</a:t>
            </a:fld>
            <a:endParaRPr lang="sv-SE"/>
          </a:p>
        </p:txBody>
      </p:sp>
      <p:sp>
        <p:nvSpPr>
          <p:cNvPr id="5" name="Platshållare för bildnummer 4">
            <a:extLst>
              <a:ext uri="{FF2B5EF4-FFF2-40B4-BE49-F238E27FC236}">
                <a16:creationId xmlns:a16="http://schemas.microsoft.com/office/drawing/2014/main" id="{EB9756F1-EE8D-226C-D4AE-883DA42D98CD}"/>
              </a:ext>
            </a:extLst>
          </p:cNvPr>
          <p:cNvSpPr>
            <a:spLocks noGrp="1"/>
          </p:cNvSpPr>
          <p:nvPr>
            <p:ph type="sldNum" sz="quarter" idx="21"/>
          </p:nvPr>
        </p:nvSpPr>
        <p:spPr/>
        <p:txBody>
          <a:bodyPr/>
          <a:lstStyle/>
          <a:p>
            <a:pPr>
              <a:defRPr/>
            </a:pPr>
            <a:fld id="{30D2372E-50D1-4AC7-942F-EA3CFDEB5908}" type="slidenum">
              <a:rPr lang="sv-SE" smtClean="0"/>
              <a:pPr>
                <a:defRPr/>
              </a:pPr>
              <a:t>3</a:t>
            </a:fld>
            <a:endParaRPr lang="sv-SE"/>
          </a:p>
        </p:txBody>
      </p:sp>
      <p:sp>
        <p:nvSpPr>
          <p:cNvPr id="6" name="Title 1">
            <a:extLst>
              <a:ext uri="{FF2B5EF4-FFF2-40B4-BE49-F238E27FC236}">
                <a16:creationId xmlns:a16="http://schemas.microsoft.com/office/drawing/2014/main" id="{F1BF3694-3937-79B6-3FFA-CEF085D755E1}"/>
              </a:ext>
            </a:extLst>
          </p:cNvPr>
          <p:cNvSpPr txBox="1">
            <a:spLocks/>
          </p:cNvSpPr>
          <p:nvPr/>
        </p:nvSpPr>
        <p:spPr>
          <a:xfrm>
            <a:off x="878303" y="892771"/>
            <a:ext cx="8587241" cy="1248849"/>
          </a:xfrm>
          <a:prstGeom prst="rect">
            <a:avLst/>
          </a:prstGeom>
        </p:spPr>
        <p:txBody>
          <a:bodyPr/>
          <a:lst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sz="4800" dirty="0">
                <a:solidFill>
                  <a:schemeClr val="bg1"/>
                </a:solidFill>
              </a:rPr>
              <a:t>1. Varför vi behöver ställa om</a:t>
            </a:r>
            <a:endParaRPr lang="en-SE" sz="4800" dirty="0">
              <a:solidFill>
                <a:schemeClr val="bg2"/>
              </a:solidFill>
            </a:endParaRPr>
          </a:p>
        </p:txBody>
      </p:sp>
    </p:spTree>
    <p:extLst>
      <p:ext uri="{BB962C8B-B14F-4D97-AF65-F5344CB8AC3E}">
        <p14:creationId xmlns:p14="http://schemas.microsoft.com/office/powerpoint/2010/main" val="182467545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ights and barbells">
            <a:extLst>
              <a:ext uri="{FF2B5EF4-FFF2-40B4-BE49-F238E27FC236}">
                <a16:creationId xmlns:a16="http://schemas.microsoft.com/office/drawing/2014/main" id="{49746CBB-20AB-5AF8-783C-2EC3E5BDDD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4911" cy="6325849"/>
          </a:xfrm>
          <a:prstGeom prst="rect">
            <a:avLst/>
          </a:prstGeom>
        </p:spPr>
      </p:pic>
      <p:sp>
        <p:nvSpPr>
          <p:cNvPr id="7" name="Rectangle 6">
            <a:extLst>
              <a:ext uri="{FF2B5EF4-FFF2-40B4-BE49-F238E27FC236}">
                <a16:creationId xmlns:a16="http://schemas.microsoft.com/office/drawing/2014/main" id="{8A00FD47-2E0F-6348-F6EB-D568F328A1D9}"/>
              </a:ext>
            </a:extLst>
          </p:cNvPr>
          <p:cNvSpPr/>
          <p:nvPr/>
        </p:nvSpPr>
        <p:spPr>
          <a:xfrm>
            <a:off x="7089" y="0"/>
            <a:ext cx="12177822" cy="6325849"/>
          </a:xfrm>
          <a:prstGeom prst="rect">
            <a:avLst/>
          </a:prstGeom>
          <a:solidFill>
            <a:schemeClr val="tx2">
              <a:alpha val="247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SE" sz="2400" dirty="0" err="1"/>
          </a:p>
        </p:txBody>
      </p:sp>
      <p:sp>
        <p:nvSpPr>
          <p:cNvPr id="2" name="Title 1">
            <a:extLst>
              <a:ext uri="{FF2B5EF4-FFF2-40B4-BE49-F238E27FC236}">
                <a16:creationId xmlns:a16="http://schemas.microsoft.com/office/drawing/2014/main" id="{7916D3A0-0B29-9CF9-1462-04790B49436F}"/>
              </a:ext>
            </a:extLst>
          </p:cNvPr>
          <p:cNvSpPr>
            <a:spLocks noGrp="1"/>
          </p:cNvSpPr>
          <p:nvPr>
            <p:ph type="title"/>
          </p:nvPr>
        </p:nvSpPr>
        <p:spPr/>
        <p:txBody>
          <a:bodyPr/>
          <a:lstStyle/>
          <a:p>
            <a:r>
              <a:rPr lang="en-SE" dirty="0"/>
              <a:t>4. Hur Sveriges konkurrenskraft kan stärkas</a:t>
            </a:r>
          </a:p>
        </p:txBody>
      </p:sp>
      <p:sp>
        <p:nvSpPr>
          <p:cNvPr id="3" name="Date Placeholder 2">
            <a:extLst>
              <a:ext uri="{FF2B5EF4-FFF2-40B4-BE49-F238E27FC236}">
                <a16:creationId xmlns:a16="http://schemas.microsoft.com/office/drawing/2014/main" id="{D4971E4E-D7C5-FA18-2812-A370F2D98AB9}"/>
              </a:ext>
            </a:extLst>
          </p:cNvPr>
          <p:cNvSpPr>
            <a:spLocks noGrp="1"/>
          </p:cNvSpPr>
          <p:nvPr>
            <p:ph type="dt" sz="half" idx="10"/>
          </p:nvPr>
        </p:nvSpPr>
        <p:spPr/>
        <p:txBody>
          <a:bodyPr/>
          <a:lstStyle/>
          <a:p>
            <a:pPr>
              <a:defRPr/>
            </a:pPr>
            <a:fld id="{F91490AD-1612-4E80-AF61-56FA15551CF4}" type="datetime1">
              <a:rPr lang="sv-SE" smtClean="0"/>
              <a:pPr>
                <a:defRPr/>
              </a:pPr>
              <a:t>2024-12-11</a:t>
            </a:fld>
            <a:endParaRPr lang="sv-SE"/>
          </a:p>
        </p:txBody>
      </p:sp>
      <p:sp>
        <p:nvSpPr>
          <p:cNvPr id="4" name="Slide Number Placeholder 3">
            <a:extLst>
              <a:ext uri="{FF2B5EF4-FFF2-40B4-BE49-F238E27FC236}">
                <a16:creationId xmlns:a16="http://schemas.microsoft.com/office/drawing/2014/main" id="{61615397-79AD-ED28-5F88-D0C4B2CE4F75}"/>
              </a:ext>
            </a:extLst>
          </p:cNvPr>
          <p:cNvSpPr>
            <a:spLocks noGrp="1"/>
          </p:cNvSpPr>
          <p:nvPr>
            <p:ph type="sldNum" sz="quarter" idx="12"/>
          </p:nvPr>
        </p:nvSpPr>
        <p:spPr/>
        <p:txBody>
          <a:bodyPr/>
          <a:lstStyle/>
          <a:p>
            <a:pPr>
              <a:defRPr/>
            </a:pPr>
            <a:fld id="{086CCCB0-1D1D-4B0B-9202-99463525EA54}" type="slidenum">
              <a:rPr lang="sv-SE" smtClean="0"/>
              <a:pPr>
                <a:defRPr/>
              </a:pPr>
              <a:t>30</a:t>
            </a:fld>
            <a:endParaRPr lang="sv-SE"/>
          </a:p>
        </p:txBody>
      </p:sp>
    </p:spTree>
    <p:extLst>
      <p:ext uri="{BB962C8B-B14F-4D97-AF65-F5344CB8AC3E}">
        <p14:creationId xmlns:p14="http://schemas.microsoft.com/office/powerpoint/2010/main" val="399619734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A61BB-9ED9-ECDC-D766-F1F43B4DA575}"/>
            </a:ext>
          </a:extLst>
        </p:cNvPr>
        <p:cNvGrpSpPr/>
        <p:nvPr/>
      </p:nvGrpSpPr>
      <p:grpSpPr>
        <a:xfrm>
          <a:off x="0" y="0"/>
          <a:ext cx="0" cy="0"/>
          <a:chOff x="0" y="0"/>
          <a:chExt cx="0" cy="0"/>
        </a:xfrm>
      </p:grpSpPr>
      <p:pic>
        <p:nvPicPr>
          <p:cNvPr id="9" name="Bildobjekt 8" descr="En bild som visar Människoansikte, person, vägg, klädsel&#10;&#10;Automatiskt genererad beskrivning">
            <a:extLst>
              <a:ext uri="{FF2B5EF4-FFF2-40B4-BE49-F238E27FC236}">
                <a16:creationId xmlns:a16="http://schemas.microsoft.com/office/drawing/2014/main" id="{48A5579C-ECD7-73E1-1A18-51B945F32F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224786" cy="6353908"/>
          </a:xfrm>
          <a:prstGeom prst="rect">
            <a:avLst/>
          </a:prstGeom>
        </p:spPr>
      </p:pic>
      <p:sp>
        <p:nvSpPr>
          <p:cNvPr id="3" name="Rubrik 2">
            <a:extLst>
              <a:ext uri="{FF2B5EF4-FFF2-40B4-BE49-F238E27FC236}">
                <a16:creationId xmlns:a16="http://schemas.microsoft.com/office/drawing/2014/main" id="{348F62B7-F593-2516-C1E7-384C820FADEB}"/>
              </a:ext>
            </a:extLst>
          </p:cNvPr>
          <p:cNvSpPr>
            <a:spLocks noGrp="1"/>
          </p:cNvSpPr>
          <p:nvPr>
            <p:ph type="title"/>
          </p:nvPr>
        </p:nvSpPr>
        <p:spPr>
          <a:xfrm>
            <a:off x="695325" y="1099303"/>
            <a:ext cx="8677275" cy="981075"/>
          </a:xfrm>
        </p:spPr>
        <p:txBody>
          <a:bodyPr/>
          <a:lstStyle/>
          <a:p>
            <a:r>
              <a:rPr lang="sv-SE" dirty="0">
                <a:solidFill>
                  <a:schemeClr val="bg1"/>
                </a:solidFill>
              </a:rPr>
              <a:t>Stärk konkurrenskraften </a:t>
            </a:r>
            <a:br>
              <a:rPr lang="sv-SE" dirty="0">
                <a:solidFill>
                  <a:schemeClr val="bg1"/>
                </a:solidFill>
              </a:rPr>
            </a:br>
            <a:r>
              <a:rPr lang="sv-SE" dirty="0">
                <a:solidFill>
                  <a:schemeClr val="bg1"/>
                </a:solidFill>
              </a:rPr>
              <a:t>genom en aktiv klimat- </a:t>
            </a:r>
            <a:br>
              <a:rPr lang="sv-SE" dirty="0">
                <a:solidFill>
                  <a:schemeClr val="bg1"/>
                </a:solidFill>
              </a:rPr>
            </a:br>
            <a:r>
              <a:rPr lang="sv-SE" dirty="0">
                <a:solidFill>
                  <a:schemeClr val="bg1"/>
                </a:solidFill>
              </a:rPr>
              <a:t>och näringspolitik</a:t>
            </a:r>
          </a:p>
        </p:txBody>
      </p:sp>
      <p:sp>
        <p:nvSpPr>
          <p:cNvPr id="5" name="Platshållare för datum 4">
            <a:extLst>
              <a:ext uri="{FF2B5EF4-FFF2-40B4-BE49-F238E27FC236}">
                <a16:creationId xmlns:a16="http://schemas.microsoft.com/office/drawing/2014/main" id="{22D622E8-027D-AE24-7773-33ED2DB84351}"/>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0A5AAA1B-9507-2542-6A4E-6E15C0E478CD}"/>
              </a:ext>
            </a:extLst>
          </p:cNvPr>
          <p:cNvSpPr>
            <a:spLocks noGrp="1"/>
          </p:cNvSpPr>
          <p:nvPr>
            <p:ph type="sldNum" sz="quarter" idx="21"/>
          </p:nvPr>
        </p:nvSpPr>
        <p:spPr/>
        <p:txBody>
          <a:bodyPr/>
          <a:lstStyle/>
          <a:p>
            <a:pPr>
              <a:defRPr/>
            </a:pPr>
            <a:fld id="{B0D1CA95-30C8-47DA-AC16-685FD1F93F27}" type="slidenum">
              <a:rPr lang="sv-SE" smtClean="0"/>
              <a:pPr>
                <a:defRPr/>
              </a:pPr>
              <a:t>31</a:t>
            </a:fld>
            <a:endParaRPr lang="sv-SE"/>
          </a:p>
        </p:txBody>
      </p:sp>
      <p:grpSp>
        <p:nvGrpSpPr>
          <p:cNvPr id="24" name="Grupp 23">
            <a:extLst>
              <a:ext uri="{FF2B5EF4-FFF2-40B4-BE49-F238E27FC236}">
                <a16:creationId xmlns:a16="http://schemas.microsoft.com/office/drawing/2014/main" id="{70BFCD1A-0B87-ADE7-DBB9-F5641F2C8D1A}"/>
              </a:ext>
            </a:extLst>
          </p:cNvPr>
          <p:cNvGrpSpPr/>
          <p:nvPr/>
        </p:nvGrpSpPr>
        <p:grpSpPr>
          <a:xfrm>
            <a:off x="356536" y="3255862"/>
            <a:ext cx="2250830" cy="1535947"/>
            <a:chOff x="291513" y="4304006"/>
            <a:chExt cx="2250830" cy="1535947"/>
          </a:xfrm>
        </p:grpSpPr>
        <p:pic>
          <p:nvPicPr>
            <p:cNvPr id="13" name="Bild 12" descr="Väg med hel fyllning">
              <a:extLst>
                <a:ext uri="{FF2B5EF4-FFF2-40B4-BE49-F238E27FC236}">
                  <a16:creationId xmlns:a16="http://schemas.microsoft.com/office/drawing/2014/main" id="{3EFB15CF-37AB-3BB7-D683-E05000812A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497" y="4304006"/>
              <a:ext cx="1148861" cy="1148861"/>
            </a:xfrm>
            <a:prstGeom prst="rect">
              <a:avLst/>
            </a:prstGeom>
          </p:spPr>
        </p:pic>
        <p:sp>
          <p:nvSpPr>
            <p:cNvPr id="15" name="textruta 14">
              <a:extLst>
                <a:ext uri="{FF2B5EF4-FFF2-40B4-BE49-F238E27FC236}">
                  <a16:creationId xmlns:a16="http://schemas.microsoft.com/office/drawing/2014/main" id="{DFF058B5-708D-ACFB-8438-D311BE5C410B}"/>
                </a:ext>
              </a:extLst>
            </p:cNvPr>
            <p:cNvSpPr txBox="1"/>
            <p:nvPr/>
          </p:nvSpPr>
          <p:spPr>
            <a:xfrm>
              <a:off x="291513" y="5415221"/>
              <a:ext cx="2250830" cy="424732"/>
            </a:xfrm>
            <a:prstGeom prst="rect">
              <a:avLst/>
            </a:prstGeom>
            <a:noFill/>
          </p:spPr>
          <p:txBody>
            <a:bodyPr wrap="square" rtlCol="0">
              <a:spAutoFit/>
            </a:bodyPr>
            <a:lstStyle/>
            <a:p>
              <a:pPr algn="ctr">
                <a:lnSpc>
                  <a:spcPct val="90000"/>
                </a:lnSpc>
                <a:spcBef>
                  <a:spcPts val="600"/>
                </a:spcBef>
              </a:pPr>
              <a:r>
                <a:rPr lang="sv-SE" sz="2400" dirty="0">
                  <a:solidFill>
                    <a:schemeClr val="bg1"/>
                  </a:solidFill>
                  <a:latin typeface="+mn-lt"/>
                </a:rPr>
                <a:t>Infrastruktur</a:t>
              </a:r>
            </a:p>
          </p:txBody>
        </p:sp>
      </p:grpSp>
      <p:grpSp>
        <p:nvGrpSpPr>
          <p:cNvPr id="25" name="Grupp 24">
            <a:extLst>
              <a:ext uri="{FF2B5EF4-FFF2-40B4-BE49-F238E27FC236}">
                <a16:creationId xmlns:a16="http://schemas.microsoft.com/office/drawing/2014/main" id="{B3BEBFEA-EFE4-420C-1A4F-F5DA5327CEE7}"/>
              </a:ext>
            </a:extLst>
          </p:cNvPr>
          <p:cNvGrpSpPr/>
          <p:nvPr/>
        </p:nvGrpSpPr>
        <p:grpSpPr>
          <a:xfrm>
            <a:off x="1997313" y="3339208"/>
            <a:ext cx="2250830" cy="1817216"/>
            <a:chOff x="1997313" y="4387352"/>
            <a:chExt cx="2250830" cy="1817216"/>
          </a:xfrm>
        </p:grpSpPr>
        <p:pic>
          <p:nvPicPr>
            <p:cNvPr id="16" name="Graphic 342">
              <a:extLst>
                <a:ext uri="{FF2B5EF4-FFF2-40B4-BE49-F238E27FC236}">
                  <a16:creationId xmlns:a16="http://schemas.microsoft.com/office/drawing/2014/main" id="{E257EEF4-B40C-9A45-3EBD-064AB22C49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8004" y="4387352"/>
              <a:ext cx="649448" cy="887917"/>
            </a:xfrm>
            <a:prstGeom prst="rect">
              <a:avLst/>
            </a:prstGeom>
          </p:spPr>
        </p:pic>
        <p:sp>
          <p:nvSpPr>
            <p:cNvPr id="17" name="textruta 16">
              <a:extLst>
                <a:ext uri="{FF2B5EF4-FFF2-40B4-BE49-F238E27FC236}">
                  <a16:creationId xmlns:a16="http://schemas.microsoft.com/office/drawing/2014/main" id="{B36F6E0E-81A5-6E5F-32FF-24D38D648E8F}"/>
                </a:ext>
              </a:extLst>
            </p:cNvPr>
            <p:cNvSpPr txBox="1"/>
            <p:nvPr/>
          </p:nvSpPr>
          <p:spPr>
            <a:xfrm>
              <a:off x="1997313" y="5447438"/>
              <a:ext cx="2250830" cy="757130"/>
            </a:xfrm>
            <a:prstGeom prst="rect">
              <a:avLst/>
            </a:prstGeom>
            <a:noFill/>
          </p:spPr>
          <p:txBody>
            <a:bodyPr wrap="square" rtlCol="0">
              <a:spAutoFit/>
            </a:bodyPr>
            <a:lstStyle/>
            <a:p>
              <a:pPr algn="ctr">
                <a:lnSpc>
                  <a:spcPct val="90000"/>
                </a:lnSpc>
                <a:spcBef>
                  <a:spcPts val="600"/>
                </a:spcBef>
              </a:pPr>
              <a:r>
                <a:rPr lang="sv-SE" sz="2400" dirty="0">
                  <a:solidFill>
                    <a:schemeClr val="bg1"/>
                  </a:solidFill>
                  <a:latin typeface="+mn-lt"/>
                </a:rPr>
                <a:t>Energi-infrastruktur</a:t>
              </a:r>
            </a:p>
          </p:txBody>
        </p:sp>
      </p:grpSp>
      <p:grpSp>
        <p:nvGrpSpPr>
          <p:cNvPr id="26" name="Grupp 25">
            <a:extLst>
              <a:ext uri="{FF2B5EF4-FFF2-40B4-BE49-F238E27FC236}">
                <a16:creationId xmlns:a16="http://schemas.microsoft.com/office/drawing/2014/main" id="{353794BD-B9B1-70A8-171B-B60539391545}"/>
              </a:ext>
            </a:extLst>
          </p:cNvPr>
          <p:cNvGrpSpPr/>
          <p:nvPr/>
        </p:nvGrpSpPr>
        <p:grpSpPr>
          <a:xfrm>
            <a:off x="3697158" y="3264655"/>
            <a:ext cx="2250830" cy="1870809"/>
            <a:chOff x="7378861" y="4223607"/>
            <a:chExt cx="2250830" cy="1870809"/>
          </a:xfrm>
        </p:grpSpPr>
        <p:pic>
          <p:nvPicPr>
            <p:cNvPr id="19" name="Bild 18" descr="Forskning med hel fyllning">
              <a:extLst>
                <a:ext uri="{FF2B5EF4-FFF2-40B4-BE49-F238E27FC236}">
                  <a16:creationId xmlns:a16="http://schemas.microsoft.com/office/drawing/2014/main" id="{453D64CE-8EC7-2016-B7F1-6965262AB7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64927" y="4223607"/>
              <a:ext cx="1050473" cy="1050473"/>
            </a:xfrm>
            <a:prstGeom prst="rect">
              <a:avLst/>
            </a:prstGeom>
          </p:spPr>
        </p:pic>
        <p:sp>
          <p:nvSpPr>
            <p:cNvPr id="20" name="textruta 19">
              <a:extLst>
                <a:ext uri="{FF2B5EF4-FFF2-40B4-BE49-F238E27FC236}">
                  <a16:creationId xmlns:a16="http://schemas.microsoft.com/office/drawing/2014/main" id="{CFA6D71D-66AA-6240-A8BE-982A9AC18B19}"/>
                </a:ext>
              </a:extLst>
            </p:cNvPr>
            <p:cNvSpPr txBox="1"/>
            <p:nvPr/>
          </p:nvSpPr>
          <p:spPr>
            <a:xfrm>
              <a:off x="7378861" y="5337286"/>
              <a:ext cx="2250830" cy="757130"/>
            </a:xfrm>
            <a:prstGeom prst="rect">
              <a:avLst/>
            </a:prstGeom>
            <a:noFill/>
          </p:spPr>
          <p:txBody>
            <a:bodyPr wrap="square" rtlCol="0">
              <a:spAutoFit/>
            </a:bodyPr>
            <a:lstStyle/>
            <a:p>
              <a:pPr algn="ctr">
                <a:lnSpc>
                  <a:spcPct val="90000"/>
                </a:lnSpc>
                <a:spcBef>
                  <a:spcPts val="600"/>
                </a:spcBef>
              </a:pPr>
              <a:r>
                <a:rPr lang="sv-SE" sz="2400" dirty="0">
                  <a:solidFill>
                    <a:schemeClr val="bg1"/>
                  </a:solidFill>
                  <a:latin typeface="+mn-lt"/>
                </a:rPr>
                <a:t>Tillstånds-</a:t>
              </a:r>
              <a:br>
                <a:rPr lang="sv-SE" sz="2400" dirty="0">
                  <a:solidFill>
                    <a:schemeClr val="bg1"/>
                  </a:solidFill>
                  <a:latin typeface="+mn-lt"/>
                </a:rPr>
              </a:br>
              <a:r>
                <a:rPr lang="sv-SE" sz="2400" dirty="0">
                  <a:solidFill>
                    <a:schemeClr val="bg1"/>
                  </a:solidFill>
                  <a:latin typeface="+mn-lt"/>
                </a:rPr>
                <a:t>processer</a:t>
              </a:r>
            </a:p>
          </p:txBody>
        </p:sp>
      </p:grpSp>
      <p:grpSp>
        <p:nvGrpSpPr>
          <p:cNvPr id="27" name="Grupp 26">
            <a:extLst>
              <a:ext uri="{FF2B5EF4-FFF2-40B4-BE49-F238E27FC236}">
                <a16:creationId xmlns:a16="http://schemas.microsoft.com/office/drawing/2014/main" id="{B72AAA33-509A-851D-FB77-2279F829FC6A}"/>
              </a:ext>
            </a:extLst>
          </p:cNvPr>
          <p:cNvGrpSpPr/>
          <p:nvPr/>
        </p:nvGrpSpPr>
        <p:grpSpPr>
          <a:xfrm>
            <a:off x="5119584" y="3233863"/>
            <a:ext cx="2250830" cy="1569224"/>
            <a:chOff x="8801287" y="4192815"/>
            <a:chExt cx="2250830" cy="1569224"/>
          </a:xfrm>
        </p:grpSpPr>
        <p:pic>
          <p:nvPicPr>
            <p:cNvPr id="22" name="Bild 21" descr="Mynt med hel fyllning">
              <a:extLst>
                <a:ext uri="{FF2B5EF4-FFF2-40B4-BE49-F238E27FC236}">
                  <a16:creationId xmlns:a16="http://schemas.microsoft.com/office/drawing/2014/main" id="{A4844021-5A86-07BC-8238-4B313EFFA0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01466" y="4192815"/>
              <a:ext cx="1050473" cy="1050473"/>
            </a:xfrm>
            <a:prstGeom prst="rect">
              <a:avLst/>
            </a:prstGeom>
          </p:spPr>
        </p:pic>
        <p:sp>
          <p:nvSpPr>
            <p:cNvPr id="23" name="textruta 22">
              <a:extLst>
                <a:ext uri="{FF2B5EF4-FFF2-40B4-BE49-F238E27FC236}">
                  <a16:creationId xmlns:a16="http://schemas.microsoft.com/office/drawing/2014/main" id="{911A7690-37CF-13D4-3918-9207B234C969}"/>
                </a:ext>
              </a:extLst>
            </p:cNvPr>
            <p:cNvSpPr txBox="1"/>
            <p:nvPr/>
          </p:nvSpPr>
          <p:spPr>
            <a:xfrm>
              <a:off x="8801287" y="5337307"/>
              <a:ext cx="2250830" cy="424732"/>
            </a:xfrm>
            <a:prstGeom prst="rect">
              <a:avLst/>
            </a:prstGeom>
            <a:noFill/>
          </p:spPr>
          <p:txBody>
            <a:bodyPr wrap="square" rtlCol="0">
              <a:spAutoFit/>
            </a:bodyPr>
            <a:lstStyle/>
            <a:p>
              <a:pPr algn="ctr">
                <a:lnSpc>
                  <a:spcPct val="90000"/>
                </a:lnSpc>
                <a:spcBef>
                  <a:spcPts val="600"/>
                </a:spcBef>
              </a:pPr>
              <a:r>
                <a:rPr lang="sv-SE" sz="2400" dirty="0">
                  <a:solidFill>
                    <a:schemeClr val="bg1"/>
                  </a:solidFill>
                  <a:latin typeface="+mn-lt"/>
                </a:rPr>
                <a:t>Skatter</a:t>
              </a:r>
            </a:p>
          </p:txBody>
        </p:sp>
      </p:grpSp>
    </p:spTree>
    <p:extLst>
      <p:ext uri="{BB962C8B-B14F-4D97-AF65-F5344CB8AC3E}">
        <p14:creationId xmlns:p14="http://schemas.microsoft.com/office/powerpoint/2010/main" val="2718040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himmel, utomhus, Luftburen kraftledning, Strömförsörjning&#10;&#10;Automatiskt genererad beskrivning">
            <a:extLst>
              <a:ext uri="{FF2B5EF4-FFF2-40B4-BE49-F238E27FC236}">
                <a16:creationId xmlns:a16="http://schemas.microsoft.com/office/drawing/2014/main" id="{148F7CDE-072E-01FA-2A9C-304B1DF0E212}"/>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1" y="-1"/>
            <a:ext cx="12192000" cy="6368717"/>
          </a:xfrm>
          <a:prstGeom prst="rect">
            <a:avLst/>
          </a:prstGeom>
        </p:spPr>
      </p:pic>
      <p:pic>
        <p:nvPicPr>
          <p:cNvPr id="8" name="Bildobjekt 7" descr="En bild som visar väderkvarn, utomhus, generator, enhet&#10;&#10;Automatiskt genererad beskrivning">
            <a:extLst>
              <a:ext uri="{FF2B5EF4-FFF2-40B4-BE49-F238E27FC236}">
                <a16:creationId xmlns:a16="http://schemas.microsoft.com/office/drawing/2014/main" id="{C6A3BF2E-D1DE-B793-46C0-F8B52557E2BC}"/>
              </a:ext>
            </a:extLst>
          </p:cNvPr>
          <p:cNvPicPr>
            <a:picLocks noChangeAspect="1"/>
          </p:cNvPicPr>
          <p:nvPr/>
        </p:nvPicPr>
        <p:blipFill>
          <a:blip r:embed="rId4">
            <a:alphaModFix amt="51000"/>
            <a:extLst>
              <a:ext uri="{28A0092B-C50C-407E-A947-70E740481C1C}">
                <a14:useLocalDpi xmlns:a14="http://schemas.microsoft.com/office/drawing/2010/main" val="0"/>
              </a:ext>
            </a:extLst>
          </a:blip>
          <a:srcRect/>
          <a:stretch/>
        </p:blipFill>
        <p:spPr>
          <a:xfrm>
            <a:off x="2005" y="-1"/>
            <a:ext cx="12189995" cy="6368717"/>
          </a:xfrm>
          <a:prstGeom prst="rect">
            <a:avLst/>
          </a:prstGeom>
        </p:spPr>
      </p:pic>
      <p:sp>
        <p:nvSpPr>
          <p:cNvPr id="3" name="Rubrik 2">
            <a:extLst>
              <a:ext uri="{FF2B5EF4-FFF2-40B4-BE49-F238E27FC236}">
                <a16:creationId xmlns:a16="http://schemas.microsoft.com/office/drawing/2014/main" id="{1458AF44-6CF1-0A0A-984F-405CC3A6DC8E}"/>
              </a:ext>
            </a:extLst>
          </p:cNvPr>
          <p:cNvSpPr>
            <a:spLocks noGrp="1"/>
          </p:cNvSpPr>
          <p:nvPr>
            <p:ph type="title"/>
          </p:nvPr>
        </p:nvSpPr>
        <p:spPr>
          <a:xfrm>
            <a:off x="695325" y="884703"/>
            <a:ext cx="8677275" cy="981075"/>
          </a:xfrm>
        </p:spPr>
        <p:txBody>
          <a:bodyPr/>
          <a:lstStyle/>
          <a:p>
            <a:r>
              <a:rPr lang="sv-SE" dirty="0">
                <a:solidFill>
                  <a:schemeClr val="bg1"/>
                </a:solidFill>
              </a:rPr>
              <a:t>Stärk konkurrenskraften genom </a:t>
            </a:r>
            <a:br>
              <a:rPr lang="sv-SE" dirty="0">
                <a:solidFill>
                  <a:schemeClr val="bg1"/>
                </a:solidFill>
              </a:rPr>
            </a:br>
            <a:r>
              <a:rPr lang="sv-SE" dirty="0">
                <a:solidFill>
                  <a:schemeClr val="bg1"/>
                </a:solidFill>
              </a:rPr>
              <a:t>utbyggd energiinfrastruktur</a:t>
            </a:r>
          </a:p>
        </p:txBody>
      </p:sp>
      <p:sp>
        <p:nvSpPr>
          <p:cNvPr id="5" name="Platshållare för datum 4">
            <a:extLst>
              <a:ext uri="{FF2B5EF4-FFF2-40B4-BE49-F238E27FC236}">
                <a16:creationId xmlns:a16="http://schemas.microsoft.com/office/drawing/2014/main" id="{81A55458-BD81-9366-6755-F5EBF7CA8239}"/>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8650E945-00FF-862F-1DCD-1A4D8214CDC3}"/>
              </a:ext>
            </a:extLst>
          </p:cNvPr>
          <p:cNvSpPr>
            <a:spLocks noGrp="1"/>
          </p:cNvSpPr>
          <p:nvPr>
            <p:ph type="sldNum" sz="quarter" idx="21"/>
          </p:nvPr>
        </p:nvSpPr>
        <p:spPr/>
        <p:txBody>
          <a:bodyPr/>
          <a:lstStyle/>
          <a:p>
            <a:pPr>
              <a:defRPr/>
            </a:pPr>
            <a:fld id="{B0D1CA95-30C8-47DA-AC16-685FD1F93F27}" type="slidenum">
              <a:rPr lang="sv-SE" smtClean="0"/>
              <a:pPr>
                <a:defRPr/>
              </a:pPr>
              <a:t>32</a:t>
            </a:fld>
            <a:endParaRPr lang="sv-SE"/>
          </a:p>
        </p:txBody>
      </p:sp>
      <p:sp>
        <p:nvSpPr>
          <p:cNvPr id="15" name="Ellips 14">
            <a:extLst>
              <a:ext uri="{FF2B5EF4-FFF2-40B4-BE49-F238E27FC236}">
                <a16:creationId xmlns:a16="http://schemas.microsoft.com/office/drawing/2014/main" id="{F31894B9-E1B5-A87D-F933-37A17FB9EFCE}"/>
              </a:ext>
            </a:extLst>
          </p:cNvPr>
          <p:cNvSpPr/>
          <p:nvPr/>
        </p:nvSpPr>
        <p:spPr>
          <a:xfrm>
            <a:off x="695325" y="2859593"/>
            <a:ext cx="2286000" cy="228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sp>
        <p:nvSpPr>
          <p:cNvPr id="16" name="textruta 15">
            <a:extLst>
              <a:ext uri="{FF2B5EF4-FFF2-40B4-BE49-F238E27FC236}">
                <a16:creationId xmlns:a16="http://schemas.microsoft.com/office/drawing/2014/main" id="{3CA0DF07-531E-A998-F7D8-6B1959563C37}"/>
              </a:ext>
            </a:extLst>
          </p:cNvPr>
          <p:cNvSpPr txBox="1"/>
          <p:nvPr/>
        </p:nvSpPr>
        <p:spPr>
          <a:xfrm>
            <a:off x="734204" y="3125430"/>
            <a:ext cx="2208241" cy="1754326"/>
          </a:xfrm>
          <a:prstGeom prst="rect">
            <a:avLst/>
          </a:prstGeom>
          <a:noFill/>
        </p:spPr>
        <p:txBody>
          <a:bodyPr wrap="square" rtlCol="0">
            <a:spAutoFit/>
          </a:bodyPr>
          <a:lstStyle/>
          <a:p>
            <a:pPr algn="ctr">
              <a:lnSpc>
                <a:spcPct val="90000"/>
              </a:lnSpc>
              <a:spcBef>
                <a:spcPts val="600"/>
              </a:spcBef>
            </a:pPr>
            <a:r>
              <a:rPr lang="sv-SE" sz="2400" dirty="0">
                <a:solidFill>
                  <a:schemeClr val="bg1"/>
                </a:solidFill>
                <a:latin typeface="+mn-lt"/>
              </a:rPr>
              <a:t>Men investeringarna genomförs inte och tiden är kort.</a:t>
            </a:r>
          </a:p>
        </p:txBody>
      </p:sp>
    </p:spTree>
    <p:extLst>
      <p:ext uri="{BB962C8B-B14F-4D97-AF65-F5344CB8AC3E}">
        <p14:creationId xmlns:p14="http://schemas.microsoft.com/office/powerpoint/2010/main" val="18422578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inomhus, klädsel, sjukvård&#10;&#10;Automatiskt genererad beskrivning">
            <a:extLst>
              <a:ext uri="{FF2B5EF4-FFF2-40B4-BE49-F238E27FC236}">
                <a16:creationId xmlns:a16="http://schemas.microsoft.com/office/drawing/2014/main" id="{655E0B63-76D5-81A7-0386-4CBF59B3C177}"/>
              </a:ext>
            </a:extLst>
          </p:cNvPr>
          <p:cNvPicPr>
            <a:picLocks noChangeAspect="1"/>
          </p:cNvPicPr>
          <p:nvPr/>
        </p:nvPicPr>
        <p:blipFill>
          <a:blip r:embed="rId3">
            <a:extLst>
              <a:ext uri="{28A0092B-C50C-407E-A947-70E740481C1C}">
                <a14:useLocalDpi xmlns:a14="http://schemas.microsoft.com/office/drawing/2010/main" val="0"/>
              </a:ext>
            </a:extLst>
          </a:blip>
          <a:srcRect l="-1"/>
          <a:stretch/>
        </p:blipFill>
        <p:spPr>
          <a:xfrm>
            <a:off x="-23175" y="-16043"/>
            <a:ext cx="12245419" cy="6363094"/>
          </a:xfrm>
          <a:prstGeom prst="rect">
            <a:avLst/>
          </a:prstGeom>
        </p:spPr>
      </p:pic>
      <p:sp>
        <p:nvSpPr>
          <p:cNvPr id="3" name="Rubrik 2">
            <a:extLst>
              <a:ext uri="{FF2B5EF4-FFF2-40B4-BE49-F238E27FC236}">
                <a16:creationId xmlns:a16="http://schemas.microsoft.com/office/drawing/2014/main" id="{DE4F6D28-76AF-27E6-5599-60C6CF425883}"/>
              </a:ext>
            </a:extLst>
          </p:cNvPr>
          <p:cNvSpPr>
            <a:spLocks noGrp="1"/>
          </p:cNvSpPr>
          <p:nvPr>
            <p:ph type="title"/>
          </p:nvPr>
        </p:nvSpPr>
        <p:spPr>
          <a:xfrm>
            <a:off x="695325" y="1064376"/>
            <a:ext cx="8677275" cy="981075"/>
          </a:xfrm>
        </p:spPr>
        <p:txBody>
          <a:bodyPr/>
          <a:lstStyle/>
          <a:p>
            <a:r>
              <a:rPr lang="sv-SE" dirty="0"/>
              <a:t>Stärk konkurrenskraften genom ett nytt investeringsramverk för att nå klimatmålen</a:t>
            </a:r>
          </a:p>
        </p:txBody>
      </p:sp>
      <p:sp>
        <p:nvSpPr>
          <p:cNvPr id="5" name="Platshållare för datum 4">
            <a:extLst>
              <a:ext uri="{FF2B5EF4-FFF2-40B4-BE49-F238E27FC236}">
                <a16:creationId xmlns:a16="http://schemas.microsoft.com/office/drawing/2014/main" id="{190711A0-7DCA-B17C-DEB8-7B57F58BAF37}"/>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E8B22A6F-00FD-3F20-9096-012B9966E9C9}"/>
              </a:ext>
            </a:extLst>
          </p:cNvPr>
          <p:cNvSpPr>
            <a:spLocks noGrp="1"/>
          </p:cNvSpPr>
          <p:nvPr>
            <p:ph type="sldNum" sz="quarter" idx="21"/>
          </p:nvPr>
        </p:nvSpPr>
        <p:spPr/>
        <p:txBody>
          <a:bodyPr/>
          <a:lstStyle/>
          <a:p>
            <a:pPr>
              <a:defRPr/>
            </a:pPr>
            <a:fld id="{B0D1CA95-30C8-47DA-AC16-685FD1F93F27}" type="slidenum">
              <a:rPr lang="sv-SE" smtClean="0"/>
              <a:pPr>
                <a:defRPr/>
              </a:pPr>
              <a:t>33</a:t>
            </a:fld>
            <a:endParaRPr lang="sv-SE"/>
          </a:p>
        </p:txBody>
      </p:sp>
    </p:spTree>
    <p:extLst>
      <p:ext uri="{BB962C8B-B14F-4D97-AF65-F5344CB8AC3E}">
        <p14:creationId xmlns:p14="http://schemas.microsoft.com/office/powerpoint/2010/main" val="417722326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 up of checklist">
            <a:extLst>
              <a:ext uri="{FF2B5EF4-FFF2-40B4-BE49-F238E27FC236}">
                <a16:creationId xmlns:a16="http://schemas.microsoft.com/office/drawing/2014/main" id="{94EA1170-781C-2C1B-DB14-53792D6435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83" y="1"/>
            <a:ext cx="12176234" cy="6358506"/>
          </a:xfrm>
          <a:prstGeom prst="rect">
            <a:avLst/>
          </a:prstGeom>
        </p:spPr>
      </p:pic>
      <p:sp>
        <p:nvSpPr>
          <p:cNvPr id="7" name="Rectangle 6">
            <a:extLst>
              <a:ext uri="{FF2B5EF4-FFF2-40B4-BE49-F238E27FC236}">
                <a16:creationId xmlns:a16="http://schemas.microsoft.com/office/drawing/2014/main" id="{5C93ADC5-E3EE-7E7D-DA2C-F173DFA2D455}"/>
              </a:ext>
            </a:extLst>
          </p:cNvPr>
          <p:cNvSpPr/>
          <p:nvPr/>
        </p:nvSpPr>
        <p:spPr>
          <a:xfrm>
            <a:off x="14178" y="0"/>
            <a:ext cx="12177822" cy="6325849"/>
          </a:xfrm>
          <a:prstGeom prst="rect">
            <a:avLst/>
          </a:prstGeom>
          <a:solidFill>
            <a:schemeClr val="tx2">
              <a:alpha val="2045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SE" sz="2400" dirty="0" err="1"/>
          </a:p>
        </p:txBody>
      </p:sp>
      <p:sp>
        <p:nvSpPr>
          <p:cNvPr id="2" name="Title 1">
            <a:extLst>
              <a:ext uri="{FF2B5EF4-FFF2-40B4-BE49-F238E27FC236}">
                <a16:creationId xmlns:a16="http://schemas.microsoft.com/office/drawing/2014/main" id="{8FB85FF5-653B-C581-894A-0D224C87F1A3}"/>
              </a:ext>
            </a:extLst>
          </p:cNvPr>
          <p:cNvSpPr>
            <a:spLocks noGrp="1"/>
          </p:cNvSpPr>
          <p:nvPr>
            <p:ph type="title"/>
          </p:nvPr>
        </p:nvSpPr>
        <p:spPr/>
        <p:txBody>
          <a:bodyPr/>
          <a:lstStyle/>
          <a:p>
            <a:r>
              <a:rPr lang="en-SE" dirty="0"/>
              <a:t>5. Sex förslag till politikskiften</a:t>
            </a:r>
          </a:p>
        </p:txBody>
      </p:sp>
      <p:sp>
        <p:nvSpPr>
          <p:cNvPr id="3" name="Date Placeholder 2">
            <a:extLst>
              <a:ext uri="{FF2B5EF4-FFF2-40B4-BE49-F238E27FC236}">
                <a16:creationId xmlns:a16="http://schemas.microsoft.com/office/drawing/2014/main" id="{843D0D23-1B87-D83D-DE03-5FFE2DBBD960}"/>
              </a:ext>
            </a:extLst>
          </p:cNvPr>
          <p:cNvSpPr>
            <a:spLocks noGrp="1"/>
          </p:cNvSpPr>
          <p:nvPr>
            <p:ph type="dt" sz="half" idx="10"/>
          </p:nvPr>
        </p:nvSpPr>
        <p:spPr/>
        <p:txBody>
          <a:bodyPr/>
          <a:lstStyle/>
          <a:p>
            <a:pPr>
              <a:defRPr/>
            </a:pPr>
            <a:fld id="{F91490AD-1612-4E80-AF61-56FA15551CF4}" type="datetime1">
              <a:rPr lang="sv-SE" smtClean="0"/>
              <a:pPr>
                <a:defRPr/>
              </a:pPr>
              <a:t>2024-12-11</a:t>
            </a:fld>
            <a:endParaRPr lang="sv-SE"/>
          </a:p>
        </p:txBody>
      </p:sp>
      <p:sp>
        <p:nvSpPr>
          <p:cNvPr id="4" name="Slide Number Placeholder 3">
            <a:extLst>
              <a:ext uri="{FF2B5EF4-FFF2-40B4-BE49-F238E27FC236}">
                <a16:creationId xmlns:a16="http://schemas.microsoft.com/office/drawing/2014/main" id="{F60C12C1-A36F-9D59-5C7C-78AC055D0548}"/>
              </a:ext>
            </a:extLst>
          </p:cNvPr>
          <p:cNvSpPr>
            <a:spLocks noGrp="1"/>
          </p:cNvSpPr>
          <p:nvPr>
            <p:ph type="sldNum" sz="quarter" idx="12"/>
          </p:nvPr>
        </p:nvSpPr>
        <p:spPr/>
        <p:txBody>
          <a:bodyPr/>
          <a:lstStyle/>
          <a:p>
            <a:pPr>
              <a:defRPr/>
            </a:pPr>
            <a:fld id="{086CCCB0-1D1D-4B0B-9202-99463525EA54}" type="slidenum">
              <a:rPr lang="sv-SE" smtClean="0"/>
              <a:pPr>
                <a:defRPr/>
              </a:pPr>
              <a:t>34</a:t>
            </a:fld>
            <a:endParaRPr lang="sv-SE"/>
          </a:p>
        </p:txBody>
      </p:sp>
    </p:spTree>
    <p:extLst>
      <p:ext uri="{BB962C8B-B14F-4D97-AF65-F5344CB8AC3E}">
        <p14:creationId xmlns:p14="http://schemas.microsoft.com/office/powerpoint/2010/main" val="123501571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Bildobjekt 48" descr="En bild som visar utomhus, himmel, byggnad, vatten&#10;&#10;Automatiskt genererad beskrivning">
            <a:extLst>
              <a:ext uri="{FF2B5EF4-FFF2-40B4-BE49-F238E27FC236}">
                <a16:creationId xmlns:a16="http://schemas.microsoft.com/office/drawing/2014/main" id="{38556BDF-A126-99A7-72E3-F9A81519F0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353783"/>
          </a:xfrm>
          <a:prstGeom prst="rect">
            <a:avLst/>
          </a:prstGeom>
        </p:spPr>
      </p:pic>
      <p:sp>
        <p:nvSpPr>
          <p:cNvPr id="5" name="Platshållare för datum 4">
            <a:extLst>
              <a:ext uri="{FF2B5EF4-FFF2-40B4-BE49-F238E27FC236}">
                <a16:creationId xmlns:a16="http://schemas.microsoft.com/office/drawing/2014/main" id="{6A1DC77E-A38E-F8F5-3F22-50668FCC520F}"/>
              </a:ext>
            </a:extLst>
          </p:cNvPr>
          <p:cNvSpPr>
            <a:spLocks noGrp="1"/>
          </p:cNvSpPr>
          <p:nvPr>
            <p:ph type="dt" sz="half" idx="19"/>
          </p:nvPr>
        </p:nvSpPr>
        <p:spPr/>
        <p:txBody>
          <a:bodyPr/>
          <a:lstStyle/>
          <a:p>
            <a:pPr>
              <a:defRPr/>
            </a:pPr>
            <a:fld id="{A72D2315-38E5-431C-A956-3238922F094E}"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76F9FED8-8640-4D0B-FF7C-33FDD35F8FC1}"/>
              </a:ext>
            </a:extLst>
          </p:cNvPr>
          <p:cNvSpPr>
            <a:spLocks noGrp="1"/>
          </p:cNvSpPr>
          <p:nvPr>
            <p:ph type="sldNum" sz="quarter" idx="21"/>
          </p:nvPr>
        </p:nvSpPr>
        <p:spPr/>
        <p:txBody>
          <a:bodyPr/>
          <a:lstStyle/>
          <a:p>
            <a:pPr>
              <a:defRPr/>
            </a:pPr>
            <a:fld id="{DE2EAC43-3C7D-4CB9-83EB-233A2DA33A4B}" type="slidenum">
              <a:rPr lang="sv-SE" smtClean="0"/>
              <a:pPr>
                <a:defRPr/>
              </a:pPr>
              <a:t>35</a:t>
            </a:fld>
            <a:endParaRPr lang="sv-SE"/>
          </a:p>
        </p:txBody>
      </p:sp>
      <p:sp>
        <p:nvSpPr>
          <p:cNvPr id="9" name="Rubrik 2">
            <a:extLst>
              <a:ext uri="{FF2B5EF4-FFF2-40B4-BE49-F238E27FC236}">
                <a16:creationId xmlns:a16="http://schemas.microsoft.com/office/drawing/2014/main" id="{7A712E52-37E7-640A-4966-459B30E24FAF}"/>
              </a:ext>
            </a:extLst>
          </p:cNvPr>
          <p:cNvSpPr txBox="1">
            <a:spLocks/>
          </p:cNvSpPr>
          <p:nvPr/>
        </p:nvSpPr>
        <p:spPr bwMode="auto">
          <a:xfrm>
            <a:off x="690843" y="433296"/>
            <a:ext cx="8896731"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lnSpc>
                <a:spcPct val="85000"/>
              </a:lnSpc>
              <a:spcBef>
                <a:spcPct val="0"/>
              </a:spcBef>
              <a:spcAft>
                <a:spcPct val="0"/>
              </a:spcAft>
              <a:defRPr sz="3600" kern="1200">
                <a:solidFill>
                  <a:schemeClr val="bg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a:lstStyle>
          <a:p>
            <a:r>
              <a:rPr lang="sv-SE" dirty="0"/>
              <a:t>Sex förslag till politikskiften</a:t>
            </a:r>
            <a:endParaRPr lang="sv-SE" b="1" dirty="0"/>
          </a:p>
        </p:txBody>
      </p:sp>
      <p:cxnSp>
        <p:nvCxnSpPr>
          <p:cNvPr id="11" name="Rak koppling 10">
            <a:extLst>
              <a:ext uri="{FF2B5EF4-FFF2-40B4-BE49-F238E27FC236}">
                <a16:creationId xmlns:a16="http://schemas.microsoft.com/office/drawing/2014/main" id="{3A695531-EDCF-74A8-9F88-E4843DAC6311}"/>
              </a:ext>
            </a:extLst>
          </p:cNvPr>
          <p:cNvCxnSpPr>
            <a:cxnSpLocks/>
          </p:cNvCxnSpPr>
          <p:nvPr/>
        </p:nvCxnSpPr>
        <p:spPr>
          <a:xfrm>
            <a:off x="5290155" y="1570333"/>
            <a:ext cx="0" cy="33926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 name="Grupp 34">
            <a:extLst>
              <a:ext uri="{FF2B5EF4-FFF2-40B4-BE49-F238E27FC236}">
                <a16:creationId xmlns:a16="http://schemas.microsoft.com/office/drawing/2014/main" id="{B9E873BB-5EF0-DA77-9285-DE0B65D98A5E}"/>
              </a:ext>
            </a:extLst>
          </p:cNvPr>
          <p:cNvGrpSpPr/>
          <p:nvPr/>
        </p:nvGrpSpPr>
        <p:grpSpPr>
          <a:xfrm>
            <a:off x="5548175" y="1715796"/>
            <a:ext cx="4375205" cy="778465"/>
            <a:chOff x="4866198" y="2382129"/>
            <a:chExt cx="4375205" cy="778465"/>
          </a:xfrm>
        </p:grpSpPr>
        <p:grpSp>
          <p:nvGrpSpPr>
            <p:cNvPr id="8" name="Grupp 7">
              <a:extLst>
                <a:ext uri="{FF2B5EF4-FFF2-40B4-BE49-F238E27FC236}">
                  <a16:creationId xmlns:a16="http://schemas.microsoft.com/office/drawing/2014/main" id="{7D7BAE2A-06D9-BD16-0DFD-E7F4E35341EC}"/>
                </a:ext>
              </a:extLst>
            </p:cNvPr>
            <p:cNvGrpSpPr/>
            <p:nvPr/>
          </p:nvGrpSpPr>
          <p:grpSpPr>
            <a:xfrm>
              <a:off x="4866198" y="2382129"/>
              <a:ext cx="765313" cy="765313"/>
              <a:chOff x="4667416" y="2663687"/>
              <a:chExt cx="765313" cy="765313"/>
            </a:xfrm>
          </p:grpSpPr>
          <p:sp>
            <p:nvSpPr>
              <p:cNvPr id="4" name="Ellips 3">
                <a:extLst>
                  <a:ext uri="{FF2B5EF4-FFF2-40B4-BE49-F238E27FC236}">
                    <a16:creationId xmlns:a16="http://schemas.microsoft.com/office/drawing/2014/main" id="{41D7FE1A-D919-52F6-2185-FAB886807DB2}"/>
                  </a:ext>
                </a:extLst>
              </p:cNvPr>
              <p:cNvSpPr/>
              <p:nvPr/>
            </p:nvSpPr>
            <p:spPr>
              <a:xfrm>
                <a:off x="4667416" y="2663687"/>
                <a:ext cx="765313" cy="765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a:p>
            </p:txBody>
          </p:sp>
          <p:sp>
            <p:nvSpPr>
              <p:cNvPr id="7" name="textruta 6">
                <a:extLst>
                  <a:ext uri="{FF2B5EF4-FFF2-40B4-BE49-F238E27FC236}">
                    <a16:creationId xmlns:a16="http://schemas.microsoft.com/office/drawing/2014/main" id="{218C2CFF-D174-9B12-3EA6-C2A32B64AB21}"/>
                  </a:ext>
                </a:extLst>
              </p:cNvPr>
              <p:cNvSpPr txBox="1"/>
              <p:nvPr/>
            </p:nvSpPr>
            <p:spPr>
              <a:xfrm>
                <a:off x="4830417" y="2728594"/>
                <a:ext cx="227606" cy="646331"/>
              </a:xfrm>
              <a:prstGeom prst="rect">
                <a:avLst/>
              </a:prstGeom>
              <a:noFill/>
            </p:spPr>
            <p:txBody>
              <a:bodyPr wrap="square" rtlCol="0">
                <a:spAutoFit/>
              </a:bodyPr>
              <a:lstStyle/>
              <a:p>
                <a:pPr>
                  <a:lnSpc>
                    <a:spcPct val="90000"/>
                  </a:lnSpc>
                  <a:spcBef>
                    <a:spcPts val="600"/>
                  </a:spcBef>
                </a:pPr>
                <a:r>
                  <a:rPr lang="sv-SE" sz="4000" b="1" dirty="0">
                    <a:solidFill>
                      <a:srgbClr val="7DB5D6"/>
                    </a:solidFill>
                    <a:latin typeface="+mn-lt"/>
                  </a:rPr>
                  <a:t>4</a:t>
                </a:r>
              </a:p>
            </p:txBody>
          </p:sp>
        </p:grpSp>
        <p:sp>
          <p:nvSpPr>
            <p:cNvPr id="18" name="textruta 17">
              <a:extLst>
                <a:ext uri="{FF2B5EF4-FFF2-40B4-BE49-F238E27FC236}">
                  <a16:creationId xmlns:a16="http://schemas.microsoft.com/office/drawing/2014/main" id="{C559C6CB-A0FE-2995-1B15-60D8FB4D0ADD}"/>
                </a:ext>
              </a:extLst>
            </p:cNvPr>
            <p:cNvSpPr txBox="1"/>
            <p:nvPr/>
          </p:nvSpPr>
          <p:spPr>
            <a:xfrm>
              <a:off x="5631511" y="2403464"/>
              <a:ext cx="3609892" cy="757130"/>
            </a:xfrm>
            <a:prstGeom prst="rect">
              <a:avLst/>
            </a:prstGeom>
            <a:noFill/>
          </p:spPr>
          <p:txBody>
            <a:bodyPr wrap="square" rtlCol="0">
              <a:spAutoFit/>
            </a:bodyPr>
            <a:lstStyle/>
            <a:p>
              <a:pPr>
                <a:lnSpc>
                  <a:spcPct val="90000"/>
                </a:lnSpc>
                <a:spcBef>
                  <a:spcPts val="600"/>
                </a:spcBef>
              </a:pPr>
              <a:r>
                <a:rPr lang="sv-SE" sz="2400" dirty="0">
                  <a:solidFill>
                    <a:schemeClr val="bg1"/>
                  </a:solidFill>
                  <a:latin typeface="+mn-lt"/>
                </a:rPr>
                <a:t>Rättvis fördelning av omställningskostnader</a:t>
              </a:r>
            </a:p>
          </p:txBody>
        </p:sp>
      </p:grpSp>
      <p:grpSp>
        <p:nvGrpSpPr>
          <p:cNvPr id="36" name="Grupp 35">
            <a:extLst>
              <a:ext uri="{FF2B5EF4-FFF2-40B4-BE49-F238E27FC236}">
                <a16:creationId xmlns:a16="http://schemas.microsoft.com/office/drawing/2014/main" id="{D2BCF5AA-F637-E443-50D6-6F3DCC91B62B}"/>
              </a:ext>
            </a:extLst>
          </p:cNvPr>
          <p:cNvGrpSpPr/>
          <p:nvPr/>
        </p:nvGrpSpPr>
        <p:grpSpPr>
          <a:xfrm>
            <a:off x="5548175" y="2823196"/>
            <a:ext cx="4375205" cy="780231"/>
            <a:chOff x="4866198" y="3348727"/>
            <a:chExt cx="4375205" cy="780231"/>
          </a:xfrm>
        </p:grpSpPr>
        <p:grpSp>
          <p:nvGrpSpPr>
            <p:cNvPr id="21" name="Grupp 20">
              <a:extLst>
                <a:ext uri="{FF2B5EF4-FFF2-40B4-BE49-F238E27FC236}">
                  <a16:creationId xmlns:a16="http://schemas.microsoft.com/office/drawing/2014/main" id="{9F96A61F-FDE3-6A81-C016-ED287D914104}"/>
                </a:ext>
              </a:extLst>
            </p:cNvPr>
            <p:cNvGrpSpPr/>
            <p:nvPr/>
          </p:nvGrpSpPr>
          <p:grpSpPr>
            <a:xfrm>
              <a:off x="4866198" y="3348727"/>
              <a:ext cx="765313" cy="765313"/>
              <a:chOff x="4667416" y="2663687"/>
              <a:chExt cx="765313" cy="765313"/>
            </a:xfrm>
          </p:grpSpPr>
          <p:sp>
            <p:nvSpPr>
              <p:cNvPr id="22" name="Ellips 21">
                <a:extLst>
                  <a:ext uri="{FF2B5EF4-FFF2-40B4-BE49-F238E27FC236}">
                    <a16:creationId xmlns:a16="http://schemas.microsoft.com/office/drawing/2014/main" id="{AB9E26D2-99BC-FF94-246B-091BE38AB37F}"/>
                  </a:ext>
                </a:extLst>
              </p:cNvPr>
              <p:cNvSpPr/>
              <p:nvPr/>
            </p:nvSpPr>
            <p:spPr>
              <a:xfrm>
                <a:off x="4667416" y="2663687"/>
                <a:ext cx="765313" cy="765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err="1"/>
              </a:p>
            </p:txBody>
          </p:sp>
          <p:sp>
            <p:nvSpPr>
              <p:cNvPr id="24" name="textruta 23">
                <a:extLst>
                  <a:ext uri="{FF2B5EF4-FFF2-40B4-BE49-F238E27FC236}">
                    <a16:creationId xmlns:a16="http://schemas.microsoft.com/office/drawing/2014/main" id="{DF5BAD11-F60F-AB34-1741-13F1C0CBD2F9}"/>
                  </a:ext>
                </a:extLst>
              </p:cNvPr>
              <p:cNvSpPr txBox="1"/>
              <p:nvPr/>
            </p:nvSpPr>
            <p:spPr>
              <a:xfrm>
                <a:off x="4838368" y="2728594"/>
                <a:ext cx="227606" cy="646331"/>
              </a:xfrm>
              <a:prstGeom prst="rect">
                <a:avLst/>
              </a:prstGeom>
              <a:noFill/>
            </p:spPr>
            <p:txBody>
              <a:bodyPr wrap="square" rtlCol="0">
                <a:spAutoFit/>
              </a:bodyPr>
              <a:lstStyle/>
              <a:p>
                <a:pPr>
                  <a:lnSpc>
                    <a:spcPct val="90000"/>
                  </a:lnSpc>
                  <a:spcBef>
                    <a:spcPts val="600"/>
                  </a:spcBef>
                </a:pPr>
                <a:r>
                  <a:rPr lang="sv-SE" sz="4000" b="1" dirty="0">
                    <a:solidFill>
                      <a:srgbClr val="7DB5D6"/>
                    </a:solidFill>
                    <a:latin typeface="+mn-lt"/>
                  </a:rPr>
                  <a:t>5</a:t>
                </a:r>
              </a:p>
            </p:txBody>
          </p:sp>
        </p:grpSp>
        <p:sp>
          <p:nvSpPr>
            <p:cNvPr id="28" name="textruta 27">
              <a:extLst>
                <a:ext uri="{FF2B5EF4-FFF2-40B4-BE49-F238E27FC236}">
                  <a16:creationId xmlns:a16="http://schemas.microsoft.com/office/drawing/2014/main" id="{06988CB1-CE2F-4104-1578-A584F1C66205}"/>
                </a:ext>
              </a:extLst>
            </p:cNvPr>
            <p:cNvSpPr txBox="1"/>
            <p:nvPr/>
          </p:nvSpPr>
          <p:spPr>
            <a:xfrm>
              <a:off x="5631511" y="3371828"/>
              <a:ext cx="3609892" cy="757130"/>
            </a:xfrm>
            <a:prstGeom prst="rect">
              <a:avLst/>
            </a:prstGeom>
            <a:noFill/>
          </p:spPr>
          <p:txBody>
            <a:bodyPr wrap="square" rtlCol="0">
              <a:spAutoFit/>
            </a:bodyPr>
            <a:lstStyle/>
            <a:p>
              <a:pPr>
                <a:lnSpc>
                  <a:spcPct val="90000"/>
                </a:lnSpc>
                <a:spcBef>
                  <a:spcPts val="600"/>
                </a:spcBef>
              </a:pPr>
              <a:r>
                <a:rPr lang="sv-SE" sz="2400" dirty="0">
                  <a:solidFill>
                    <a:schemeClr val="bg1"/>
                  </a:solidFill>
                  <a:latin typeface="+mn-lt"/>
                </a:rPr>
                <a:t>Bädda för acceptans och förståelse</a:t>
              </a:r>
            </a:p>
          </p:txBody>
        </p:sp>
      </p:grpSp>
      <p:grpSp>
        <p:nvGrpSpPr>
          <p:cNvPr id="37" name="Grupp 36">
            <a:extLst>
              <a:ext uri="{FF2B5EF4-FFF2-40B4-BE49-F238E27FC236}">
                <a16:creationId xmlns:a16="http://schemas.microsoft.com/office/drawing/2014/main" id="{56A04AAB-A704-B73F-9DAF-DD8D591D8D3C}"/>
              </a:ext>
            </a:extLst>
          </p:cNvPr>
          <p:cNvGrpSpPr/>
          <p:nvPr/>
        </p:nvGrpSpPr>
        <p:grpSpPr>
          <a:xfrm>
            <a:off x="5548175" y="4049753"/>
            <a:ext cx="4375205" cy="774588"/>
            <a:chOff x="4866198" y="4354980"/>
            <a:chExt cx="4375205" cy="774588"/>
          </a:xfrm>
        </p:grpSpPr>
        <p:grpSp>
          <p:nvGrpSpPr>
            <p:cNvPr id="29" name="Grupp 28">
              <a:extLst>
                <a:ext uri="{FF2B5EF4-FFF2-40B4-BE49-F238E27FC236}">
                  <a16:creationId xmlns:a16="http://schemas.microsoft.com/office/drawing/2014/main" id="{EAEF130E-6B00-342C-A2D4-B7CA99A73066}"/>
                </a:ext>
              </a:extLst>
            </p:cNvPr>
            <p:cNvGrpSpPr/>
            <p:nvPr/>
          </p:nvGrpSpPr>
          <p:grpSpPr>
            <a:xfrm>
              <a:off x="4866198" y="4354980"/>
              <a:ext cx="765313" cy="765313"/>
              <a:chOff x="4667416" y="2663687"/>
              <a:chExt cx="765313" cy="765313"/>
            </a:xfrm>
          </p:grpSpPr>
          <p:sp>
            <p:nvSpPr>
              <p:cNvPr id="32" name="Ellips 31">
                <a:extLst>
                  <a:ext uri="{FF2B5EF4-FFF2-40B4-BE49-F238E27FC236}">
                    <a16:creationId xmlns:a16="http://schemas.microsoft.com/office/drawing/2014/main" id="{E0AB995F-D2C7-51FC-BD79-C708FDD6A197}"/>
                  </a:ext>
                </a:extLst>
              </p:cNvPr>
              <p:cNvSpPr/>
              <p:nvPr/>
            </p:nvSpPr>
            <p:spPr>
              <a:xfrm>
                <a:off x="4667416" y="2663687"/>
                <a:ext cx="765313" cy="765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err="1"/>
              </a:p>
            </p:txBody>
          </p:sp>
          <p:sp>
            <p:nvSpPr>
              <p:cNvPr id="33" name="textruta 32">
                <a:extLst>
                  <a:ext uri="{FF2B5EF4-FFF2-40B4-BE49-F238E27FC236}">
                    <a16:creationId xmlns:a16="http://schemas.microsoft.com/office/drawing/2014/main" id="{F34AB41C-6EF4-9DD1-B205-FB9B7FCF1012}"/>
                  </a:ext>
                </a:extLst>
              </p:cNvPr>
              <p:cNvSpPr txBox="1"/>
              <p:nvPr/>
            </p:nvSpPr>
            <p:spPr>
              <a:xfrm>
                <a:off x="4838368" y="2736545"/>
                <a:ext cx="227606" cy="646331"/>
              </a:xfrm>
              <a:prstGeom prst="rect">
                <a:avLst/>
              </a:prstGeom>
              <a:noFill/>
            </p:spPr>
            <p:txBody>
              <a:bodyPr wrap="square" rtlCol="0">
                <a:spAutoFit/>
              </a:bodyPr>
              <a:lstStyle/>
              <a:p>
                <a:pPr>
                  <a:lnSpc>
                    <a:spcPct val="90000"/>
                  </a:lnSpc>
                  <a:spcBef>
                    <a:spcPts val="600"/>
                  </a:spcBef>
                </a:pPr>
                <a:r>
                  <a:rPr lang="sv-SE" sz="4000" b="1" dirty="0">
                    <a:solidFill>
                      <a:srgbClr val="7DB5D6"/>
                    </a:solidFill>
                    <a:latin typeface="+mn-lt"/>
                  </a:rPr>
                  <a:t>6</a:t>
                </a:r>
              </a:p>
            </p:txBody>
          </p:sp>
        </p:grpSp>
        <p:sp>
          <p:nvSpPr>
            <p:cNvPr id="34" name="textruta 33">
              <a:extLst>
                <a:ext uri="{FF2B5EF4-FFF2-40B4-BE49-F238E27FC236}">
                  <a16:creationId xmlns:a16="http://schemas.microsoft.com/office/drawing/2014/main" id="{DAFF2BF2-96EA-A372-668C-96879A7266A8}"/>
                </a:ext>
              </a:extLst>
            </p:cNvPr>
            <p:cNvSpPr txBox="1"/>
            <p:nvPr/>
          </p:nvSpPr>
          <p:spPr>
            <a:xfrm>
              <a:off x="5631511" y="4372438"/>
              <a:ext cx="3609892" cy="757130"/>
            </a:xfrm>
            <a:prstGeom prst="rect">
              <a:avLst/>
            </a:prstGeom>
            <a:noFill/>
          </p:spPr>
          <p:txBody>
            <a:bodyPr wrap="square" rtlCol="0">
              <a:spAutoFit/>
            </a:bodyPr>
            <a:lstStyle/>
            <a:p>
              <a:pPr>
                <a:lnSpc>
                  <a:spcPct val="90000"/>
                </a:lnSpc>
                <a:spcBef>
                  <a:spcPts val="600"/>
                </a:spcBef>
              </a:pPr>
              <a:r>
                <a:rPr lang="sv-SE" sz="2400" dirty="0">
                  <a:solidFill>
                    <a:schemeClr val="bg1"/>
                  </a:solidFill>
                  <a:latin typeface="+mn-lt"/>
                </a:rPr>
                <a:t>Politiskt mod och starkare ledarskap</a:t>
              </a:r>
            </a:p>
          </p:txBody>
        </p:sp>
      </p:grpSp>
      <p:grpSp>
        <p:nvGrpSpPr>
          <p:cNvPr id="2" name="Grupp 1">
            <a:extLst>
              <a:ext uri="{FF2B5EF4-FFF2-40B4-BE49-F238E27FC236}">
                <a16:creationId xmlns:a16="http://schemas.microsoft.com/office/drawing/2014/main" id="{08A926DF-5486-101E-77B3-C8251C12A94A}"/>
              </a:ext>
            </a:extLst>
          </p:cNvPr>
          <p:cNvGrpSpPr/>
          <p:nvPr/>
        </p:nvGrpSpPr>
        <p:grpSpPr>
          <a:xfrm>
            <a:off x="695325" y="1570333"/>
            <a:ext cx="4499727" cy="1089529"/>
            <a:chOff x="4866198" y="2403464"/>
            <a:chExt cx="4499727" cy="1089529"/>
          </a:xfrm>
        </p:grpSpPr>
        <p:grpSp>
          <p:nvGrpSpPr>
            <p:cNvPr id="3" name="Grupp 2">
              <a:extLst>
                <a:ext uri="{FF2B5EF4-FFF2-40B4-BE49-F238E27FC236}">
                  <a16:creationId xmlns:a16="http://schemas.microsoft.com/office/drawing/2014/main" id="{C2FC1CC0-AC64-3EE6-8B37-DE2BDA3CED1E}"/>
                </a:ext>
              </a:extLst>
            </p:cNvPr>
            <p:cNvGrpSpPr/>
            <p:nvPr/>
          </p:nvGrpSpPr>
          <p:grpSpPr>
            <a:xfrm>
              <a:off x="4866198" y="2530233"/>
              <a:ext cx="765313" cy="765313"/>
              <a:chOff x="4667416" y="2811791"/>
              <a:chExt cx="765313" cy="765313"/>
            </a:xfrm>
          </p:grpSpPr>
          <p:sp>
            <p:nvSpPr>
              <p:cNvPr id="13" name="Ellips 12">
                <a:extLst>
                  <a:ext uri="{FF2B5EF4-FFF2-40B4-BE49-F238E27FC236}">
                    <a16:creationId xmlns:a16="http://schemas.microsoft.com/office/drawing/2014/main" id="{A4FF17A2-243C-CB4A-6956-1E6CFE5FECC4}"/>
                  </a:ext>
                </a:extLst>
              </p:cNvPr>
              <p:cNvSpPr/>
              <p:nvPr/>
            </p:nvSpPr>
            <p:spPr>
              <a:xfrm>
                <a:off x="4667416" y="2811791"/>
                <a:ext cx="765313" cy="765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a:p>
            </p:txBody>
          </p:sp>
          <p:sp>
            <p:nvSpPr>
              <p:cNvPr id="14" name="textruta 13">
                <a:extLst>
                  <a:ext uri="{FF2B5EF4-FFF2-40B4-BE49-F238E27FC236}">
                    <a16:creationId xmlns:a16="http://schemas.microsoft.com/office/drawing/2014/main" id="{12A2C7B0-CE6C-6715-4573-401CEEDA1117}"/>
                  </a:ext>
                </a:extLst>
              </p:cNvPr>
              <p:cNvSpPr txBox="1"/>
              <p:nvPr/>
            </p:nvSpPr>
            <p:spPr>
              <a:xfrm>
                <a:off x="4830417" y="2876698"/>
                <a:ext cx="227606" cy="646331"/>
              </a:xfrm>
              <a:prstGeom prst="rect">
                <a:avLst/>
              </a:prstGeom>
              <a:noFill/>
            </p:spPr>
            <p:txBody>
              <a:bodyPr wrap="square" rtlCol="0">
                <a:spAutoFit/>
              </a:bodyPr>
              <a:lstStyle/>
              <a:p>
                <a:pPr>
                  <a:lnSpc>
                    <a:spcPct val="90000"/>
                  </a:lnSpc>
                  <a:spcBef>
                    <a:spcPts val="600"/>
                  </a:spcBef>
                </a:pPr>
                <a:r>
                  <a:rPr lang="sv-SE" sz="4000" b="1" dirty="0">
                    <a:solidFill>
                      <a:srgbClr val="7DB5D6"/>
                    </a:solidFill>
                    <a:latin typeface="+mn-lt"/>
                  </a:rPr>
                  <a:t>1</a:t>
                </a:r>
              </a:p>
            </p:txBody>
          </p:sp>
        </p:grpSp>
        <p:sp>
          <p:nvSpPr>
            <p:cNvPr id="10" name="textruta 9">
              <a:extLst>
                <a:ext uri="{FF2B5EF4-FFF2-40B4-BE49-F238E27FC236}">
                  <a16:creationId xmlns:a16="http://schemas.microsoft.com/office/drawing/2014/main" id="{A98A2BEF-FC63-BA38-53DA-01E0705462E6}"/>
                </a:ext>
              </a:extLst>
            </p:cNvPr>
            <p:cNvSpPr txBox="1"/>
            <p:nvPr/>
          </p:nvSpPr>
          <p:spPr>
            <a:xfrm>
              <a:off x="5631510" y="2403464"/>
              <a:ext cx="3734415" cy="1089529"/>
            </a:xfrm>
            <a:prstGeom prst="rect">
              <a:avLst/>
            </a:prstGeom>
            <a:noFill/>
          </p:spPr>
          <p:txBody>
            <a:bodyPr wrap="square" rtlCol="0">
              <a:spAutoFit/>
            </a:bodyPr>
            <a:lstStyle/>
            <a:p>
              <a:pPr>
                <a:lnSpc>
                  <a:spcPct val="90000"/>
                </a:lnSpc>
                <a:spcBef>
                  <a:spcPts val="600"/>
                </a:spcBef>
              </a:pPr>
              <a:r>
                <a:rPr lang="sv-SE" sz="2400" dirty="0">
                  <a:solidFill>
                    <a:schemeClr val="bg1"/>
                  </a:solidFill>
                  <a:latin typeface="+mn-lt"/>
                </a:rPr>
                <a:t>Statens roll i klimatomställningen – en aktiv närings- &amp; klimatpolitik</a:t>
              </a:r>
            </a:p>
          </p:txBody>
        </p:sp>
      </p:grpSp>
      <p:grpSp>
        <p:nvGrpSpPr>
          <p:cNvPr id="15" name="Grupp 14">
            <a:extLst>
              <a:ext uri="{FF2B5EF4-FFF2-40B4-BE49-F238E27FC236}">
                <a16:creationId xmlns:a16="http://schemas.microsoft.com/office/drawing/2014/main" id="{F5D78A8F-9711-B62E-E256-668C5D56AF97}"/>
              </a:ext>
            </a:extLst>
          </p:cNvPr>
          <p:cNvGrpSpPr/>
          <p:nvPr/>
        </p:nvGrpSpPr>
        <p:grpSpPr>
          <a:xfrm>
            <a:off x="690843" y="2743384"/>
            <a:ext cx="4375205" cy="1089529"/>
            <a:chOff x="4866198" y="3371828"/>
            <a:chExt cx="4375205" cy="1089529"/>
          </a:xfrm>
        </p:grpSpPr>
        <p:grpSp>
          <p:nvGrpSpPr>
            <p:cNvPr id="19" name="Grupp 18">
              <a:extLst>
                <a:ext uri="{FF2B5EF4-FFF2-40B4-BE49-F238E27FC236}">
                  <a16:creationId xmlns:a16="http://schemas.microsoft.com/office/drawing/2014/main" id="{B617ED62-5AD3-FDB8-CB76-CA545A8EF5E7}"/>
                </a:ext>
              </a:extLst>
            </p:cNvPr>
            <p:cNvGrpSpPr/>
            <p:nvPr/>
          </p:nvGrpSpPr>
          <p:grpSpPr>
            <a:xfrm>
              <a:off x="4866198" y="3435178"/>
              <a:ext cx="765313" cy="765313"/>
              <a:chOff x="4667416" y="2750138"/>
              <a:chExt cx="765313" cy="765313"/>
            </a:xfrm>
          </p:grpSpPr>
          <p:sp>
            <p:nvSpPr>
              <p:cNvPr id="25" name="Ellips 24">
                <a:extLst>
                  <a:ext uri="{FF2B5EF4-FFF2-40B4-BE49-F238E27FC236}">
                    <a16:creationId xmlns:a16="http://schemas.microsoft.com/office/drawing/2014/main" id="{88252AEF-44F1-3842-4755-574C7A92B583}"/>
                  </a:ext>
                </a:extLst>
              </p:cNvPr>
              <p:cNvSpPr/>
              <p:nvPr/>
            </p:nvSpPr>
            <p:spPr>
              <a:xfrm>
                <a:off x="4667416" y="2750138"/>
                <a:ext cx="765313" cy="765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err="1"/>
              </a:p>
            </p:txBody>
          </p:sp>
          <p:sp>
            <p:nvSpPr>
              <p:cNvPr id="26" name="textruta 25">
                <a:extLst>
                  <a:ext uri="{FF2B5EF4-FFF2-40B4-BE49-F238E27FC236}">
                    <a16:creationId xmlns:a16="http://schemas.microsoft.com/office/drawing/2014/main" id="{DB859E18-6296-CA6C-F8BE-FCE2F561304B}"/>
                  </a:ext>
                </a:extLst>
              </p:cNvPr>
              <p:cNvSpPr txBox="1"/>
              <p:nvPr/>
            </p:nvSpPr>
            <p:spPr>
              <a:xfrm>
                <a:off x="4838368" y="2815045"/>
                <a:ext cx="227606" cy="646331"/>
              </a:xfrm>
              <a:prstGeom prst="rect">
                <a:avLst/>
              </a:prstGeom>
              <a:noFill/>
            </p:spPr>
            <p:txBody>
              <a:bodyPr wrap="square" rtlCol="0">
                <a:spAutoFit/>
              </a:bodyPr>
              <a:lstStyle/>
              <a:p>
                <a:pPr>
                  <a:lnSpc>
                    <a:spcPct val="90000"/>
                  </a:lnSpc>
                  <a:spcBef>
                    <a:spcPts val="600"/>
                  </a:spcBef>
                </a:pPr>
                <a:r>
                  <a:rPr lang="sv-SE" sz="4000" b="1" dirty="0">
                    <a:solidFill>
                      <a:srgbClr val="7DB5D6"/>
                    </a:solidFill>
                    <a:latin typeface="+mn-lt"/>
                  </a:rPr>
                  <a:t>2</a:t>
                </a:r>
              </a:p>
            </p:txBody>
          </p:sp>
        </p:grpSp>
        <p:sp>
          <p:nvSpPr>
            <p:cNvPr id="20" name="textruta 19">
              <a:extLst>
                <a:ext uri="{FF2B5EF4-FFF2-40B4-BE49-F238E27FC236}">
                  <a16:creationId xmlns:a16="http://schemas.microsoft.com/office/drawing/2014/main" id="{10F7E3D4-DCDF-30E1-1684-55DCF970A4E1}"/>
                </a:ext>
              </a:extLst>
            </p:cNvPr>
            <p:cNvSpPr txBox="1"/>
            <p:nvPr/>
          </p:nvSpPr>
          <p:spPr>
            <a:xfrm>
              <a:off x="5631511" y="3371828"/>
              <a:ext cx="3609892" cy="1089529"/>
            </a:xfrm>
            <a:prstGeom prst="rect">
              <a:avLst/>
            </a:prstGeom>
            <a:noFill/>
          </p:spPr>
          <p:txBody>
            <a:bodyPr wrap="square" rtlCol="0">
              <a:spAutoFit/>
            </a:bodyPr>
            <a:lstStyle/>
            <a:p>
              <a:pPr>
                <a:lnSpc>
                  <a:spcPct val="90000"/>
                </a:lnSpc>
                <a:spcBef>
                  <a:spcPts val="600"/>
                </a:spcBef>
              </a:pPr>
              <a:r>
                <a:rPr lang="sv-SE" sz="2400" dirty="0">
                  <a:solidFill>
                    <a:schemeClr val="bg1"/>
                  </a:solidFill>
                  <a:latin typeface="+mn-lt"/>
                </a:rPr>
                <a:t>Utbyggd energiinfrastruktur är nyckeln för omställningen</a:t>
              </a:r>
            </a:p>
          </p:txBody>
        </p:sp>
      </p:grpSp>
      <p:grpSp>
        <p:nvGrpSpPr>
          <p:cNvPr id="27" name="Grupp 26">
            <a:extLst>
              <a:ext uri="{FF2B5EF4-FFF2-40B4-BE49-F238E27FC236}">
                <a16:creationId xmlns:a16="http://schemas.microsoft.com/office/drawing/2014/main" id="{624F7D70-11C7-767F-D575-0EE0ADE5C208}"/>
              </a:ext>
            </a:extLst>
          </p:cNvPr>
          <p:cNvGrpSpPr/>
          <p:nvPr/>
        </p:nvGrpSpPr>
        <p:grpSpPr>
          <a:xfrm>
            <a:off x="690843" y="3873472"/>
            <a:ext cx="4661529" cy="1089529"/>
            <a:chOff x="4866198" y="4372438"/>
            <a:chExt cx="4661529" cy="1089529"/>
          </a:xfrm>
        </p:grpSpPr>
        <p:grpSp>
          <p:nvGrpSpPr>
            <p:cNvPr id="30" name="Grupp 29">
              <a:extLst>
                <a:ext uri="{FF2B5EF4-FFF2-40B4-BE49-F238E27FC236}">
                  <a16:creationId xmlns:a16="http://schemas.microsoft.com/office/drawing/2014/main" id="{6FF21FC3-8E13-5BAF-7777-2C5B70B69CA4}"/>
                </a:ext>
              </a:extLst>
            </p:cNvPr>
            <p:cNvGrpSpPr/>
            <p:nvPr/>
          </p:nvGrpSpPr>
          <p:grpSpPr>
            <a:xfrm>
              <a:off x="4866198" y="4539990"/>
              <a:ext cx="765313" cy="765313"/>
              <a:chOff x="4667416" y="2848697"/>
              <a:chExt cx="765313" cy="765313"/>
            </a:xfrm>
          </p:grpSpPr>
          <p:sp>
            <p:nvSpPr>
              <p:cNvPr id="39" name="Ellips 38">
                <a:extLst>
                  <a:ext uri="{FF2B5EF4-FFF2-40B4-BE49-F238E27FC236}">
                    <a16:creationId xmlns:a16="http://schemas.microsoft.com/office/drawing/2014/main" id="{415ADCE6-3359-4C87-EAA5-7DA5A40586F9}"/>
                  </a:ext>
                </a:extLst>
              </p:cNvPr>
              <p:cNvSpPr/>
              <p:nvPr/>
            </p:nvSpPr>
            <p:spPr>
              <a:xfrm>
                <a:off x="4667416" y="2848697"/>
                <a:ext cx="765313" cy="765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err="1"/>
              </a:p>
            </p:txBody>
          </p:sp>
          <p:sp>
            <p:nvSpPr>
              <p:cNvPr id="40" name="textruta 39">
                <a:extLst>
                  <a:ext uri="{FF2B5EF4-FFF2-40B4-BE49-F238E27FC236}">
                    <a16:creationId xmlns:a16="http://schemas.microsoft.com/office/drawing/2014/main" id="{EFC9CE00-2A3D-450D-BE8D-0405B3DADCCC}"/>
                  </a:ext>
                </a:extLst>
              </p:cNvPr>
              <p:cNvSpPr txBox="1"/>
              <p:nvPr/>
            </p:nvSpPr>
            <p:spPr>
              <a:xfrm>
                <a:off x="4838368" y="2921555"/>
                <a:ext cx="227606" cy="646331"/>
              </a:xfrm>
              <a:prstGeom prst="rect">
                <a:avLst/>
              </a:prstGeom>
              <a:noFill/>
            </p:spPr>
            <p:txBody>
              <a:bodyPr wrap="square" rtlCol="0">
                <a:spAutoFit/>
              </a:bodyPr>
              <a:lstStyle/>
              <a:p>
                <a:pPr>
                  <a:lnSpc>
                    <a:spcPct val="90000"/>
                  </a:lnSpc>
                  <a:spcBef>
                    <a:spcPts val="600"/>
                  </a:spcBef>
                </a:pPr>
                <a:r>
                  <a:rPr lang="sv-SE" sz="4000" b="1" dirty="0">
                    <a:solidFill>
                      <a:srgbClr val="7DB5D6"/>
                    </a:solidFill>
                    <a:latin typeface="+mn-lt"/>
                  </a:rPr>
                  <a:t>3</a:t>
                </a:r>
              </a:p>
            </p:txBody>
          </p:sp>
        </p:grpSp>
        <p:sp>
          <p:nvSpPr>
            <p:cNvPr id="38" name="textruta 37">
              <a:extLst>
                <a:ext uri="{FF2B5EF4-FFF2-40B4-BE49-F238E27FC236}">
                  <a16:creationId xmlns:a16="http://schemas.microsoft.com/office/drawing/2014/main" id="{009B212A-4D20-5D12-EE27-30DF47A8C535}"/>
                </a:ext>
              </a:extLst>
            </p:cNvPr>
            <p:cNvSpPr txBox="1"/>
            <p:nvPr/>
          </p:nvSpPr>
          <p:spPr>
            <a:xfrm>
              <a:off x="5631511" y="4372438"/>
              <a:ext cx="3896216" cy="1089529"/>
            </a:xfrm>
            <a:prstGeom prst="rect">
              <a:avLst/>
            </a:prstGeom>
            <a:noFill/>
          </p:spPr>
          <p:txBody>
            <a:bodyPr wrap="square" rtlCol="0">
              <a:spAutoFit/>
            </a:bodyPr>
            <a:lstStyle/>
            <a:p>
              <a:pPr>
                <a:lnSpc>
                  <a:spcPct val="90000"/>
                </a:lnSpc>
                <a:spcBef>
                  <a:spcPts val="600"/>
                </a:spcBef>
              </a:pPr>
              <a:r>
                <a:rPr lang="sv-SE" sz="2400" dirty="0">
                  <a:solidFill>
                    <a:schemeClr val="bg1"/>
                  </a:solidFill>
                  <a:latin typeface="+mn-lt"/>
                </a:rPr>
                <a:t>Riskhantering/risk-</a:t>
              </a:r>
              <a:br>
                <a:rPr lang="sv-SE" sz="2400" dirty="0">
                  <a:solidFill>
                    <a:schemeClr val="bg1"/>
                  </a:solidFill>
                  <a:latin typeface="+mn-lt"/>
                </a:rPr>
              </a:br>
              <a:r>
                <a:rPr lang="sv-SE" sz="2400" dirty="0">
                  <a:solidFill>
                    <a:schemeClr val="bg1"/>
                  </a:solidFill>
                  <a:latin typeface="+mn-lt"/>
                </a:rPr>
                <a:t>minimering för investeringar </a:t>
              </a:r>
              <a:br>
                <a:rPr lang="sv-SE" sz="2400" dirty="0">
                  <a:solidFill>
                    <a:schemeClr val="bg1"/>
                  </a:solidFill>
                  <a:latin typeface="+mn-lt"/>
                </a:rPr>
              </a:br>
              <a:r>
                <a:rPr lang="sv-SE" sz="2400" dirty="0">
                  <a:solidFill>
                    <a:schemeClr val="bg1"/>
                  </a:solidFill>
                  <a:latin typeface="+mn-lt"/>
                </a:rPr>
                <a:t>i energisystemet</a:t>
              </a:r>
            </a:p>
          </p:txBody>
        </p:sp>
      </p:grpSp>
    </p:spTree>
    <p:extLst>
      <p:ext uri="{BB962C8B-B14F-4D97-AF65-F5344CB8AC3E}">
        <p14:creationId xmlns:p14="http://schemas.microsoft.com/office/powerpoint/2010/main" val="6656620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Bildobjekt 7" descr="En bild som visar Teckensnitt, Grafik, logotyp, text&#10;&#10;Automatiskt genererad beskrivning">
            <a:extLst>
              <a:ext uri="{FF2B5EF4-FFF2-40B4-BE49-F238E27FC236}">
                <a16:creationId xmlns:a16="http://schemas.microsoft.com/office/drawing/2014/main" id="{AEB88F62-3B0F-E770-2683-A1E9AB688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354" y="2380833"/>
            <a:ext cx="4304748" cy="1549711"/>
          </a:xfrm>
          <a:prstGeom prst="rect">
            <a:avLst/>
          </a:prstGeom>
        </p:spPr>
      </p:pic>
    </p:spTree>
    <p:extLst>
      <p:ext uri="{BB962C8B-B14F-4D97-AF65-F5344CB8AC3E}">
        <p14:creationId xmlns:p14="http://schemas.microsoft.com/office/powerpoint/2010/main" val="339110464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skärmbild, linje, Graf&#10;&#10;Automatiskt genererad beskrivning">
            <a:extLst>
              <a:ext uri="{FF2B5EF4-FFF2-40B4-BE49-F238E27FC236}">
                <a16:creationId xmlns:a16="http://schemas.microsoft.com/office/drawing/2014/main" id="{80F54065-929B-7910-7A70-401C21DBB172}"/>
              </a:ext>
            </a:extLst>
          </p:cNvPr>
          <p:cNvPicPr>
            <a:picLocks noChangeAspect="1"/>
          </p:cNvPicPr>
          <p:nvPr/>
        </p:nvPicPr>
        <p:blipFill>
          <a:blip r:embed="rId3" cstate="print">
            <a:extLst>
              <a:ext uri="{28A0092B-C50C-407E-A947-70E740481C1C}">
                <a14:useLocalDpi xmlns:a14="http://schemas.microsoft.com/office/drawing/2010/main" val="0"/>
              </a:ext>
            </a:extLst>
          </a:blip>
          <a:srcRect l="4371" t="28335" r="3639" b="14382"/>
          <a:stretch/>
        </p:blipFill>
        <p:spPr bwMode="auto">
          <a:xfrm>
            <a:off x="695325" y="2116786"/>
            <a:ext cx="5811538" cy="3618885"/>
          </a:xfrm>
          <a:prstGeom prst="rect">
            <a:avLst/>
          </a:prstGeom>
          <a:noFill/>
          <a:ln>
            <a:noFill/>
          </a:ln>
        </p:spPr>
      </p:pic>
      <p:pic>
        <p:nvPicPr>
          <p:cNvPr id="19" name="Bildobjekt 18" descr="En bild som visar klädsel, vägg, inomhus, pojke&#10;&#10;Automatiskt genererad beskrivning">
            <a:extLst>
              <a:ext uri="{FF2B5EF4-FFF2-40B4-BE49-F238E27FC236}">
                <a16:creationId xmlns:a16="http://schemas.microsoft.com/office/drawing/2014/main" id="{09005B9E-BC22-D8FB-F4DC-B698306711D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520024" y="2096521"/>
            <a:ext cx="2342073" cy="3618884"/>
          </a:xfrm>
          <a:prstGeom prst="rect">
            <a:avLst/>
          </a:prstGeom>
        </p:spPr>
      </p:pic>
      <p:grpSp>
        <p:nvGrpSpPr>
          <p:cNvPr id="11" name="Grupp 10">
            <a:extLst>
              <a:ext uri="{FF2B5EF4-FFF2-40B4-BE49-F238E27FC236}">
                <a16:creationId xmlns:a16="http://schemas.microsoft.com/office/drawing/2014/main" id="{BEC73F05-CC34-6DB5-72B5-F4AAFA78C8FA}"/>
              </a:ext>
            </a:extLst>
          </p:cNvPr>
          <p:cNvGrpSpPr/>
          <p:nvPr/>
        </p:nvGrpSpPr>
        <p:grpSpPr>
          <a:xfrm>
            <a:off x="2905459" y="2098532"/>
            <a:ext cx="3601403" cy="3620895"/>
            <a:chOff x="2905459" y="2098532"/>
            <a:chExt cx="3601403" cy="3620895"/>
          </a:xfrm>
        </p:grpSpPr>
        <p:sp>
          <p:nvSpPr>
            <p:cNvPr id="9" name="Rektangel 8">
              <a:extLst>
                <a:ext uri="{FF2B5EF4-FFF2-40B4-BE49-F238E27FC236}">
                  <a16:creationId xmlns:a16="http://schemas.microsoft.com/office/drawing/2014/main" id="{4656BCAA-17A1-5267-A5FA-54492CB063B8}"/>
                </a:ext>
              </a:extLst>
            </p:cNvPr>
            <p:cNvSpPr/>
            <p:nvPr/>
          </p:nvSpPr>
          <p:spPr>
            <a:xfrm>
              <a:off x="2905459" y="2098532"/>
              <a:ext cx="3601403" cy="3618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err="1"/>
            </a:p>
          </p:txBody>
        </p:sp>
        <p:pic>
          <p:nvPicPr>
            <p:cNvPr id="8" name="Bildobjekt 7" descr="En bild som visar person, fotbeklädnader, Individsporter, sport&#10;&#10;Automatiskt genererad beskrivning">
              <a:extLst>
                <a:ext uri="{FF2B5EF4-FFF2-40B4-BE49-F238E27FC236}">
                  <a16:creationId xmlns:a16="http://schemas.microsoft.com/office/drawing/2014/main" id="{AA21D19A-8ADB-8664-7953-36A94608C9A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233607" y="2098532"/>
              <a:ext cx="2342073" cy="3620895"/>
            </a:xfrm>
            <a:prstGeom prst="rect">
              <a:avLst/>
            </a:prstGeom>
          </p:spPr>
        </p:pic>
      </p:grpSp>
      <p:sp>
        <p:nvSpPr>
          <p:cNvPr id="2" name="Date Placeholder 1"/>
          <p:cNvSpPr>
            <a:spLocks noGrp="1"/>
          </p:cNvSpPr>
          <p:nvPr>
            <p:ph type="dt" sz="half" idx="11"/>
          </p:nvPr>
        </p:nvSpPr>
        <p:spPr>
          <a:xfrm>
            <a:off x="10620375" y="6516000"/>
            <a:ext cx="679450" cy="177800"/>
          </a:xfrm>
          <a:prstGeom prst="rect">
            <a:avLst/>
          </a:prstGeom>
        </p:spPr>
        <p:txBody>
          <a:bodyPr vert="horz" lIns="0" tIns="0" rIns="0" bIns="0" rtlCol="0" anchor="t" anchorCtr="0"/>
          <a:lstStyle>
            <a:defPPr>
              <a:defRPr lang="sv-SE"/>
            </a:defPPr>
            <a:lvl1pPr algn="l"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695E0D0F-C316-47E6-9FD9-F6FFE94F397A}" type="datetime1">
              <a:rPr lang="sv-SE" smtClean="0"/>
              <a:pPr>
                <a:defRPr/>
              </a:pPr>
              <a:t>2024-12-11</a:t>
            </a:fld>
            <a:endParaRPr lang="sv-SE" dirty="0"/>
          </a:p>
        </p:txBody>
      </p:sp>
      <p:sp>
        <p:nvSpPr>
          <p:cNvPr id="5" name="Title 4"/>
          <p:cNvSpPr>
            <a:spLocks noGrp="1"/>
          </p:cNvSpPr>
          <p:nvPr>
            <p:ph type="title"/>
          </p:nvPr>
        </p:nvSpPr>
        <p:spPr/>
        <p:txBody>
          <a:bodyPr/>
          <a:lstStyle/>
          <a:p>
            <a:r>
              <a:rPr lang="sv-SE" dirty="0"/>
              <a:t>Klimatomställning nödvändig av två skäl</a:t>
            </a:r>
          </a:p>
        </p:txBody>
      </p:sp>
      <p:sp>
        <p:nvSpPr>
          <p:cNvPr id="4" name="Platshållare för bildnummer 3">
            <a:extLst>
              <a:ext uri="{FF2B5EF4-FFF2-40B4-BE49-F238E27FC236}">
                <a16:creationId xmlns:a16="http://schemas.microsoft.com/office/drawing/2014/main" id="{1E74D598-00B1-4F62-A9D5-C4F1FDF4F89B}"/>
              </a:ext>
            </a:extLst>
          </p:cNvPr>
          <p:cNvSpPr>
            <a:spLocks noGrp="1"/>
          </p:cNvSpPr>
          <p:nvPr>
            <p:ph type="sldNum" sz="quarter" idx="13"/>
          </p:nvPr>
        </p:nvSpPr>
        <p:spPr>
          <a:xfrm>
            <a:off x="11472863" y="6516000"/>
            <a:ext cx="358775" cy="179388"/>
          </a:xfrm>
          <a:prstGeom prst="rect">
            <a:avLst/>
          </a:prstGeom>
        </p:spPr>
        <p:txBody>
          <a:bodyPr vert="horz" lIns="0" tIns="0" rIns="0" bIns="0" rtlCol="0" anchor="t" anchorCtr="0"/>
          <a:lstStyle>
            <a:defPPr>
              <a:defRPr lang="sv-SE"/>
            </a:defPPr>
            <a:lvl1pPr algn="r" rtl="0" eaLnBrk="1" fontAlgn="auto" hangingPunct="1">
              <a:spcBef>
                <a:spcPts val="0"/>
              </a:spcBef>
              <a:spcAft>
                <a:spcPts val="0"/>
              </a:spcAft>
              <a:defRPr sz="1000" kern="1200">
                <a:solidFill>
                  <a:schemeClr val="tx1">
                    <a:lumMod val="50000"/>
                    <a:lumOff val="50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defRPr/>
            </a:pPr>
            <a:fld id="{5BCA53D8-D7BF-ED48-A5DE-B35EC4CD5AE9}" type="slidenum">
              <a:rPr lang="sv-SE" smtClean="0"/>
              <a:pPr>
                <a:defRPr/>
              </a:pPr>
              <a:t>4</a:t>
            </a:fld>
            <a:endParaRPr lang="sv-SE" dirty="0"/>
          </a:p>
        </p:txBody>
      </p:sp>
      <p:pic>
        <p:nvPicPr>
          <p:cNvPr id="18" name="Bildobjekt 17" descr="En bild som visar klädsel, person, Arbetare, fabrik&#10;&#10;Automatiskt genererad beskrivning">
            <a:extLst>
              <a:ext uri="{FF2B5EF4-FFF2-40B4-BE49-F238E27FC236}">
                <a16:creationId xmlns:a16="http://schemas.microsoft.com/office/drawing/2014/main" id="{7640F8FA-DAA7-8384-57EE-E66CC36CDB6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868971" y="2096521"/>
            <a:ext cx="2342073" cy="3618884"/>
          </a:xfrm>
          <a:prstGeom prst="rect">
            <a:avLst/>
          </a:prstGeom>
        </p:spPr>
      </p:pic>
    </p:spTree>
    <p:extLst>
      <p:ext uri="{BB962C8B-B14F-4D97-AF65-F5344CB8AC3E}">
        <p14:creationId xmlns:p14="http://schemas.microsoft.com/office/powerpoint/2010/main" val="21187878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am till 2039 ska utsläppsrätterna i ETS, som står för cirka hälften av EU:s koldioxidutsläpp, fasas ut enligt ett beslut från i år - en rejäl skärpning sedan tidigare beslut i handelssystemets historia.. Källa: Klimatutredningen.">
            <a:extLst>
              <a:ext uri="{FF2B5EF4-FFF2-40B4-BE49-F238E27FC236}">
                <a16:creationId xmlns:a16="http://schemas.microsoft.com/office/drawing/2014/main" id="{BDAC3526-A72F-9B45-4994-B97B5A2C18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5325" y="2096523"/>
            <a:ext cx="7068937" cy="3560483"/>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datum 4">
            <a:extLst>
              <a:ext uri="{FF2B5EF4-FFF2-40B4-BE49-F238E27FC236}">
                <a16:creationId xmlns:a16="http://schemas.microsoft.com/office/drawing/2014/main" id="{E55B3F0D-531B-8BA6-2BD6-5C11F57DD6C3}"/>
              </a:ext>
            </a:extLst>
          </p:cNvPr>
          <p:cNvSpPr>
            <a:spLocks noGrp="1"/>
          </p:cNvSpPr>
          <p:nvPr>
            <p:ph type="dt" sz="half" idx="19"/>
          </p:nvPr>
        </p:nvSpPr>
        <p:spPr/>
        <p:txBody>
          <a:bodyPr/>
          <a:lstStyle/>
          <a:p>
            <a:pPr>
              <a:defRPr/>
            </a:pPr>
            <a:fld id="{A5169863-6BDD-41BF-8111-5DEE5D9F55CF}" type="datetime1">
              <a:rPr lang="sv-SE" smtClean="0"/>
              <a:pPr>
                <a:defRPr/>
              </a:pPr>
              <a:t>2024-12-11</a:t>
            </a:fld>
            <a:endParaRPr lang="sv-SE"/>
          </a:p>
        </p:txBody>
      </p:sp>
      <p:sp>
        <p:nvSpPr>
          <p:cNvPr id="6" name="Platshållare för bildnummer 5">
            <a:extLst>
              <a:ext uri="{FF2B5EF4-FFF2-40B4-BE49-F238E27FC236}">
                <a16:creationId xmlns:a16="http://schemas.microsoft.com/office/drawing/2014/main" id="{25B35B7E-F9AB-77F1-E81F-3EC3A02FE38B}"/>
              </a:ext>
            </a:extLst>
          </p:cNvPr>
          <p:cNvSpPr>
            <a:spLocks noGrp="1"/>
          </p:cNvSpPr>
          <p:nvPr>
            <p:ph type="sldNum" sz="quarter" idx="21"/>
          </p:nvPr>
        </p:nvSpPr>
        <p:spPr/>
        <p:txBody>
          <a:bodyPr/>
          <a:lstStyle/>
          <a:p>
            <a:pPr>
              <a:defRPr/>
            </a:pPr>
            <a:fld id="{B0D1CA95-30C8-47DA-AC16-685FD1F93F27}" type="slidenum">
              <a:rPr lang="sv-SE" smtClean="0"/>
              <a:pPr>
                <a:defRPr/>
              </a:pPr>
              <a:t>5</a:t>
            </a:fld>
            <a:endParaRPr lang="sv-SE"/>
          </a:p>
        </p:txBody>
      </p:sp>
      <p:sp>
        <p:nvSpPr>
          <p:cNvPr id="15" name="Title 4">
            <a:extLst>
              <a:ext uri="{FF2B5EF4-FFF2-40B4-BE49-F238E27FC236}">
                <a16:creationId xmlns:a16="http://schemas.microsoft.com/office/drawing/2014/main" id="{53983FAE-8D2A-A5DC-FC08-BD3220DDF222}"/>
              </a:ext>
            </a:extLst>
          </p:cNvPr>
          <p:cNvSpPr>
            <a:spLocks noGrp="1"/>
          </p:cNvSpPr>
          <p:nvPr>
            <p:ph type="title"/>
          </p:nvPr>
        </p:nvSpPr>
        <p:spPr>
          <a:xfrm>
            <a:off x="695325" y="341313"/>
            <a:ext cx="8677275" cy="981075"/>
          </a:xfrm>
        </p:spPr>
        <p:txBody>
          <a:bodyPr/>
          <a:lstStyle/>
          <a:p>
            <a:r>
              <a:rPr lang="sv-SE"/>
              <a:t>Utsläppen regleras bort</a:t>
            </a:r>
          </a:p>
        </p:txBody>
      </p:sp>
      <p:grpSp>
        <p:nvGrpSpPr>
          <p:cNvPr id="30" name="Grupp 29">
            <a:extLst>
              <a:ext uri="{FF2B5EF4-FFF2-40B4-BE49-F238E27FC236}">
                <a16:creationId xmlns:a16="http://schemas.microsoft.com/office/drawing/2014/main" id="{17F2D838-CDA3-44BD-61DB-243537671D19}"/>
              </a:ext>
            </a:extLst>
          </p:cNvPr>
          <p:cNvGrpSpPr/>
          <p:nvPr/>
        </p:nvGrpSpPr>
        <p:grpSpPr>
          <a:xfrm>
            <a:off x="3849387" y="2096521"/>
            <a:ext cx="4373873" cy="3628392"/>
            <a:chOff x="3849387" y="2096521"/>
            <a:chExt cx="4373873" cy="3628392"/>
          </a:xfrm>
        </p:grpSpPr>
        <p:sp>
          <p:nvSpPr>
            <p:cNvPr id="28" name="Rektangel 27">
              <a:extLst>
                <a:ext uri="{FF2B5EF4-FFF2-40B4-BE49-F238E27FC236}">
                  <a16:creationId xmlns:a16="http://schemas.microsoft.com/office/drawing/2014/main" id="{931FBAC6-1F36-2859-D3DF-27D0215BD4BE}"/>
                </a:ext>
              </a:extLst>
            </p:cNvPr>
            <p:cNvSpPr/>
            <p:nvPr/>
          </p:nvSpPr>
          <p:spPr>
            <a:xfrm>
              <a:off x="3849387" y="2096521"/>
              <a:ext cx="4373873" cy="3560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err="1"/>
            </a:p>
          </p:txBody>
        </p:sp>
        <p:grpSp>
          <p:nvGrpSpPr>
            <p:cNvPr id="22" name="Grupp 21">
              <a:extLst>
                <a:ext uri="{FF2B5EF4-FFF2-40B4-BE49-F238E27FC236}">
                  <a16:creationId xmlns:a16="http://schemas.microsoft.com/office/drawing/2014/main" id="{6164E02F-A0FF-4730-B961-47D60115C384}"/>
                </a:ext>
              </a:extLst>
            </p:cNvPr>
            <p:cNvGrpSpPr/>
            <p:nvPr/>
          </p:nvGrpSpPr>
          <p:grpSpPr>
            <a:xfrm>
              <a:off x="4142675" y="2096521"/>
              <a:ext cx="3216307" cy="3628392"/>
              <a:chOff x="4539721" y="2096521"/>
              <a:chExt cx="3216307" cy="3628392"/>
            </a:xfrm>
          </p:grpSpPr>
          <p:pic>
            <p:nvPicPr>
              <p:cNvPr id="14" name="Bildobjekt 13" descr="En bild som visar flagga, himmel, moln, utomhus&#10;&#10;Automatiskt genererad beskrivning">
                <a:extLst>
                  <a:ext uri="{FF2B5EF4-FFF2-40B4-BE49-F238E27FC236}">
                    <a16:creationId xmlns:a16="http://schemas.microsoft.com/office/drawing/2014/main" id="{32DC0623-81DF-0A8E-6837-91C59A1A2A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4539721" y="2096521"/>
                <a:ext cx="3216307" cy="3560484"/>
              </a:xfrm>
              <a:prstGeom prst="rect">
                <a:avLst/>
              </a:prstGeom>
            </p:spPr>
          </p:pic>
          <p:sp>
            <p:nvSpPr>
              <p:cNvPr id="16" name="textruta 15">
                <a:extLst>
                  <a:ext uri="{FF2B5EF4-FFF2-40B4-BE49-F238E27FC236}">
                    <a16:creationId xmlns:a16="http://schemas.microsoft.com/office/drawing/2014/main" id="{856B7070-BE31-D1EB-A932-B4E1CCFDA33E}"/>
                  </a:ext>
                </a:extLst>
              </p:cNvPr>
              <p:cNvSpPr txBox="1"/>
              <p:nvPr/>
            </p:nvSpPr>
            <p:spPr>
              <a:xfrm>
                <a:off x="4998720" y="4413785"/>
                <a:ext cx="2194560" cy="1311128"/>
              </a:xfrm>
              <a:prstGeom prst="rect">
                <a:avLst/>
              </a:prstGeom>
              <a:noFill/>
            </p:spPr>
            <p:txBody>
              <a:bodyPr wrap="square" rtlCol="0">
                <a:spAutoFit/>
              </a:bodyPr>
              <a:lstStyle/>
              <a:p>
                <a:pPr>
                  <a:lnSpc>
                    <a:spcPct val="90000"/>
                  </a:lnSpc>
                  <a:spcBef>
                    <a:spcPts val="600"/>
                  </a:spcBef>
                </a:pPr>
                <a:r>
                  <a:rPr lang="sv-SE" sz="4400" b="1">
                    <a:solidFill>
                      <a:schemeClr val="bg1"/>
                    </a:solidFill>
                    <a:latin typeface="+mn-lt"/>
                  </a:rPr>
                  <a:t>Utsläpp</a:t>
                </a:r>
                <a:br>
                  <a:rPr lang="sv-SE" sz="4400" b="1">
                    <a:solidFill>
                      <a:schemeClr val="bg1"/>
                    </a:solidFill>
                    <a:latin typeface="+mn-lt"/>
                  </a:rPr>
                </a:br>
                <a:r>
                  <a:rPr lang="sv-SE" sz="4400" b="1">
                    <a:solidFill>
                      <a:schemeClr val="bg1"/>
                    </a:solidFill>
                    <a:latin typeface="+mn-lt"/>
                  </a:rPr>
                  <a:t>- 90 %</a:t>
                </a:r>
              </a:p>
            </p:txBody>
          </p:sp>
        </p:grpSp>
      </p:grpSp>
      <p:pic>
        <p:nvPicPr>
          <p:cNvPr id="4" name="Bildobjekt 3" descr="En bild som visar text, utomhus, moln, träd&#10;&#10;Automatiskt genererad beskrivning">
            <a:extLst>
              <a:ext uri="{FF2B5EF4-FFF2-40B4-BE49-F238E27FC236}">
                <a16:creationId xmlns:a16="http://schemas.microsoft.com/office/drawing/2014/main" id="{FCD9AA61-4323-2A76-9A11-F7453D3DF9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48521" y="2096521"/>
            <a:ext cx="3216307" cy="3542883"/>
          </a:xfrm>
          <a:prstGeom prst="rect">
            <a:avLst/>
          </a:prstGeom>
        </p:spPr>
      </p:pic>
    </p:spTree>
    <p:extLst>
      <p:ext uri="{BB962C8B-B14F-4D97-AF65-F5344CB8AC3E}">
        <p14:creationId xmlns:p14="http://schemas.microsoft.com/office/powerpoint/2010/main" val="15327861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datum 5">
            <a:extLst>
              <a:ext uri="{FF2B5EF4-FFF2-40B4-BE49-F238E27FC236}">
                <a16:creationId xmlns:a16="http://schemas.microsoft.com/office/drawing/2014/main" id="{3DED639C-B171-0EB2-B009-5350658AAA09}"/>
              </a:ext>
            </a:extLst>
          </p:cNvPr>
          <p:cNvSpPr>
            <a:spLocks noGrp="1"/>
          </p:cNvSpPr>
          <p:nvPr>
            <p:ph type="dt" sz="half" idx="20"/>
          </p:nvPr>
        </p:nvSpPr>
        <p:spPr/>
        <p:txBody>
          <a:bodyPr/>
          <a:lstStyle/>
          <a:p>
            <a:pPr>
              <a:defRPr/>
            </a:pPr>
            <a:fld id="{3C8ED306-3E45-4826-B389-B0A23E1DB852}" type="datetime1">
              <a:rPr lang="sv-SE" smtClean="0"/>
              <a:pPr>
                <a:defRPr/>
              </a:pPr>
              <a:t>2024-12-11</a:t>
            </a:fld>
            <a:endParaRPr lang="sv-SE"/>
          </a:p>
        </p:txBody>
      </p:sp>
      <p:sp>
        <p:nvSpPr>
          <p:cNvPr id="7" name="Platshållare för bildnummer 6">
            <a:extLst>
              <a:ext uri="{FF2B5EF4-FFF2-40B4-BE49-F238E27FC236}">
                <a16:creationId xmlns:a16="http://schemas.microsoft.com/office/drawing/2014/main" id="{C5BF1CF1-C631-45E5-740B-03DABC355AE4}"/>
              </a:ext>
            </a:extLst>
          </p:cNvPr>
          <p:cNvSpPr>
            <a:spLocks noGrp="1"/>
          </p:cNvSpPr>
          <p:nvPr>
            <p:ph type="sldNum" sz="quarter" idx="22"/>
          </p:nvPr>
        </p:nvSpPr>
        <p:spPr/>
        <p:txBody>
          <a:bodyPr/>
          <a:lstStyle/>
          <a:p>
            <a:pPr>
              <a:defRPr/>
            </a:pPr>
            <a:fld id="{8DEE44C0-3CB2-4AB0-BBDD-2DB5AE519960}" type="slidenum">
              <a:rPr lang="sv-SE" smtClean="0"/>
              <a:pPr>
                <a:defRPr/>
              </a:pPr>
              <a:t>6</a:t>
            </a:fld>
            <a:endParaRPr lang="sv-SE"/>
          </a:p>
        </p:txBody>
      </p:sp>
      <p:pic>
        <p:nvPicPr>
          <p:cNvPr id="4" name="Bildobjekt 3" descr="En bild som visar himmel, torn, pylon, byggnad&#10;&#10;Automatiskt genererad beskrivning">
            <a:extLst>
              <a:ext uri="{FF2B5EF4-FFF2-40B4-BE49-F238E27FC236}">
                <a16:creationId xmlns:a16="http://schemas.microsoft.com/office/drawing/2014/main" id="{9181E097-539B-27EE-2969-DCBA05E5D1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2000" cy="6363731"/>
          </a:xfrm>
          <a:prstGeom prst="rect">
            <a:avLst/>
          </a:prstGeom>
        </p:spPr>
      </p:pic>
      <p:pic>
        <p:nvPicPr>
          <p:cNvPr id="5" name="Bildobjekt 4">
            <a:extLst>
              <a:ext uri="{FF2B5EF4-FFF2-40B4-BE49-F238E27FC236}">
                <a16:creationId xmlns:a16="http://schemas.microsoft.com/office/drawing/2014/main" id="{691A2CBE-65D4-77D4-12AB-FFC6B11742B7}"/>
              </a:ext>
            </a:extLst>
          </p:cNvPr>
          <p:cNvPicPr>
            <a:picLocks noChangeAspect="1"/>
          </p:cNvPicPr>
          <p:nvPr/>
        </p:nvPicPr>
        <p:blipFill>
          <a:blip r:embed="rId4"/>
          <a:srcRect l="13453" t="8923" r="35361" b="86006"/>
          <a:stretch/>
        </p:blipFill>
        <p:spPr>
          <a:xfrm>
            <a:off x="0" y="-12104"/>
            <a:ext cx="12192000" cy="679370"/>
          </a:xfrm>
          <a:prstGeom prst="rect">
            <a:avLst/>
          </a:prstGeom>
        </p:spPr>
      </p:pic>
      <p:pic>
        <p:nvPicPr>
          <p:cNvPr id="10" name="Bildobjekt 9">
            <a:extLst>
              <a:ext uri="{FF2B5EF4-FFF2-40B4-BE49-F238E27FC236}">
                <a16:creationId xmlns:a16="http://schemas.microsoft.com/office/drawing/2014/main" id="{0B4E1A2F-47CA-1014-FE8D-9D1C3C6B8AE1}"/>
              </a:ext>
            </a:extLst>
          </p:cNvPr>
          <p:cNvPicPr>
            <a:picLocks noChangeAspect="1"/>
          </p:cNvPicPr>
          <p:nvPr/>
        </p:nvPicPr>
        <p:blipFill>
          <a:blip r:embed="rId4"/>
          <a:srcRect l="13453" t="38956" r="53499" b="43399"/>
          <a:stretch/>
        </p:blipFill>
        <p:spPr>
          <a:xfrm>
            <a:off x="5501176" y="1420294"/>
            <a:ext cx="6330462" cy="1901270"/>
          </a:xfrm>
          <a:prstGeom prst="rect">
            <a:avLst/>
          </a:prstGeom>
        </p:spPr>
      </p:pic>
    </p:spTree>
    <p:extLst>
      <p:ext uri="{BB962C8B-B14F-4D97-AF65-F5344CB8AC3E}">
        <p14:creationId xmlns:p14="http://schemas.microsoft.com/office/powerpoint/2010/main" val="191765192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8340801-3075-5A0C-E0FD-4F53441AA95D}"/>
              </a:ext>
            </a:extLst>
          </p:cNvPr>
          <p:cNvSpPr>
            <a:spLocks noGrp="1"/>
          </p:cNvSpPr>
          <p:nvPr>
            <p:ph type="body" sz="quarter" idx="19"/>
          </p:nvPr>
        </p:nvSpPr>
        <p:spPr/>
        <p:txBody>
          <a:bodyPr/>
          <a:lstStyle/>
          <a:p>
            <a:endParaRPr lang="sv-SE"/>
          </a:p>
        </p:txBody>
      </p:sp>
      <p:sp>
        <p:nvSpPr>
          <p:cNvPr id="6" name="Platshållare för datum 5">
            <a:extLst>
              <a:ext uri="{FF2B5EF4-FFF2-40B4-BE49-F238E27FC236}">
                <a16:creationId xmlns:a16="http://schemas.microsoft.com/office/drawing/2014/main" id="{04B0B404-D2AF-F8CB-D133-C5EFF3C04C13}"/>
              </a:ext>
            </a:extLst>
          </p:cNvPr>
          <p:cNvSpPr>
            <a:spLocks noGrp="1"/>
          </p:cNvSpPr>
          <p:nvPr>
            <p:ph type="dt" sz="half" idx="20"/>
          </p:nvPr>
        </p:nvSpPr>
        <p:spPr/>
        <p:txBody>
          <a:bodyPr/>
          <a:lstStyle/>
          <a:p>
            <a:pPr>
              <a:defRPr/>
            </a:pPr>
            <a:fld id="{3C8ED306-3E45-4826-B389-B0A23E1DB852}" type="datetime1">
              <a:rPr lang="sv-SE" smtClean="0"/>
              <a:pPr>
                <a:defRPr/>
              </a:pPr>
              <a:t>2024-12-11</a:t>
            </a:fld>
            <a:endParaRPr lang="sv-SE"/>
          </a:p>
        </p:txBody>
      </p:sp>
      <p:sp>
        <p:nvSpPr>
          <p:cNvPr id="7" name="Platshållare för bildnummer 6">
            <a:extLst>
              <a:ext uri="{FF2B5EF4-FFF2-40B4-BE49-F238E27FC236}">
                <a16:creationId xmlns:a16="http://schemas.microsoft.com/office/drawing/2014/main" id="{F3D32CA4-A744-CC15-5E5E-19C272B11C49}"/>
              </a:ext>
            </a:extLst>
          </p:cNvPr>
          <p:cNvSpPr>
            <a:spLocks noGrp="1"/>
          </p:cNvSpPr>
          <p:nvPr>
            <p:ph type="sldNum" sz="quarter" idx="22"/>
          </p:nvPr>
        </p:nvSpPr>
        <p:spPr/>
        <p:txBody>
          <a:bodyPr/>
          <a:lstStyle/>
          <a:p>
            <a:pPr>
              <a:defRPr/>
            </a:pPr>
            <a:fld id="{8DEE44C0-3CB2-4AB0-BBDD-2DB5AE519960}" type="slidenum">
              <a:rPr lang="sv-SE" smtClean="0"/>
              <a:pPr>
                <a:defRPr/>
              </a:pPr>
              <a:t>7</a:t>
            </a:fld>
            <a:endParaRPr lang="sv-SE"/>
          </a:p>
        </p:txBody>
      </p:sp>
      <p:pic>
        <p:nvPicPr>
          <p:cNvPr id="9" name="Bildobjekt 8">
            <a:extLst>
              <a:ext uri="{FF2B5EF4-FFF2-40B4-BE49-F238E27FC236}">
                <a16:creationId xmlns:a16="http://schemas.microsoft.com/office/drawing/2014/main" id="{535F421B-2CB1-0D3F-98C0-EB29B0033D97}"/>
              </a:ext>
            </a:extLst>
          </p:cNvPr>
          <p:cNvPicPr>
            <a:picLocks noChangeAspect="1"/>
          </p:cNvPicPr>
          <p:nvPr/>
        </p:nvPicPr>
        <p:blipFill>
          <a:blip r:embed="rId3"/>
          <a:srcRect l="11917" t="10386" r="38093" b="80211"/>
          <a:stretch/>
        </p:blipFill>
        <p:spPr>
          <a:xfrm>
            <a:off x="0" y="0"/>
            <a:ext cx="12192000" cy="1289956"/>
          </a:xfrm>
          <a:prstGeom prst="rect">
            <a:avLst/>
          </a:prstGeom>
        </p:spPr>
      </p:pic>
      <p:pic>
        <p:nvPicPr>
          <p:cNvPr id="3" name="Bildobjekt 2">
            <a:extLst>
              <a:ext uri="{FF2B5EF4-FFF2-40B4-BE49-F238E27FC236}">
                <a16:creationId xmlns:a16="http://schemas.microsoft.com/office/drawing/2014/main" id="{5C475625-49C0-A3B7-AEEE-BA6CA3663FC8}"/>
              </a:ext>
            </a:extLst>
          </p:cNvPr>
          <p:cNvPicPr>
            <a:picLocks noChangeAspect="1"/>
          </p:cNvPicPr>
          <p:nvPr/>
        </p:nvPicPr>
        <p:blipFill>
          <a:blip r:embed="rId3"/>
          <a:srcRect l="25731" t="44508" r="40526" b="30578"/>
          <a:stretch/>
        </p:blipFill>
        <p:spPr>
          <a:xfrm>
            <a:off x="0" y="1287509"/>
            <a:ext cx="12218736" cy="5074506"/>
          </a:xfrm>
          <a:prstGeom prst="rect">
            <a:avLst/>
          </a:prstGeom>
        </p:spPr>
      </p:pic>
      <p:pic>
        <p:nvPicPr>
          <p:cNvPr id="2" name="Bildobjekt 1">
            <a:extLst>
              <a:ext uri="{FF2B5EF4-FFF2-40B4-BE49-F238E27FC236}">
                <a16:creationId xmlns:a16="http://schemas.microsoft.com/office/drawing/2014/main" id="{A80C0731-694A-EEAB-F888-C3EACDE4BB54}"/>
              </a:ext>
            </a:extLst>
          </p:cNvPr>
          <p:cNvPicPr>
            <a:picLocks noChangeAspect="1"/>
          </p:cNvPicPr>
          <p:nvPr/>
        </p:nvPicPr>
        <p:blipFill>
          <a:blip r:embed="rId3"/>
          <a:srcRect l="25580" t="22528" r="43170" b="65047"/>
          <a:stretch/>
        </p:blipFill>
        <p:spPr>
          <a:xfrm>
            <a:off x="4469869" y="4489899"/>
            <a:ext cx="7621517" cy="1704526"/>
          </a:xfrm>
          <a:prstGeom prst="rect">
            <a:avLst/>
          </a:prstGeom>
        </p:spPr>
      </p:pic>
    </p:spTree>
    <p:extLst>
      <p:ext uri="{BB962C8B-B14F-4D97-AF65-F5344CB8AC3E}">
        <p14:creationId xmlns:p14="http://schemas.microsoft.com/office/powerpoint/2010/main" val="238297376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B88BD13-DD3F-7867-144C-E8BB45C8B2DD}"/>
              </a:ext>
            </a:extLst>
          </p:cNvPr>
          <p:cNvPicPr>
            <a:picLocks noChangeAspect="1"/>
          </p:cNvPicPr>
          <p:nvPr/>
        </p:nvPicPr>
        <p:blipFill>
          <a:blip r:embed="rId3"/>
          <a:srcRect l="13673" t="51431" r="34108" b="6658"/>
          <a:stretch/>
        </p:blipFill>
        <p:spPr>
          <a:xfrm>
            <a:off x="0" y="879232"/>
            <a:ext cx="12192000" cy="5496441"/>
          </a:xfrm>
          <a:prstGeom prst="rect">
            <a:avLst/>
          </a:prstGeom>
        </p:spPr>
      </p:pic>
      <p:sp>
        <p:nvSpPr>
          <p:cNvPr id="6" name="Platshållare för datum 5">
            <a:extLst>
              <a:ext uri="{FF2B5EF4-FFF2-40B4-BE49-F238E27FC236}">
                <a16:creationId xmlns:a16="http://schemas.microsoft.com/office/drawing/2014/main" id="{89430F48-B75F-EDE0-EBAF-12163D6691AC}"/>
              </a:ext>
            </a:extLst>
          </p:cNvPr>
          <p:cNvSpPr>
            <a:spLocks noGrp="1"/>
          </p:cNvSpPr>
          <p:nvPr>
            <p:ph type="dt" sz="half" idx="20"/>
          </p:nvPr>
        </p:nvSpPr>
        <p:spPr/>
        <p:txBody>
          <a:bodyPr/>
          <a:lstStyle/>
          <a:p>
            <a:pPr>
              <a:defRPr/>
            </a:pPr>
            <a:fld id="{3C8ED306-3E45-4826-B389-B0A23E1DB852}" type="datetime1">
              <a:rPr lang="sv-SE" smtClean="0"/>
              <a:pPr>
                <a:defRPr/>
              </a:pPr>
              <a:t>2024-12-11</a:t>
            </a:fld>
            <a:endParaRPr lang="sv-SE"/>
          </a:p>
        </p:txBody>
      </p:sp>
      <p:sp>
        <p:nvSpPr>
          <p:cNvPr id="7" name="Platshållare för bildnummer 6">
            <a:extLst>
              <a:ext uri="{FF2B5EF4-FFF2-40B4-BE49-F238E27FC236}">
                <a16:creationId xmlns:a16="http://schemas.microsoft.com/office/drawing/2014/main" id="{3CA05EAD-9FDF-24B7-9D3C-EF35998AE245}"/>
              </a:ext>
            </a:extLst>
          </p:cNvPr>
          <p:cNvSpPr>
            <a:spLocks noGrp="1"/>
          </p:cNvSpPr>
          <p:nvPr>
            <p:ph type="sldNum" sz="quarter" idx="22"/>
          </p:nvPr>
        </p:nvSpPr>
        <p:spPr/>
        <p:txBody>
          <a:bodyPr/>
          <a:lstStyle/>
          <a:p>
            <a:pPr>
              <a:defRPr/>
            </a:pPr>
            <a:fld id="{8DEE44C0-3CB2-4AB0-BBDD-2DB5AE519960}" type="slidenum">
              <a:rPr lang="sv-SE" smtClean="0"/>
              <a:pPr>
                <a:defRPr/>
              </a:pPr>
              <a:t>8</a:t>
            </a:fld>
            <a:endParaRPr lang="sv-SE"/>
          </a:p>
        </p:txBody>
      </p:sp>
      <p:pic>
        <p:nvPicPr>
          <p:cNvPr id="9" name="Bildobjekt 8">
            <a:extLst>
              <a:ext uri="{FF2B5EF4-FFF2-40B4-BE49-F238E27FC236}">
                <a16:creationId xmlns:a16="http://schemas.microsoft.com/office/drawing/2014/main" id="{4CF106EA-CBF0-B80F-D0E1-13AA3F203C91}"/>
              </a:ext>
            </a:extLst>
          </p:cNvPr>
          <p:cNvPicPr>
            <a:picLocks noChangeAspect="1"/>
          </p:cNvPicPr>
          <p:nvPr/>
        </p:nvPicPr>
        <p:blipFill>
          <a:blip r:embed="rId3"/>
          <a:srcRect l="13673" t="9758" r="34108" b="83547"/>
          <a:stretch/>
        </p:blipFill>
        <p:spPr>
          <a:xfrm>
            <a:off x="0" y="0"/>
            <a:ext cx="12192000" cy="879232"/>
          </a:xfrm>
          <a:prstGeom prst="rect">
            <a:avLst/>
          </a:prstGeom>
        </p:spPr>
      </p:pic>
      <p:pic>
        <p:nvPicPr>
          <p:cNvPr id="2" name="Bildobjekt 1">
            <a:extLst>
              <a:ext uri="{FF2B5EF4-FFF2-40B4-BE49-F238E27FC236}">
                <a16:creationId xmlns:a16="http://schemas.microsoft.com/office/drawing/2014/main" id="{6CF0FD6C-4BC7-F583-EC97-E9039E730FC4}"/>
              </a:ext>
            </a:extLst>
          </p:cNvPr>
          <p:cNvPicPr>
            <a:picLocks noChangeAspect="1"/>
          </p:cNvPicPr>
          <p:nvPr/>
        </p:nvPicPr>
        <p:blipFill>
          <a:blip r:embed="rId3"/>
          <a:srcRect l="21079" t="18702" r="51807" b="63530"/>
          <a:stretch/>
        </p:blipFill>
        <p:spPr>
          <a:xfrm>
            <a:off x="5501176" y="1973942"/>
            <a:ext cx="6330462" cy="2333465"/>
          </a:xfrm>
          <a:prstGeom prst="rect">
            <a:avLst/>
          </a:prstGeom>
        </p:spPr>
      </p:pic>
    </p:spTree>
    <p:extLst>
      <p:ext uri="{BB962C8B-B14F-4D97-AF65-F5344CB8AC3E}">
        <p14:creationId xmlns:p14="http://schemas.microsoft.com/office/powerpoint/2010/main" val="355648366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himmel, byggnad, utomhus, moln&#10;&#10;Automatiskt genererad beskrivning">
            <a:extLst>
              <a:ext uri="{FF2B5EF4-FFF2-40B4-BE49-F238E27FC236}">
                <a16:creationId xmlns:a16="http://schemas.microsoft.com/office/drawing/2014/main" id="{09A757F2-2FF6-F5FE-521B-583F4AF436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899"/>
            <a:ext cx="12191999" cy="6352506"/>
          </a:xfrm>
          <a:prstGeom prst="rect">
            <a:avLst/>
          </a:prstGeom>
        </p:spPr>
      </p:pic>
      <p:sp>
        <p:nvSpPr>
          <p:cNvPr id="6" name="Platshållare för datum 5">
            <a:extLst>
              <a:ext uri="{FF2B5EF4-FFF2-40B4-BE49-F238E27FC236}">
                <a16:creationId xmlns:a16="http://schemas.microsoft.com/office/drawing/2014/main" id="{8B319DE2-F0FD-21E0-B840-585EC5CC2FB1}"/>
              </a:ext>
            </a:extLst>
          </p:cNvPr>
          <p:cNvSpPr>
            <a:spLocks noGrp="1"/>
          </p:cNvSpPr>
          <p:nvPr>
            <p:ph type="dt" sz="half" idx="20"/>
          </p:nvPr>
        </p:nvSpPr>
        <p:spPr/>
        <p:txBody>
          <a:bodyPr/>
          <a:lstStyle/>
          <a:p>
            <a:pPr>
              <a:defRPr/>
            </a:pPr>
            <a:fld id="{3C8ED306-3E45-4826-B389-B0A23E1DB852}" type="datetime1">
              <a:rPr lang="sv-SE" smtClean="0"/>
              <a:pPr>
                <a:defRPr/>
              </a:pPr>
              <a:t>2024-12-11</a:t>
            </a:fld>
            <a:endParaRPr lang="sv-SE"/>
          </a:p>
        </p:txBody>
      </p:sp>
      <p:sp>
        <p:nvSpPr>
          <p:cNvPr id="7" name="Platshållare för bildnummer 6">
            <a:extLst>
              <a:ext uri="{FF2B5EF4-FFF2-40B4-BE49-F238E27FC236}">
                <a16:creationId xmlns:a16="http://schemas.microsoft.com/office/drawing/2014/main" id="{6EFDFA06-A884-8F7C-D395-98374D37D387}"/>
              </a:ext>
            </a:extLst>
          </p:cNvPr>
          <p:cNvSpPr>
            <a:spLocks noGrp="1"/>
          </p:cNvSpPr>
          <p:nvPr>
            <p:ph type="sldNum" sz="quarter" idx="22"/>
          </p:nvPr>
        </p:nvSpPr>
        <p:spPr/>
        <p:txBody>
          <a:bodyPr/>
          <a:lstStyle/>
          <a:p>
            <a:pPr>
              <a:defRPr/>
            </a:pPr>
            <a:fld id="{8DEE44C0-3CB2-4AB0-BBDD-2DB5AE519960}" type="slidenum">
              <a:rPr lang="sv-SE" smtClean="0"/>
              <a:pPr>
                <a:defRPr/>
              </a:pPr>
              <a:t>9</a:t>
            </a:fld>
            <a:endParaRPr lang="sv-SE"/>
          </a:p>
        </p:txBody>
      </p:sp>
      <p:pic>
        <p:nvPicPr>
          <p:cNvPr id="11" name="Bildobjekt 10" descr="En bild som visar övergiven, röta, inomhus, byggnad&#10;&#10;Automatiskt genererad beskrivning">
            <a:extLst>
              <a:ext uri="{FF2B5EF4-FFF2-40B4-BE49-F238E27FC236}">
                <a16:creationId xmlns:a16="http://schemas.microsoft.com/office/drawing/2014/main" id="{5BB5DF6F-FA62-393F-E366-91A1470599A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p:blipFill>
        <p:spPr>
          <a:xfrm>
            <a:off x="0" y="-1"/>
            <a:ext cx="12192000" cy="6344607"/>
          </a:xfrm>
          <a:prstGeom prst="rect">
            <a:avLst/>
          </a:prstGeom>
        </p:spPr>
      </p:pic>
    </p:spTree>
    <p:extLst>
      <p:ext uri="{BB962C8B-B14F-4D97-AF65-F5344CB8AC3E}">
        <p14:creationId xmlns:p14="http://schemas.microsoft.com/office/powerpoint/2010/main" val="447417630"/>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8738f2a1c7bf7f5369f8ada051421cfbce90"/>
  <p:tag name="LANG_DEF" val="1053"/>
  <p:tag name="LANG_NAME" val="Swedish"/>
  <p:tag name="LINGO_COUNT" val="39"/>
  <p:tag name="SELECTEDLANGUAGE" val="Swedish"/>
</p:tagLst>
</file>

<file path=ppt/theme/theme1.xml><?xml version="1.0" encoding="utf-8"?>
<a:theme xmlns:a="http://schemas.openxmlformats.org/drawingml/2006/main" name="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PT_mall_Energiföretagen_20200204.potx" id="{D8CF9D5B-B163-4E7B-BADC-769C6582D726}" vid="{3F5D6682-DABE-4991-A4CF-FFFD98939E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Berlin</Template>
  <TotalTime>0</TotalTime>
  <Words>3662</Words>
  <Application>Microsoft Office PowerPoint</Application>
  <PresentationFormat>Bredbild</PresentationFormat>
  <Paragraphs>255</Paragraphs>
  <Slides>36</Slides>
  <Notes>35</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36</vt:i4>
      </vt:variant>
    </vt:vector>
  </HeadingPairs>
  <TitlesOfParts>
    <vt:vector size="43" baseType="lpstr">
      <vt:lpstr>Arial</vt:lpstr>
      <vt:lpstr>Calibri</vt:lpstr>
      <vt:lpstr>Calibri (brödtext)</vt:lpstr>
      <vt:lpstr>Calibri Light</vt:lpstr>
      <vt:lpstr>Symbol</vt:lpstr>
      <vt:lpstr>Times New Roman</vt:lpstr>
      <vt:lpstr>Energiföretagen_mall_v2</vt:lpstr>
      <vt:lpstr>En ny giv för klimatomställning och tillväxt </vt:lpstr>
      <vt:lpstr>Disposition</vt:lpstr>
      <vt:lpstr>PowerPoint-presentation</vt:lpstr>
      <vt:lpstr>Klimatomställning nödvändig av två skäl</vt:lpstr>
      <vt:lpstr>Utsläppen regleras bort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Vi kan inte vänta</vt:lpstr>
      <vt:lpstr>2. Vad blir omställningens effekter?</vt:lpstr>
      <vt:lpstr>Med en framgångsrik klimatomställning och elektrifiering undviks stora negativa effekter</vt:lpstr>
      <vt:lpstr>Vinster av en framgångsrik klimatomställning och elektrifiering</vt:lpstr>
      <vt:lpstr>”Industrins beräknas  skapa närmare  50 000 nya jobb direkt  och indirekt de närmaste  åren.”</vt:lpstr>
      <vt:lpstr>”Industrisatsningarna har stor samhällsekonomisk potential för  Sverige och Norrbotten.”</vt:lpstr>
      <vt:lpstr>PowerPoint-presentation</vt:lpstr>
      <vt:lpstr>PowerPoint-presentation</vt:lpstr>
      <vt:lpstr>Att vänta och se är inte ett alternativ</vt:lpstr>
      <vt:lpstr>PowerPoint-presentation</vt:lpstr>
      <vt:lpstr>3. Vilka effekter omställningen förväntas ha</vt:lpstr>
      <vt:lpstr>Det handlar om en strukturomvandling och det är bråttom</vt:lpstr>
      <vt:lpstr>Elproduktion och elnät till  rätt kostnad</vt:lpstr>
      <vt:lpstr>Klimatomställningen kommer med en  prislapp </vt:lpstr>
      <vt:lpstr>Fördelningsmässiga effekter  kommer uppstå – men kan hanteras</vt:lpstr>
      <vt:lpstr>4. Hur Sveriges konkurrenskraft kan stärkas</vt:lpstr>
      <vt:lpstr>Stärk konkurrenskraften  genom en aktiv klimat-  och näringspolitik</vt:lpstr>
      <vt:lpstr>Stärk konkurrenskraften genom  utbyggd energiinfrastruktur</vt:lpstr>
      <vt:lpstr>Stärk konkurrenskraften genom ett nytt investeringsramverk för att nå klimatmålen</vt:lpstr>
      <vt:lpstr>5. Sex förslag till politikskiften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2024-12-05T13:38:51Z</dcterms:created>
  <dcterms:modified xsi:type="dcterms:W3CDTF">2024-12-11T17:09:48Z</dcterms:modified>
</cp:coreProperties>
</file>