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4"/>
    <p:sldMasterId id="2147483984" r:id="rId5"/>
    <p:sldMasterId id="2147483648" r:id="rId6"/>
    <p:sldMasterId id="2147483660" r:id="rId7"/>
  </p:sldMasterIdLst>
  <p:notesMasterIdLst>
    <p:notesMasterId r:id="rId34"/>
  </p:notesMasterIdLst>
  <p:sldIdLst>
    <p:sldId id="257" r:id="rId8"/>
    <p:sldId id="258" r:id="rId9"/>
    <p:sldId id="260" r:id="rId10"/>
    <p:sldId id="261" r:id="rId11"/>
    <p:sldId id="2147483323" r:id="rId12"/>
    <p:sldId id="2147483331" r:id="rId13"/>
    <p:sldId id="2147483341" r:id="rId14"/>
    <p:sldId id="2147483322" r:id="rId15"/>
    <p:sldId id="2147483411" r:id="rId16"/>
    <p:sldId id="2147483412" r:id="rId17"/>
    <p:sldId id="2147483336" r:id="rId18"/>
    <p:sldId id="2147483324" r:id="rId19"/>
    <p:sldId id="2147482759" r:id="rId20"/>
    <p:sldId id="2147482760" r:id="rId21"/>
    <p:sldId id="2147483423" r:id="rId22"/>
    <p:sldId id="2147483413" r:id="rId23"/>
    <p:sldId id="2147483414" r:id="rId24"/>
    <p:sldId id="2147483417" r:id="rId25"/>
    <p:sldId id="2147483419" r:id="rId26"/>
    <p:sldId id="2147483418" r:id="rId27"/>
    <p:sldId id="2147483406" r:id="rId28"/>
    <p:sldId id="2147483416" r:id="rId29"/>
    <p:sldId id="2147483353" r:id="rId30"/>
    <p:sldId id="2147483335" r:id="rId31"/>
    <p:sldId id="2147483415" r:id="rId32"/>
    <p:sldId id="2147483304"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CB539A-B7B4-ED26-AAA0-C51F87BAA31A}" name="Ruwaida Yvonne (DS-YD)" initials="R(" userId="S::yvonne.ruwaida_vattenfall.com#ext#@energiforetagensverige.onmicrosoft.com::3037e2e3-4175-438e-be74-667a85dc1b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BA6B73-BC7C-4A50-A12C-29B575B82131}" v="1" dt="2025-10-22T10:53:49.729"/>
    <p1510:client id="{1A2E082F-39A0-3C28-7F7D-103801774318}" v="35" dt="2025-10-22T10:44:16.746"/>
    <p1510:client id="{3771A72B-15A8-4C16-B851-96524E3F3FF9}" v="15" dt="2025-10-22T03:59:53.930"/>
    <p1510:client id="{6CD15C11-B521-B21D-5779-237AFBCF2C42}" v="72" dt="2025-10-21T14:02:28.35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waida Yvonne (DS-YD)" userId="S::yvonne.ruwaida_vattenfall.com#ext#@energiforetagensverige.onmicrosoft.com::3037e2e3-4175-438e-be74-667a85dc1be9" providerId="AD" clId="Web-{1A2E082F-39A0-3C28-7F7D-103801774318}"/>
    <pc:docChg chg="addSld delSld modSld">
      <pc:chgData name="Ruwaida Yvonne (DS-YD)" userId="S::yvonne.ruwaida_vattenfall.com#ext#@energiforetagensverige.onmicrosoft.com::3037e2e3-4175-438e-be74-667a85dc1be9" providerId="AD" clId="Web-{1A2E082F-39A0-3C28-7F7D-103801774318}" dt="2025-10-22T10:44:16.746" v="24"/>
      <pc:docMkLst>
        <pc:docMk/>
      </pc:docMkLst>
      <pc:sldChg chg="modSp">
        <pc:chgData name="Ruwaida Yvonne (DS-YD)" userId="S::yvonne.ruwaida_vattenfall.com#ext#@energiforetagensverige.onmicrosoft.com::3037e2e3-4175-438e-be74-667a85dc1be9" providerId="AD" clId="Web-{1A2E082F-39A0-3C28-7F7D-103801774318}" dt="2025-10-22T10:41:40.743" v="0" actId="20577"/>
        <pc:sldMkLst>
          <pc:docMk/>
          <pc:sldMk cId="384889971" sldId="2147483323"/>
        </pc:sldMkLst>
        <pc:spChg chg="mod">
          <ac:chgData name="Ruwaida Yvonne (DS-YD)" userId="S::yvonne.ruwaida_vattenfall.com#ext#@energiforetagensverige.onmicrosoft.com::3037e2e3-4175-438e-be74-667a85dc1be9" providerId="AD" clId="Web-{1A2E082F-39A0-3C28-7F7D-103801774318}" dt="2025-10-22T10:41:40.743" v="0" actId="20577"/>
          <ac:spMkLst>
            <pc:docMk/>
            <pc:sldMk cId="384889971" sldId="2147483323"/>
            <ac:spMk id="2" creationId="{6BE4BB4A-E732-1366-642E-C7785DE35197}"/>
          </ac:spMkLst>
        </pc:spChg>
      </pc:sldChg>
      <pc:sldChg chg="del">
        <pc:chgData name="Ruwaida Yvonne (DS-YD)" userId="S::yvonne.ruwaida_vattenfall.com#ext#@energiforetagensverige.onmicrosoft.com::3037e2e3-4175-438e-be74-667a85dc1be9" providerId="AD" clId="Web-{1A2E082F-39A0-3C28-7F7D-103801774318}" dt="2025-10-22T10:41:41.618" v="1"/>
        <pc:sldMkLst>
          <pc:docMk/>
          <pc:sldMk cId="2664760606" sldId="2147483325"/>
        </pc:sldMkLst>
      </pc:sldChg>
      <pc:sldChg chg="new del">
        <pc:chgData name="Ruwaida Yvonne (DS-YD)" userId="S::yvonne.ruwaida_vattenfall.com#ext#@energiforetagensverige.onmicrosoft.com::3037e2e3-4175-438e-be74-667a85dc1be9" providerId="AD" clId="Web-{1A2E082F-39A0-3C28-7F7D-103801774318}" dt="2025-10-22T10:44:16.746" v="24"/>
        <pc:sldMkLst>
          <pc:docMk/>
          <pc:sldMk cId="2110206157" sldId="2147483420"/>
        </pc:sldMkLst>
      </pc:sldChg>
      <pc:sldChg chg="add del">
        <pc:chgData name="Ruwaida Yvonne (DS-YD)" userId="S::yvonne.ruwaida_vattenfall.com#ext#@energiforetagensverige.onmicrosoft.com::3037e2e3-4175-438e-be74-667a85dc1be9" providerId="AD" clId="Web-{1A2E082F-39A0-3C28-7F7D-103801774318}" dt="2025-10-22T10:44:12.590" v="23"/>
        <pc:sldMkLst>
          <pc:docMk/>
          <pc:sldMk cId="1386528814" sldId="2147483421"/>
        </pc:sldMkLst>
      </pc:sldChg>
      <pc:sldChg chg="modSp add del replId">
        <pc:chgData name="Ruwaida Yvonne (DS-YD)" userId="S::yvonne.ruwaida_vattenfall.com#ext#@energiforetagensverige.onmicrosoft.com::3037e2e3-4175-438e-be74-667a85dc1be9" providerId="AD" clId="Web-{1A2E082F-39A0-3C28-7F7D-103801774318}" dt="2025-10-22T10:43:35.588" v="8"/>
        <pc:sldMkLst>
          <pc:docMk/>
          <pc:sldMk cId="2521251341" sldId="2147483422"/>
        </pc:sldMkLst>
        <pc:spChg chg="mod">
          <ac:chgData name="Ruwaida Yvonne (DS-YD)" userId="S::yvonne.ruwaida_vattenfall.com#ext#@energiforetagensverige.onmicrosoft.com::3037e2e3-4175-438e-be74-667a85dc1be9" providerId="AD" clId="Web-{1A2E082F-39A0-3C28-7F7D-103801774318}" dt="2025-10-22T10:43:31.401" v="6" actId="20577"/>
          <ac:spMkLst>
            <pc:docMk/>
            <pc:sldMk cId="2521251341" sldId="2147483422"/>
            <ac:spMk id="5" creationId="{1BF40B22-620A-BEA2-1515-D091DD574670}"/>
          </ac:spMkLst>
        </pc:spChg>
      </pc:sldChg>
      <pc:sldChg chg="modSp add replId">
        <pc:chgData name="Ruwaida Yvonne (DS-YD)" userId="S::yvonne.ruwaida_vattenfall.com#ext#@energiforetagensverige.onmicrosoft.com::3037e2e3-4175-438e-be74-667a85dc1be9" providerId="AD" clId="Web-{1A2E082F-39A0-3C28-7F7D-103801774318}" dt="2025-10-22T10:44:08.824" v="22" actId="20577"/>
        <pc:sldMkLst>
          <pc:docMk/>
          <pc:sldMk cId="2130752183" sldId="2147483423"/>
        </pc:sldMkLst>
        <pc:spChg chg="mod">
          <ac:chgData name="Ruwaida Yvonne (DS-YD)" userId="S::yvonne.ruwaida_vattenfall.com#ext#@energiforetagensverige.onmicrosoft.com::3037e2e3-4175-438e-be74-667a85dc1be9" providerId="AD" clId="Web-{1A2E082F-39A0-3C28-7F7D-103801774318}" dt="2025-10-22T10:44:08.824" v="22" actId="20577"/>
          <ac:spMkLst>
            <pc:docMk/>
            <pc:sldMk cId="2130752183" sldId="2147483423"/>
            <ac:spMk id="2" creationId="{3118371C-DA9E-404E-CFD8-35267AD10336}"/>
          </ac:spMkLst>
        </pc:spChg>
        <pc:spChg chg="mod">
          <ac:chgData name="Ruwaida Yvonne (DS-YD)" userId="S::yvonne.ruwaida_vattenfall.com#ext#@energiforetagensverige.onmicrosoft.com::3037e2e3-4175-438e-be74-667a85dc1be9" providerId="AD" clId="Web-{1A2E082F-39A0-3C28-7F7D-103801774318}" dt="2025-10-22T10:44:03.589" v="13" actId="20577"/>
          <ac:spMkLst>
            <pc:docMk/>
            <pc:sldMk cId="2130752183" sldId="2147483423"/>
            <ac:spMk id="5" creationId="{EFD3EF92-2EDC-A5C8-2F96-AE4AC75134F2}"/>
          </ac:spMkLst>
        </pc:spChg>
      </pc:sldChg>
      <pc:sldMasterChg chg="addSldLayout">
        <pc:chgData name="Ruwaida Yvonne (DS-YD)" userId="S::yvonne.ruwaida_vattenfall.com#ext#@energiforetagensverige.onmicrosoft.com::3037e2e3-4175-438e-be74-667a85dc1be9" providerId="AD" clId="Web-{1A2E082F-39A0-3C28-7F7D-103801774318}" dt="2025-10-22T10:43:19.682" v="3"/>
        <pc:sldMasterMkLst>
          <pc:docMk/>
          <pc:sldMasterMk cId="2861423374" sldId="2147483648"/>
        </pc:sldMasterMkLst>
        <pc:sldLayoutChg chg="add replId">
          <pc:chgData name="Ruwaida Yvonne (DS-YD)" userId="S::yvonne.ruwaida_vattenfall.com#ext#@energiforetagensverige.onmicrosoft.com::3037e2e3-4175-438e-be74-667a85dc1be9" providerId="AD" clId="Web-{1A2E082F-39A0-3C28-7F7D-103801774318}" dt="2025-10-22T10:43:19.682" v="3"/>
          <pc:sldLayoutMkLst>
            <pc:docMk/>
            <pc:sldMasterMk cId="2861423374" sldId="2147483648"/>
            <pc:sldLayoutMk cId="217967477" sldId="2147484005"/>
          </pc:sldLayoutMkLst>
        </pc:sldLayoutChg>
      </pc:sldMasterChg>
    </pc:docChg>
  </pc:docChgLst>
  <pc:docChgLst>
    <pc:chgData clId="Web-{1A2E082F-39A0-3C28-7F7D-103801774318}"/>
    <pc:docChg chg="modSld">
      <pc:chgData name="" userId="" providerId="" clId="Web-{1A2E082F-39A0-3C28-7F7D-103801774318}" dt="2025-10-22T10:41:34.039" v="7" actId="20577"/>
      <pc:docMkLst>
        <pc:docMk/>
      </pc:docMkLst>
      <pc:sldChg chg="modSp">
        <pc:chgData name="" userId="" providerId="" clId="Web-{1A2E082F-39A0-3C28-7F7D-103801774318}" dt="2025-10-22T10:41:34.039" v="7" actId="20577"/>
        <pc:sldMkLst>
          <pc:docMk/>
          <pc:sldMk cId="384889971" sldId="2147483323"/>
        </pc:sldMkLst>
        <pc:spChg chg="mod">
          <ac:chgData name="" userId="" providerId="" clId="Web-{1A2E082F-39A0-3C28-7F7D-103801774318}" dt="2025-10-22T10:41:34.039" v="7" actId="20577"/>
          <ac:spMkLst>
            <pc:docMk/>
            <pc:sldMk cId="384889971" sldId="2147483323"/>
            <ac:spMk id="2" creationId="{6BE4BB4A-E732-1366-642E-C7785DE35197}"/>
          </ac:spMkLst>
        </pc:spChg>
      </pc:sldChg>
    </pc:docChg>
  </pc:docChgLst>
  <pc:docChgLst>
    <pc:chgData name="Ruwaida Yvonne (DS-YD)" userId="S::yvonne.ruwaida_vattenfall.com#ext#@energiforetagensverige.onmicrosoft.com::3037e2e3-4175-438e-be74-667a85dc1be9" providerId="AD" clId="Web-{6CD15C11-B521-B21D-5779-237AFBCF2C42}"/>
    <pc:docChg chg="addSld delSld modSld">
      <pc:chgData name="Ruwaida Yvonne (DS-YD)" userId="S::yvonne.ruwaida_vattenfall.com#ext#@energiforetagensverige.onmicrosoft.com::3037e2e3-4175-438e-be74-667a85dc1be9" providerId="AD" clId="Web-{6CD15C11-B521-B21D-5779-237AFBCF2C42}" dt="2025-10-21T14:02:28.353" v="70" actId="20577"/>
      <pc:docMkLst>
        <pc:docMk/>
      </pc:docMkLst>
      <pc:sldChg chg="add del">
        <pc:chgData name="Ruwaida Yvonne (DS-YD)" userId="S::yvonne.ruwaida_vattenfall.com#ext#@energiforetagensverige.onmicrosoft.com::3037e2e3-4175-438e-be74-667a85dc1be9" providerId="AD" clId="Web-{6CD15C11-B521-B21D-5779-237AFBCF2C42}" dt="2025-10-21T13:56:11.538" v="4"/>
        <pc:sldMkLst>
          <pc:docMk/>
          <pc:sldMk cId="835258741" sldId="2147482729"/>
        </pc:sldMkLst>
      </pc:sldChg>
      <pc:sldChg chg="modSp">
        <pc:chgData name="Ruwaida Yvonne (DS-YD)" userId="S::yvonne.ruwaida_vattenfall.com#ext#@energiforetagensverige.onmicrosoft.com::3037e2e3-4175-438e-be74-667a85dc1be9" providerId="AD" clId="Web-{6CD15C11-B521-B21D-5779-237AFBCF2C42}" dt="2025-10-21T14:02:28.353" v="70" actId="20577"/>
        <pc:sldMkLst>
          <pc:docMk/>
          <pc:sldMk cId="286514663" sldId="2147483304"/>
        </pc:sldMkLst>
        <pc:spChg chg="mod">
          <ac:chgData name="Ruwaida Yvonne (DS-YD)" userId="S::yvonne.ruwaida_vattenfall.com#ext#@energiforetagensverige.onmicrosoft.com::3037e2e3-4175-438e-be74-667a85dc1be9" providerId="AD" clId="Web-{6CD15C11-B521-B21D-5779-237AFBCF2C42}" dt="2025-10-21T14:02:28.353" v="70" actId="20577"/>
          <ac:spMkLst>
            <pc:docMk/>
            <pc:sldMk cId="286514663" sldId="2147483304"/>
            <ac:spMk id="2" creationId="{6CEDE7A0-BF21-92B1-F033-40C548753312}"/>
          </ac:spMkLst>
        </pc:spChg>
      </pc:sldChg>
      <pc:sldChg chg="modSp">
        <pc:chgData name="Ruwaida Yvonne (DS-YD)" userId="S::yvonne.ruwaida_vattenfall.com#ext#@energiforetagensverige.onmicrosoft.com::3037e2e3-4175-438e-be74-667a85dc1be9" providerId="AD" clId="Web-{6CD15C11-B521-B21D-5779-237AFBCF2C42}" dt="2025-10-21T13:59:38.539" v="47" actId="20577"/>
        <pc:sldMkLst>
          <pc:docMk/>
          <pc:sldMk cId="2664760606" sldId="2147483325"/>
        </pc:sldMkLst>
        <pc:spChg chg="mod">
          <ac:chgData name="Ruwaida Yvonne (DS-YD)" userId="S::yvonne.ruwaida_vattenfall.com#ext#@energiforetagensverige.onmicrosoft.com::3037e2e3-4175-438e-be74-667a85dc1be9" providerId="AD" clId="Web-{6CD15C11-B521-B21D-5779-237AFBCF2C42}" dt="2025-10-21T13:59:38.539" v="47" actId="20577"/>
          <ac:spMkLst>
            <pc:docMk/>
            <pc:sldMk cId="2664760606" sldId="2147483325"/>
            <ac:spMk id="20482" creationId="{B3FD5DE7-9E16-1E81-2598-5ECF11126ABA}"/>
          </ac:spMkLst>
        </pc:spChg>
      </pc:sldChg>
      <pc:sldChg chg="del">
        <pc:chgData name="Ruwaida Yvonne (DS-YD)" userId="S::yvonne.ruwaida_vattenfall.com#ext#@energiforetagensverige.onmicrosoft.com::3037e2e3-4175-438e-be74-667a85dc1be9" providerId="AD" clId="Web-{6CD15C11-B521-B21D-5779-237AFBCF2C42}" dt="2025-10-21T13:56:31.553" v="6"/>
        <pc:sldMkLst>
          <pc:docMk/>
          <pc:sldMk cId="2635830145" sldId="2147483326"/>
        </pc:sldMkLst>
      </pc:sldChg>
      <pc:sldChg chg="del">
        <pc:chgData name="Ruwaida Yvonne (DS-YD)" userId="S::yvonne.ruwaida_vattenfall.com#ext#@energiforetagensverige.onmicrosoft.com::3037e2e3-4175-438e-be74-667a85dc1be9" providerId="AD" clId="Web-{6CD15C11-B521-B21D-5779-237AFBCF2C42}" dt="2025-10-21T13:56:25.678" v="5"/>
        <pc:sldMkLst>
          <pc:docMk/>
          <pc:sldMk cId="1362135092" sldId="2147483334"/>
        </pc:sldMkLst>
      </pc:sldChg>
      <pc:sldChg chg="addSp delSp modSp">
        <pc:chgData name="Ruwaida Yvonne (DS-YD)" userId="S::yvonne.ruwaida_vattenfall.com#ext#@energiforetagensverige.onmicrosoft.com::3037e2e3-4175-438e-be74-667a85dc1be9" providerId="AD" clId="Web-{6CD15C11-B521-B21D-5779-237AFBCF2C42}" dt="2025-10-21T14:02:10.025" v="67"/>
        <pc:sldMkLst>
          <pc:docMk/>
          <pc:sldMk cId="2904555971" sldId="2147483335"/>
        </pc:sldMkLst>
        <pc:spChg chg="del">
          <ac:chgData name="Ruwaida Yvonne (DS-YD)" userId="S::yvonne.ruwaida_vattenfall.com#ext#@energiforetagensverige.onmicrosoft.com::3037e2e3-4175-438e-be74-667a85dc1be9" providerId="AD" clId="Web-{6CD15C11-B521-B21D-5779-237AFBCF2C42}" dt="2025-10-21T14:02:04.290" v="66"/>
          <ac:spMkLst>
            <pc:docMk/>
            <pc:sldMk cId="2904555971" sldId="2147483335"/>
            <ac:spMk id="2" creationId="{9CC5FB1B-24AB-F4D7-7F1E-D8BFA8B56B24}"/>
          </ac:spMkLst>
        </pc:spChg>
        <pc:spChg chg="mod">
          <ac:chgData name="Ruwaida Yvonne (DS-YD)" userId="S::yvonne.ruwaida_vattenfall.com#ext#@energiforetagensverige.onmicrosoft.com::3037e2e3-4175-438e-be74-667a85dc1be9" providerId="AD" clId="Web-{6CD15C11-B521-B21D-5779-237AFBCF2C42}" dt="2025-10-21T14:02:01.899" v="65" actId="20577"/>
          <ac:spMkLst>
            <pc:docMk/>
            <pc:sldMk cId="2904555971" sldId="2147483335"/>
            <ac:spMk id="3" creationId="{23689688-D61C-BF40-153C-684B01F4F585}"/>
          </ac:spMkLst>
        </pc:spChg>
        <pc:spChg chg="del">
          <ac:chgData name="Ruwaida Yvonne (DS-YD)" userId="S::yvonne.ruwaida_vattenfall.com#ext#@energiforetagensverige.onmicrosoft.com::3037e2e3-4175-438e-be74-667a85dc1be9" providerId="AD" clId="Web-{6CD15C11-B521-B21D-5779-237AFBCF2C42}" dt="2025-10-21T14:02:10.025" v="67"/>
          <ac:spMkLst>
            <pc:docMk/>
            <pc:sldMk cId="2904555971" sldId="2147483335"/>
            <ac:spMk id="4" creationId="{6EF11AAD-BCC5-884C-276B-311F010F7C70}"/>
          </ac:spMkLst>
        </pc:spChg>
        <pc:spChg chg="add mod">
          <ac:chgData name="Ruwaida Yvonne (DS-YD)" userId="S::yvonne.ruwaida_vattenfall.com#ext#@energiforetagensverige.onmicrosoft.com::3037e2e3-4175-438e-be74-667a85dc1be9" providerId="AD" clId="Web-{6CD15C11-B521-B21D-5779-237AFBCF2C42}" dt="2025-10-21T14:02:04.290" v="66"/>
          <ac:spMkLst>
            <pc:docMk/>
            <pc:sldMk cId="2904555971" sldId="2147483335"/>
            <ac:spMk id="9" creationId="{4FDE25EE-7504-9E8F-5DBD-B6566B56F6EF}"/>
          </ac:spMkLst>
        </pc:spChg>
      </pc:sldChg>
      <pc:sldChg chg="del">
        <pc:chgData name="Ruwaida Yvonne (DS-YD)" userId="S::yvonne.ruwaida_vattenfall.com#ext#@energiforetagensverige.onmicrosoft.com::3037e2e3-4175-438e-be74-667a85dc1be9" providerId="AD" clId="Web-{6CD15C11-B521-B21D-5779-237AFBCF2C42}" dt="2025-10-21T13:55:28.568" v="0"/>
        <pc:sldMkLst>
          <pc:docMk/>
          <pc:sldMk cId="3026780936" sldId="2147483351"/>
        </pc:sldMkLst>
      </pc:sldChg>
      <pc:sldChg chg="del">
        <pc:chgData name="Ruwaida Yvonne (DS-YD)" userId="S::yvonne.ruwaida_vattenfall.com#ext#@energiforetagensverige.onmicrosoft.com::3037e2e3-4175-438e-be74-667a85dc1be9" providerId="AD" clId="Web-{6CD15C11-B521-B21D-5779-237AFBCF2C42}" dt="2025-10-21T13:59:40.414" v="48"/>
        <pc:sldMkLst>
          <pc:docMk/>
          <pc:sldMk cId="1333303862" sldId="2147483352"/>
        </pc:sldMkLst>
      </pc:sldChg>
      <pc:sldChg chg="add replId">
        <pc:chgData name="Ruwaida Yvonne (DS-YD)" userId="S::yvonne.ruwaida_vattenfall.com#ext#@energiforetagensverige.onmicrosoft.com::3037e2e3-4175-438e-be74-667a85dc1be9" providerId="AD" clId="Web-{6CD15C11-B521-B21D-5779-237AFBCF2C42}" dt="2025-10-21T13:57:05.476" v="7"/>
        <pc:sldMkLst>
          <pc:docMk/>
          <pc:sldMk cId="2340180941" sldId="2147483413"/>
        </pc:sldMkLst>
      </pc:sldChg>
    </pc:docChg>
  </pc:docChgLst>
  <pc:docChgLst>
    <pc:chgData name="Ruwaida Yvonne (DS-YD)" userId="S::yvonne.ruwaida_vattenfall.com#ext#@energiforetagensverige.onmicrosoft.com::3037e2e3-4175-438e-be74-667a85dc1be9" providerId="AD" clId="Web-{DAB1F39A-F066-1D6D-2C5D-3C6D991AD6F5}"/>
    <pc:docChg chg="addSld delSld modSld">
      <pc:chgData name="Ruwaida Yvonne (DS-YD)" userId="S::yvonne.ruwaida_vattenfall.com#ext#@energiforetagensverige.onmicrosoft.com::3037e2e3-4175-438e-be74-667a85dc1be9" providerId="AD" clId="Web-{DAB1F39A-F066-1D6D-2C5D-3C6D991AD6F5}" dt="2025-10-20T06:46:35.176" v="116"/>
      <pc:docMkLst>
        <pc:docMk/>
      </pc:docMkLst>
      <pc:sldChg chg="modSp add del">
        <pc:chgData name="Ruwaida Yvonne (DS-YD)" userId="S::yvonne.ruwaida_vattenfall.com#ext#@energiforetagensverige.onmicrosoft.com::3037e2e3-4175-438e-be74-667a85dc1be9" providerId="AD" clId="Web-{DAB1F39A-F066-1D6D-2C5D-3C6D991AD6F5}" dt="2025-10-20T06:41:41.284" v="27"/>
        <pc:sldMkLst>
          <pc:docMk/>
          <pc:sldMk cId="3494605341" sldId="257"/>
        </pc:sldMkLst>
        <pc:spChg chg="mod">
          <ac:chgData name="Ruwaida Yvonne (DS-YD)" userId="S::yvonne.ruwaida_vattenfall.com#ext#@energiforetagensverige.onmicrosoft.com::3037e2e3-4175-438e-be74-667a85dc1be9" providerId="AD" clId="Web-{DAB1F39A-F066-1D6D-2C5D-3C6D991AD6F5}" dt="2025-10-20T06:41:27.222" v="2" actId="20577"/>
          <ac:spMkLst>
            <pc:docMk/>
            <pc:sldMk cId="3494605341" sldId="257"/>
            <ac:spMk id="20482" creationId="{FA61A585-3C52-424D-B266-1D3F308072E0}"/>
          </ac:spMkLst>
        </pc:spChg>
      </pc:sldChg>
      <pc:sldChg chg="add del">
        <pc:chgData name="Ruwaida Yvonne (DS-YD)" userId="S::yvonne.ruwaida_vattenfall.com#ext#@energiforetagensverige.onmicrosoft.com::3037e2e3-4175-438e-be74-667a85dc1be9" providerId="AD" clId="Web-{DAB1F39A-F066-1D6D-2C5D-3C6D991AD6F5}" dt="2025-10-20T06:41:41.409" v="28"/>
        <pc:sldMkLst>
          <pc:docMk/>
          <pc:sldMk cId="411875926" sldId="258"/>
        </pc:sldMkLst>
      </pc:sldChg>
      <pc:sldChg chg="add del">
        <pc:chgData name="Ruwaida Yvonne (DS-YD)" userId="S::yvonne.ruwaida_vattenfall.com#ext#@energiforetagensverige.onmicrosoft.com::3037e2e3-4175-438e-be74-667a85dc1be9" providerId="AD" clId="Web-{DAB1F39A-F066-1D6D-2C5D-3C6D991AD6F5}" dt="2025-10-20T06:41:41.488" v="29"/>
        <pc:sldMkLst>
          <pc:docMk/>
          <pc:sldMk cId="3894643897" sldId="260"/>
        </pc:sldMkLst>
      </pc:sldChg>
      <pc:sldChg chg="add del">
        <pc:chgData name="Ruwaida Yvonne (DS-YD)" userId="S::yvonne.ruwaida_vattenfall.com#ext#@energiforetagensverige.onmicrosoft.com::3037e2e3-4175-438e-be74-667a85dc1be9" providerId="AD" clId="Web-{DAB1F39A-F066-1D6D-2C5D-3C6D991AD6F5}" dt="2025-10-20T06:41:41.628" v="30"/>
        <pc:sldMkLst>
          <pc:docMk/>
          <pc:sldMk cId="2975332300" sldId="261"/>
        </pc:sldMkLst>
      </pc:sldChg>
      <pc:sldChg chg="add del">
        <pc:chgData name="Ruwaida Yvonne (DS-YD)" userId="S::yvonne.ruwaida_vattenfall.com#ext#@energiforetagensverige.onmicrosoft.com::3037e2e3-4175-438e-be74-667a85dc1be9" providerId="AD" clId="Web-{DAB1F39A-F066-1D6D-2C5D-3C6D991AD6F5}" dt="2025-10-20T06:41:42.363" v="40"/>
        <pc:sldMkLst>
          <pc:docMk/>
          <pc:sldMk cId="3825198551" sldId="2147482759"/>
        </pc:sldMkLst>
      </pc:sldChg>
      <pc:sldChg chg="add del">
        <pc:chgData name="Ruwaida Yvonne (DS-YD)" userId="S::yvonne.ruwaida_vattenfall.com#ext#@energiforetagensverige.onmicrosoft.com::3037e2e3-4175-438e-be74-667a85dc1be9" providerId="AD" clId="Web-{DAB1F39A-F066-1D6D-2C5D-3C6D991AD6F5}" dt="2025-10-20T06:41:42.425" v="41"/>
        <pc:sldMkLst>
          <pc:docMk/>
          <pc:sldMk cId="3304890278" sldId="2147482760"/>
        </pc:sldMkLst>
      </pc:sldChg>
      <pc:sldChg chg="add del">
        <pc:chgData name="Ruwaida Yvonne (DS-YD)" userId="S::yvonne.ruwaida_vattenfall.com#ext#@energiforetagensverige.onmicrosoft.com::3037e2e3-4175-438e-be74-667a85dc1be9" providerId="AD" clId="Web-{DAB1F39A-F066-1D6D-2C5D-3C6D991AD6F5}" dt="2025-10-20T06:41:43.441" v="50"/>
        <pc:sldMkLst>
          <pc:docMk/>
          <pc:sldMk cId="286514663" sldId="2147483304"/>
        </pc:sldMkLst>
      </pc:sldChg>
      <pc:sldChg chg="add del">
        <pc:chgData name="Ruwaida Yvonne (DS-YD)" userId="S::yvonne.ruwaida_vattenfall.com#ext#@energiforetagensverige.onmicrosoft.com::3037e2e3-4175-438e-be74-667a85dc1be9" providerId="AD" clId="Web-{DAB1F39A-F066-1D6D-2C5D-3C6D991AD6F5}" dt="2025-10-20T06:41:41.925" v="34"/>
        <pc:sldMkLst>
          <pc:docMk/>
          <pc:sldMk cId="2262003435" sldId="2147483322"/>
        </pc:sldMkLst>
      </pc:sldChg>
      <pc:sldChg chg="modSp add del">
        <pc:chgData name="Ruwaida Yvonne (DS-YD)" userId="S::yvonne.ruwaida_vattenfall.com#ext#@energiforetagensverige.onmicrosoft.com::3037e2e3-4175-438e-be74-667a85dc1be9" providerId="AD" clId="Web-{DAB1F39A-F066-1D6D-2C5D-3C6D991AD6F5}" dt="2025-10-20T06:46:24.113" v="115" actId="20577"/>
        <pc:sldMkLst>
          <pc:docMk/>
          <pc:sldMk cId="384889971" sldId="2147483323"/>
        </pc:sldMkLst>
        <pc:spChg chg="mod">
          <ac:chgData name="Ruwaida Yvonne (DS-YD)" userId="S::yvonne.ruwaida_vattenfall.com#ext#@energiforetagensverige.onmicrosoft.com::3037e2e3-4175-438e-be74-667a85dc1be9" providerId="AD" clId="Web-{DAB1F39A-F066-1D6D-2C5D-3C6D991AD6F5}" dt="2025-10-20T06:46:24.113" v="115" actId="20577"/>
          <ac:spMkLst>
            <pc:docMk/>
            <pc:sldMk cId="384889971" sldId="2147483323"/>
            <ac:spMk id="2" creationId="{6BE4BB4A-E732-1366-642E-C7785DE35197}"/>
          </ac:spMkLst>
        </pc:spChg>
      </pc:sldChg>
      <pc:sldChg chg="add del">
        <pc:chgData name="Ruwaida Yvonne (DS-YD)" userId="S::yvonne.ruwaida_vattenfall.com#ext#@energiforetagensverige.onmicrosoft.com::3037e2e3-4175-438e-be74-667a85dc1be9" providerId="AD" clId="Web-{DAB1F39A-F066-1D6D-2C5D-3C6D991AD6F5}" dt="2025-10-20T06:41:42.238" v="39"/>
        <pc:sldMkLst>
          <pc:docMk/>
          <pc:sldMk cId="2239119314" sldId="2147483324"/>
        </pc:sldMkLst>
      </pc:sldChg>
      <pc:sldChg chg="add del">
        <pc:chgData name="Ruwaida Yvonne (DS-YD)" userId="S::yvonne.ruwaida_vattenfall.com#ext#@energiforetagensverige.onmicrosoft.com::3037e2e3-4175-438e-be74-667a85dc1be9" providerId="AD" clId="Web-{DAB1F39A-F066-1D6D-2C5D-3C6D991AD6F5}" dt="2025-10-20T06:41:42.488" v="42"/>
        <pc:sldMkLst>
          <pc:docMk/>
          <pc:sldMk cId="2664760606" sldId="2147483325"/>
        </pc:sldMkLst>
      </pc:sldChg>
      <pc:sldChg chg="add del">
        <pc:chgData name="Ruwaida Yvonne (DS-YD)" userId="S::yvonne.ruwaida_vattenfall.com#ext#@energiforetagensverige.onmicrosoft.com::3037e2e3-4175-438e-be74-667a85dc1be9" providerId="AD" clId="Web-{DAB1F39A-F066-1D6D-2C5D-3C6D991AD6F5}" dt="2025-10-20T06:41:41.816" v="32"/>
        <pc:sldMkLst>
          <pc:docMk/>
          <pc:sldMk cId="3645235798" sldId="2147483331"/>
        </pc:sldMkLst>
      </pc:sldChg>
      <pc:sldChg chg="add del">
        <pc:chgData name="Ruwaida Yvonne (DS-YD)" userId="S::yvonne.ruwaida_vattenfall.com#ext#@energiforetagensverige.onmicrosoft.com::3037e2e3-4175-438e-be74-667a85dc1be9" providerId="AD" clId="Web-{DAB1F39A-F066-1D6D-2C5D-3C6D991AD6F5}" dt="2025-10-20T06:41:43.363" v="49"/>
        <pc:sldMkLst>
          <pc:docMk/>
          <pc:sldMk cId="2904555971" sldId="2147483335"/>
        </pc:sldMkLst>
      </pc:sldChg>
      <pc:sldChg chg="add del">
        <pc:chgData name="Ruwaida Yvonne (DS-YD)" userId="S::yvonne.ruwaida_vattenfall.com#ext#@energiforetagensverige.onmicrosoft.com::3037e2e3-4175-438e-be74-667a85dc1be9" providerId="AD" clId="Web-{DAB1F39A-F066-1D6D-2C5D-3C6D991AD6F5}" dt="2025-10-20T06:41:41.972" v="35"/>
        <pc:sldMkLst>
          <pc:docMk/>
          <pc:sldMk cId="1273378276" sldId="2147483336"/>
        </pc:sldMkLst>
      </pc:sldChg>
      <pc:sldChg chg="add del">
        <pc:chgData name="Ruwaida Yvonne (DS-YD)" userId="S::yvonne.ruwaida_vattenfall.com#ext#@energiforetagensverige.onmicrosoft.com::3037e2e3-4175-438e-be74-667a85dc1be9" providerId="AD" clId="Web-{DAB1F39A-F066-1D6D-2C5D-3C6D991AD6F5}" dt="2025-10-20T06:41:41.863" v="33"/>
        <pc:sldMkLst>
          <pc:docMk/>
          <pc:sldMk cId="1079964435" sldId="2147483341"/>
        </pc:sldMkLst>
      </pc:sldChg>
      <pc:sldChg chg="add del">
        <pc:chgData name="Ruwaida Yvonne (DS-YD)" userId="S::yvonne.ruwaida_vattenfall.com#ext#@energiforetagensverige.onmicrosoft.com::3037e2e3-4175-438e-be74-667a85dc1be9" providerId="AD" clId="Web-{DAB1F39A-F066-1D6D-2C5D-3C6D991AD6F5}" dt="2025-10-20T06:41:43.128" v="47"/>
        <pc:sldMkLst>
          <pc:docMk/>
          <pc:sldMk cId="4141232048" sldId="2147483353"/>
        </pc:sldMkLst>
      </pc:sldChg>
    </pc:docChg>
  </pc:docChgLst>
  <pc:docChgLst>
    <pc:chgData name="Erik Lejerskog" userId="df51e326-eceb-4d14-8e58-4e49517ca998" providerId="ADAL" clId="{297FEC33-EF2B-4D9C-903E-53A46F9EE464}"/>
    <pc:docChg chg="modSld">
      <pc:chgData name="Erik Lejerskog" userId="df51e326-eceb-4d14-8e58-4e49517ca998" providerId="ADAL" clId="{297FEC33-EF2B-4D9C-903E-53A46F9EE464}" dt="2025-10-22T10:53:49.729" v="0" actId="14100"/>
      <pc:docMkLst>
        <pc:docMk/>
      </pc:docMkLst>
      <pc:sldChg chg="modSp">
        <pc:chgData name="Erik Lejerskog" userId="df51e326-eceb-4d14-8e58-4e49517ca998" providerId="ADAL" clId="{297FEC33-EF2B-4D9C-903E-53A46F9EE464}" dt="2025-10-22T10:53:49.729" v="0" actId="14100"/>
        <pc:sldMkLst>
          <pc:docMk/>
          <pc:sldMk cId="411875926" sldId="258"/>
        </pc:sldMkLst>
        <pc:spChg chg="mod">
          <ac:chgData name="Erik Lejerskog" userId="df51e326-eceb-4d14-8e58-4e49517ca998" providerId="ADAL" clId="{297FEC33-EF2B-4D9C-903E-53A46F9EE464}" dt="2025-10-22T10:53:49.729" v="0" actId="14100"/>
          <ac:spMkLst>
            <pc:docMk/>
            <pc:sldMk cId="411875926" sldId="258"/>
            <ac:spMk id="2" creationId="{F6E27F8F-7A9E-3D9E-FC25-E3D55D90385B}"/>
          </ac:spMkLst>
        </pc:spChg>
      </pc:sldChg>
    </pc:docChg>
  </pc:docChgLst>
  <pc:docChgLst>
    <pc:chgData name="Ruwaida Yvonne (DU-I)" userId="d6dc2f3c-16f2-4580-bf37-dc68646e444d" providerId="ADAL" clId="{3771A72B-15A8-4C16-B851-96524E3F3FF9}"/>
    <pc:docChg chg="custSel addSld delSld modSld sldOrd">
      <pc:chgData name="Ruwaida Yvonne (DU-I)" userId="d6dc2f3c-16f2-4580-bf37-dc68646e444d" providerId="ADAL" clId="{3771A72B-15A8-4C16-B851-96524E3F3FF9}" dt="2025-10-22T04:02:31.710" v="824" actId="20577"/>
      <pc:docMkLst>
        <pc:docMk/>
      </pc:docMkLst>
      <pc:sldChg chg="modSp mod">
        <pc:chgData name="Ruwaida Yvonne (DU-I)" userId="d6dc2f3c-16f2-4580-bf37-dc68646e444d" providerId="ADAL" clId="{3771A72B-15A8-4C16-B851-96524E3F3FF9}" dt="2025-10-22T03:41:14.142" v="0" actId="20577"/>
        <pc:sldMkLst>
          <pc:docMk/>
          <pc:sldMk cId="3494605341" sldId="257"/>
        </pc:sldMkLst>
        <pc:spChg chg="mod">
          <ac:chgData name="Ruwaida Yvonne (DU-I)" userId="d6dc2f3c-16f2-4580-bf37-dc68646e444d" providerId="ADAL" clId="{3771A72B-15A8-4C16-B851-96524E3F3FF9}" dt="2025-10-22T03:41:14.142" v="0" actId="20577"/>
          <ac:spMkLst>
            <pc:docMk/>
            <pc:sldMk cId="3494605341" sldId="257"/>
            <ac:spMk id="2" creationId="{D66095D0-E0F5-86D9-A8A7-D278CE553936}"/>
          </ac:spMkLst>
        </pc:spChg>
      </pc:sldChg>
      <pc:sldChg chg="modSp mod">
        <pc:chgData name="Ruwaida Yvonne (DU-I)" userId="d6dc2f3c-16f2-4580-bf37-dc68646e444d" providerId="ADAL" clId="{3771A72B-15A8-4C16-B851-96524E3F3FF9}" dt="2025-10-22T03:42:56.309" v="131"/>
        <pc:sldMkLst>
          <pc:docMk/>
          <pc:sldMk cId="3894643897" sldId="260"/>
        </pc:sldMkLst>
        <pc:spChg chg="mod">
          <ac:chgData name="Ruwaida Yvonne (DU-I)" userId="d6dc2f3c-16f2-4580-bf37-dc68646e444d" providerId="ADAL" clId="{3771A72B-15A8-4C16-B851-96524E3F3FF9}" dt="2025-10-22T03:42:56.309" v="131"/>
          <ac:spMkLst>
            <pc:docMk/>
            <pc:sldMk cId="3894643897" sldId="260"/>
            <ac:spMk id="2" creationId="{BA9F9D17-A70C-60B8-C7D9-BBEE49019F82}"/>
          </ac:spMkLst>
        </pc:spChg>
      </pc:sldChg>
      <pc:sldChg chg="del">
        <pc:chgData name="Ruwaida Yvonne (DU-I)" userId="d6dc2f3c-16f2-4580-bf37-dc68646e444d" providerId="ADAL" clId="{3771A72B-15A8-4C16-B851-96524E3F3FF9}" dt="2025-10-22T03:44:58.068" v="135" actId="47"/>
        <pc:sldMkLst>
          <pc:docMk/>
          <pc:sldMk cId="835258741" sldId="2147482729"/>
        </pc:sldMkLst>
      </pc:sldChg>
      <pc:sldChg chg="modSp mod">
        <pc:chgData name="Ruwaida Yvonne (DU-I)" userId="d6dc2f3c-16f2-4580-bf37-dc68646e444d" providerId="ADAL" clId="{3771A72B-15A8-4C16-B851-96524E3F3FF9}" dt="2025-10-22T04:02:31.710" v="824" actId="20577"/>
        <pc:sldMkLst>
          <pc:docMk/>
          <pc:sldMk cId="384889971" sldId="2147483323"/>
        </pc:sldMkLst>
        <pc:spChg chg="mod">
          <ac:chgData name="Ruwaida Yvonne (DU-I)" userId="d6dc2f3c-16f2-4580-bf37-dc68646e444d" providerId="ADAL" clId="{3771A72B-15A8-4C16-B851-96524E3F3FF9}" dt="2025-10-22T04:02:31.710" v="824" actId="20577"/>
          <ac:spMkLst>
            <pc:docMk/>
            <pc:sldMk cId="384889971" sldId="2147483323"/>
            <ac:spMk id="2" creationId="{6BE4BB4A-E732-1366-642E-C7785DE35197}"/>
          </ac:spMkLst>
        </pc:spChg>
      </pc:sldChg>
      <pc:sldChg chg="modSp mod">
        <pc:chgData name="Ruwaida Yvonne (DU-I)" userId="d6dc2f3c-16f2-4580-bf37-dc68646e444d" providerId="ADAL" clId="{3771A72B-15A8-4C16-B851-96524E3F3FF9}" dt="2025-10-22T03:46:23.585" v="161" actId="20577"/>
        <pc:sldMkLst>
          <pc:docMk/>
          <pc:sldMk cId="3645235798" sldId="2147483331"/>
        </pc:sldMkLst>
        <pc:spChg chg="mod">
          <ac:chgData name="Ruwaida Yvonne (DU-I)" userId="d6dc2f3c-16f2-4580-bf37-dc68646e444d" providerId="ADAL" clId="{3771A72B-15A8-4C16-B851-96524E3F3FF9}" dt="2025-10-22T03:46:23.585" v="161" actId="20577"/>
          <ac:spMkLst>
            <pc:docMk/>
            <pc:sldMk cId="3645235798" sldId="2147483331"/>
            <ac:spMk id="20482" creationId="{D4C530E7-A728-9D70-71B6-B5B1D2C6F3C6}"/>
          </ac:spMkLst>
        </pc:spChg>
      </pc:sldChg>
      <pc:sldChg chg="delSp modSp mod">
        <pc:chgData name="Ruwaida Yvonne (DU-I)" userId="d6dc2f3c-16f2-4580-bf37-dc68646e444d" providerId="ADAL" clId="{3771A72B-15A8-4C16-B851-96524E3F3FF9}" dt="2025-10-22T03:50:09.145" v="555" actId="255"/>
        <pc:sldMkLst>
          <pc:docMk/>
          <pc:sldMk cId="2904555971" sldId="2147483335"/>
        </pc:sldMkLst>
        <pc:spChg chg="mod">
          <ac:chgData name="Ruwaida Yvonne (DU-I)" userId="d6dc2f3c-16f2-4580-bf37-dc68646e444d" providerId="ADAL" clId="{3771A72B-15A8-4C16-B851-96524E3F3FF9}" dt="2025-10-22T03:50:09.145" v="555" actId="255"/>
          <ac:spMkLst>
            <pc:docMk/>
            <pc:sldMk cId="2904555971" sldId="2147483335"/>
            <ac:spMk id="3" creationId="{23689688-D61C-BF40-153C-684B01F4F585}"/>
          </ac:spMkLst>
        </pc:spChg>
        <pc:spChg chg="del">
          <ac:chgData name="Ruwaida Yvonne (DU-I)" userId="d6dc2f3c-16f2-4580-bf37-dc68646e444d" providerId="ADAL" clId="{3771A72B-15A8-4C16-B851-96524E3F3FF9}" dt="2025-10-22T03:43:44.202" v="132" actId="478"/>
          <ac:spMkLst>
            <pc:docMk/>
            <pc:sldMk cId="2904555971" sldId="2147483335"/>
            <ac:spMk id="9" creationId="{4FDE25EE-7504-9E8F-5DBD-B6566B56F6EF}"/>
          </ac:spMkLst>
        </pc:spChg>
      </pc:sldChg>
      <pc:sldChg chg="ord">
        <pc:chgData name="Ruwaida Yvonne (DU-I)" userId="d6dc2f3c-16f2-4580-bf37-dc68646e444d" providerId="ADAL" clId="{3771A72B-15A8-4C16-B851-96524E3F3FF9}" dt="2025-10-22T03:46:34.755" v="163"/>
        <pc:sldMkLst>
          <pc:docMk/>
          <pc:sldMk cId="1273378276" sldId="2147483336"/>
        </pc:sldMkLst>
      </pc:sldChg>
      <pc:sldChg chg="del">
        <pc:chgData name="Ruwaida Yvonne (DU-I)" userId="d6dc2f3c-16f2-4580-bf37-dc68646e444d" providerId="ADAL" clId="{3771A72B-15A8-4C16-B851-96524E3F3FF9}" dt="2025-10-22T03:45:57.140" v="136" actId="47"/>
        <pc:sldMkLst>
          <pc:docMk/>
          <pc:sldMk cId="2081346007" sldId="2147483349"/>
        </pc:sldMkLst>
      </pc:sldChg>
      <pc:sldChg chg="modSp mod">
        <pc:chgData name="Ruwaida Yvonne (DU-I)" userId="d6dc2f3c-16f2-4580-bf37-dc68646e444d" providerId="ADAL" clId="{3771A72B-15A8-4C16-B851-96524E3F3FF9}" dt="2025-10-22T03:56:46.617" v="585" actId="20577"/>
        <pc:sldMkLst>
          <pc:docMk/>
          <pc:sldMk cId="4141232048" sldId="2147483353"/>
        </pc:sldMkLst>
        <pc:spChg chg="mod">
          <ac:chgData name="Ruwaida Yvonne (DU-I)" userId="d6dc2f3c-16f2-4580-bf37-dc68646e444d" providerId="ADAL" clId="{3771A72B-15A8-4C16-B851-96524E3F3FF9}" dt="2025-10-22T03:56:46.617" v="585" actId="20577"/>
          <ac:spMkLst>
            <pc:docMk/>
            <pc:sldMk cId="4141232048" sldId="2147483353"/>
            <ac:spMk id="20482" creationId="{9F274122-29FE-F3AF-D34D-212C05567A3D}"/>
          </ac:spMkLst>
        </pc:spChg>
      </pc:sldChg>
      <pc:sldChg chg="add">
        <pc:chgData name="Ruwaida Yvonne (DU-I)" userId="d6dc2f3c-16f2-4580-bf37-dc68646e444d" providerId="ADAL" clId="{3771A72B-15A8-4C16-B851-96524E3F3FF9}" dt="2025-10-22T03:56:52.187" v="586"/>
        <pc:sldMkLst>
          <pc:docMk/>
          <pc:sldMk cId="2712042977" sldId="2147483406"/>
        </pc:sldMkLst>
      </pc:sldChg>
      <pc:sldChg chg="add">
        <pc:chgData name="Ruwaida Yvonne (DU-I)" userId="d6dc2f3c-16f2-4580-bf37-dc68646e444d" providerId="ADAL" clId="{3771A72B-15A8-4C16-B851-96524E3F3FF9}" dt="2025-10-22T03:44:54.753" v="134"/>
        <pc:sldMkLst>
          <pc:docMk/>
          <pc:sldMk cId="1835699801" sldId="2147483414"/>
        </pc:sldMkLst>
      </pc:sldChg>
      <pc:sldChg chg="modSp add mod">
        <pc:chgData name="Ruwaida Yvonne (DU-I)" userId="d6dc2f3c-16f2-4580-bf37-dc68646e444d" providerId="ADAL" clId="{3771A72B-15A8-4C16-B851-96524E3F3FF9}" dt="2025-10-22T03:47:32.014" v="234" actId="1076"/>
        <pc:sldMkLst>
          <pc:docMk/>
          <pc:sldMk cId="2332412866" sldId="2147483415"/>
        </pc:sldMkLst>
        <pc:spChg chg="mod">
          <ac:chgData name="Ruwaida Yvonne (DU-I)" userId="d6dc2f3c-16f2-4580-bf37-dc68646e444d" providerId="ADAL" clId="{3771A72B-15A8-4C16-B851-96524E3F3FF9}" dt="2025-10-22T03:47:32.014" v="234" actId="1076"/>
          <ac:spMkLst>
            <pc:docMk/>
            <pc:sldMk cId="2332412866" sldId="2147483415"/>
            <ac:spMk id="20482" creationId="{6AE40991-42A3-7F59-64BA-8CDD919C924F}"/>
          </ac:spMkLst>
        </pc:spChg>
      </pc:sldChg>
      <pc:sldChg chg="add">
        <pc:chgData name="Ruwaida Yvonne (DU-I)" userId="d6dc2f3c-16f2-4580-bf37-dc68646e444d" providerId="ADAL" clId="{3771A72B-15A8-4C16-B851-96524E3F3FF9}" dt="2025-10-22T03:56:52.187" v="586"/>
        <pc:sldMkLst>
          <pc:docMk/>
          <pc:sldMk cId="3473136179" sldId="2147483416"/>
        </pc:sldMkLst>
      </pc:sldChg>
      <pc:sldChg chg="modSp add mod">
        <pc:chgData name="Ruwaida Yvonne (DU-I)" userId="d6dc2f3c-16f2-4580-bf37-dc68646e444d" providerId="ADAL" clId="{3771A72B-15A8-4C16-B851-96524E3F3FF9}" dt="2025-10-22T03:57:53.754" v="658" actId="20577"/>
        <pc:sldMkLst>
          <pc:docMk/>
          <pc:sldMk cId="1605722906" sldId="2147483417"/>
        </pc:sldMkLst>
        <pc:spChg chg="mod">
          <ac:chgData name="Ruwaida Yvonne (DU-I)" userId="d6dc2f3c-16f2-4580-bf37-dc68646e444d" providerId="ADAL" clId="{3771A72B-15A8-4C16-B851-96524E3F3FF9}" dt="2025-10-22T03:57:53.754" v="658" actId="20577"/>
          <ac:spMkLst>
            <pc:docMk/>
            <pc:sldMk cId="1605722906" sldId="2147483417"/>
            <ac:spMk id="20482" creationId="{1988CE2B-9521-BD7A-135F-D215A221B3B8}"/>
          </ac:spMkLst>
        </pc:spChg>
      </pc:sldChg>
      <pc:sldChg chg="add">
        <pc:chgData name="Ruwaida Yvonne (DU-I)" userId="d6dc2f3c-16f2-4580-bf37-dc68646e444d" providerId="ADAL" clId="{3771A72B-15A8-4C16-B851-96524E3F3FF9}" dt="2025-10-22T03:57:14.713" v="608"/>
        <pc:sldMkLst>
          <pc:docMk/>
          <pc:sldMk cId="2032584054" sldId="2147483418"/>
        </pc:sldMkLst>
      </pc:sldChg>
      <pc:sldChg chg="modSp add mod">
        <pc:chgData name="Ruwaida Yvonne (DU-I)" userId="d6dc2f3c-16f2-4580-bf37-dc68646e444d" providerId="ADAL" clId="{3771A72B-15A8-4C16-B851-96524E3F3FF9}" dt="2025-10-22T04:02:10.622" v="817" actId="207"/>
        <pc:sldMkLst>
          <pc:docMk/>
          <pc:sldMk cId="1922960249" sldId="2147483419"/>
        </pc:sldMkLst>
        <pc:spChg chg="mod">
          <ac:chgData name="Ruwaida Yvonne (DU-I)" userId="d6dc2f3c-16f2-4580-bf37-dc68646e444d" providerId="ADAL" clId="{3771A72B-15A8-4C16-B851-96524E3F3FF9}" dt="2025-10-22T04:02:10.622" v="817" actId="207"/>
          <ac:spMkLst>
            <pc:docMk/>
            <pc:sldMk cId="1922960249" sldId="2147483419"/>
            <ac:spMk id="6" creationId="{E86F9C92-7D4C-1442-FD74-B570B1F40ED3}"/>
          </ac:spMkLst>
        </pc:spChg>
      </pc:sldChg>
      <pc:sldChg chg="modSp add del mod">
        <pc:chgData name="Ruwaida Yvonne (DU-I)" userId="d6dc2f3c-16f2-4580-bf37-dc68646e444d" providerId="ADAL" clId="{3771A72B-15A8-4C16-B851-96524E3F3FF9}" dt="2025-10-22T04:01:23.220" v="689" actId="47"/>
        <pc:sldMkLst>
          <pc:docMk/>
          <pc:sldMk cId="456225127" sldId="2147483420"/>
        </pc:sldMkLst>
        <pc:spChg chg="mod">
          <ac:chgData name="Ruwaida Yvonne (DU-I)" userId="d6dc2f3c-16f2-4580-bf37-dc68646e444d" providerId="ADAL" clId="{3771A72B-15A8-4C16-B851-96524E3F3FF9}" dt="2025-10-22T03:59:58.695" v="688" actId="20577"/>
          <ac:spMkLst>
            <pc:docMk/>
            <pc:sldMk cId="456225127" sldId="2147483420"/>
            <ac:spMk id="6" creationId="{1B268DE5-4954-F1BA-80A4-FD08D8F535CE}"/>
          </ac:spMkLst>
        </pc:spChg>
      </pc:sldChg>
    </pc:docChg>
  </pc:docChgLst>
  <pc:docChgLst>
    <pc:chgData name="Ruwaida Yvonne (DS-YD)" userId="S::yvonne.ruwaida_vattenfall.com#ext#@energiforetagensverige.onmicrosoft.com::3037e2e3-4175-438e-be74-667a85dc1be9" providerId="AD" clId="Web-{3E214D6B-D8F4-1205-37D2-49E97E70D08C}"/>
    <pc:docChg chg="addSld delSld addMainMaster">
      <pc:chgData name="Ruwaida Yvonne (DS-YD)" userId="S::yvonne.ruwaida_vattenfall.com#ext#@energiforetagensverige.onmicrosoft.com::3037e2e3-4175-438e-be74-667a85dc1be9" providerId="AD" clId="Web-{3E214D6B-D8F4-1205-37D2-49E97E70D08C}" dt="2025-10-21T07:26:47.832" v="6"/>
      <pc:docMkLst>
        <pc:docMk/>
      </pc:docMkLst>
      <pc:sldChg chg="del">
        <pc:chgData name="Ruwaida Yvonne (DS-YD)" userId="S::yvonne.ruwaida_vattenfall.com#ext#@energiforetagensverige.onmicrosoft.com::3037e2e3-4175-438e-be74-667a85dc1be9" providerId="AD" clId="Web-{3E214D6B-D8F4-1205-37D2-49E97E70D08C}" dt="2025-10-21T07:26:42.722" v="4"/>
        <pc:sldMkLst>
          <pc:docMk/>
          <pc:sldMk cId="4149453102" sldId="2147483348"/>
        </pc:sldMkLst>
      </pc:sldChg>
      <pc:sldChg chg="add del">
        <pc:chgData name="Ruwaida Yvonne (DS-YD)" userId="S::yvonne.ruwaida_vattenfall.com#ext#@energiforetagensverige.onmicrosoft.com::3037e2e3-4175-438e-be74-667a85dc1be9" providerId="AD" clId="Web-{3E214D6B-D8F4-1205-37D2-49E97E70D08C}" dt="2025-10-21T07:26:47.769" v="5"/>
        <pc:sldMkLst>
          <pc:docMk/>
          <pc:sldMk cId="490221120" sldId="2147483411"/>
        </pc:sldMkLst>
      </pc:sldChg>
      <pc:sldChg chg="add del">
        <pc:chgData name="Ruwaida Yvonne (DS-YD)" userId="S::yvonne.ruwaida_vattenfall.com#ext#@energiforetagensverige.onmicrosoft.com::3037e2e3-4175-438e-be74-667a85dc1be9" providerId="AD" clId="Web-{3E214D6B-D8F4-1205-37D2-49E97E70D08C}" dt="2025-10-21T07:26:47.832" v="6"/>
        <pc:sldMkLst>
          <pc:docMk/>
          <pc:sldMk cId="2486035111" sldId="2147483412"/>
        </pc:sldMkLst>
      </pc:sldChg>
      <pc:sldMasterChg chg="add addSldLayout">
        <pc:chgData name="Ruwaida Yvonne (DS-YD)" userId="S::yvonne.ruwaida_vattenfall.com#ext#@energiforetagensverige.onmicrosoft.com::3037e2e3-4175-438e-be74-667a85dc1be9" providerId="AD" clId="Web-{3E214D6B-D8F4-1205-37D2-49E97E70D08C}" dt="2025-10-21T07:26:34.394" v="0"/>
        <pc:sldMasterMkLst>
          <pc:docMk/>
          <pc:sldMasterMk cId="2361449114" sldId="2147483660"/>
        </pc:sldMasterMkLst>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776401439" sldId="2147483661"/>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277907700" sldId="2147483662"/>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666699957" sldId="2147483663"/>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150170449" sldId="2147483664"/>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576062565" sldId="2147483665"/>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4193389981" sldId="2147483666"/>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425524156" sldId="2147483667"/>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430776520" sldId="2147483668"/>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20199109" sldId="2147483669"/>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097673220" sldId="2147483670"/>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953889073" sldId="2147483671"/>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942886739" sldId="2147483672"/>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987889964" sldId="2147483673"/>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839571663" sldId="2147483674"/>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859001604" sldId="2147483675"/>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683627819" sldId="2147483676"/>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849977657" sldId="2147483677"/>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675394511" sldId="2147483678"/>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4172185982" sldId="2147483679"/>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2472367217" sldId="2147483680"/>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622436915" sldId="2147483681"/>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473946240" sldId="2147483682"/>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2278995730" sldId="2147483683"/>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553960687" sldId="2147483684"/>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710701278" sldId="2147483685"/>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269104409" sldId="2147483686"/>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952399171" sldId="2147483687"/>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2546642527" sldId="2147483688"/>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154604527" sldId="2147483689"/>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2213418560" sldId="2147483690"/>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3513719907" sldId="2147483691"/>
          </pc:sldLayoutMkLst>
        </pc:sldLayoutChg>
        <pc:sldLayoutChg chg="add">
          <pc:chgData name="Ruwaida Yvonne (DS-YD)" userId="S::yvonne.ruwaida_vattenfall.com#ext#@energiforetagensverige.onmicrosoft.com::3037e2e3-4175-438e-be74-667a85dc1be9" providerId="AD" clId="Web-{3E214D6B-D8F4-1205-37D2-49E97E70D08C}" dt="2025-10-21T07:26:34.394" v="0"/>
          <pc:sldLayoutMkLst>
            <pc:docMk/>
            <pc:sldMasterMk cId="2361449114" sldId="2147483660"/>
            <pc:sldLayoutMk cId="1677079516" sldId="214748384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D674-6686-4A75-8EFF-6C2E7A34B7E1}" type="datetimeFigureOut">
              <a:rPr lang="sv-SE" smtClean="0"/>
              <a:t>2025-10-22</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0D04B-5459-4501-88A0-50BF6160DFEF}" type="slidenum">
              <a:rPr lang="sv-SE" smtClean="0"/>
              <a:t>‹#›</a:t>
            </a:fld>
            <a:endParaRPr lang="sv-SE"/>
          </a:p>
        </p:txBody>
      </p:sp>
    </p:spTree>
    <p:extLst>
      <p:ext uri="{BB962C8B-B14F-4D97-AF65-F5344CB8AC3E}">
        <p14:creationId xmlns:p14="http://schemas.microsoft.com/office/powerpoint/2010/main" val="286477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Erik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2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B6F3-0D1A-2126-7BD9-E1030F385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B892B-753D-4332-D837-58A23C9F2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697CE-2C09-AF8B-2C8B-06C7C7951D7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A8F8464C-6559-3A69-80C2-5F1839DE0278}"/>
              </a:ext>
            </a:extLst>
          </p:cNvPr>
          <p:cNvSpPr>
            <a:spLocks noGrp="1"/>
          </p:cNvSpPr>
          <p:nvPr>
            <p:ph type="sldNum" sz="quarter" idx="5"/>
          </p:nvPr>
        </p:nvSpPr>
        <p:spPr/>
        <p:txBody>
          <a:bodyPr/>
          <a:lstStyle/>
          <a:p>
            <a:fld id="{8F60D04B-5459-4501-88A0-50BF6160DFEF}" type="slidenum">
              <a:rPr lang="sv-SE" smtClean="0"/>
              <a:t>11</a:t>
            </a:fld>
            <a:endParaRPr lang="sv-SE"/>
          </a:p>
        </p:txBody>
      </p:sp>
    </p:spTree>
    <p:extLst>
      <p:ext uri="{BB962C8B-B14F-4D97-AF65-F5344CB8AC3E}">
        <p14:creationId xmlns:p14="http://schemas.microsoft.com/office/powerpoint/2010/main" val="84908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C0ED5-7B8E-47B7-42FD-A5A82E950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11381-1655-A4F5-43B8-E77DC581D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10DFF-CC39-9333-798E-947FD442E79C}"/>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59E7CEDB-E4AB-C89F-9075-5B9E41D3B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93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74F6-1074-88B8-6305-E98650CF3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4D2D5-DA65-EA2B-7777-6EA29BD71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99DC7-F941-6FD2-7AA0-FCD714C11A7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C88FD6D-141B-78DE-945F-CB8CB0F959AB}"/>
              </a:ext>
            </a:extLst>
          </p:cNvPr>
          <p:cNvSpPr>
            <a:spLocks noGrp="1"/>
          </p:cNvSpPr>
          <p:nvPr>
            <p:ph type="sldNum" sz="quarter" idx="5"/>
          </p:nvPr>
        </p:nvSpPr>
        <p:spPr/>
        <p:txBody>
          <a:bodyPr/>
          <a:lstStyle/>
          <a:p>
            <a:fld id="{8F60D04B-5459-4501-88A0-50BF6160DFEF}" type="slidenum">
              <a:rPr lang="sv-SE" smtClean="0"/>
              <a:t>15</a:t>
            </a:fld>
            <a:endParaRPr lang="sv-SE"/>
          </a:p>
        </p:txBody>
      </p:sp>
    </p:spTree>
    <p:extLst>
      <p:ext uri="{BB962C8B-B14F-4D97-AF65-F5344CB8AC3E}">
        <p14:creationId xmlns:p14="http://schemas.microsoft.com/office/powerpoint/2010/main" val="2161379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8F9C-C55E-C6EF-99DD-743E8B19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0ECAA-4A5B-17AE-AB9C-DB59B36FF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C5493-11EB-994C-DCEC-27714B3D490A}"/>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6DF6DC89-618E-F616-B64A-0F38500E25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92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3F1AD-D34C-AC0F-1449-B69320D9E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6D9BE-4870-40FB-7572-D4EA9B444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2B25C-A89A-31D1-C429-C3B7B975683C}"/>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E76312FC-483A-3408-4BC9-8F3ED54A5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282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12E3F-F5FF-6D1A-99C7-5CCA73140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66B83-06EA-769F-2407-F149AA82E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F9F0C-26EE-0672-73A4-18934D7C5638}"/>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BCF9CE97-5500-158D-9428-962D033F6A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38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2BB56-E24E-3E08-FB77-D9D476079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54A9B-49A1-D528-D68C-A500B21C4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F1EF0-EAF6-B55C-54B8-2512C226690D}"/>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E9A9A556-9E4D-7761-4CF5-CC231338F0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535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B147A-B266-739E-B965-B5C45B6A4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2AE08-E36B-1AA2-37CD-1CC1916F1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4D1DC-309A-812C-29D7-82715334BDD5}"/>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A59BB9CA-B909-D177-75CF-348BB1BA71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21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8E2E6-8A03-6232-4736-CF2E22115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A7B52-CC10-DA7C-EE8E-9AA5877F0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E1233-9F0B-804C-1D07-B719DD1562EE}"/>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049E1CEF-EA20-E870-0875-4D6F082889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155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36C3-8EFA-EC41-437D-82344954F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D02A9-5DFE-4505-7430-2725A998F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F53C0-1B9D-CF01-989F-0557F206AD8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F0540697-4024-857B-4573-C5E17B13C6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85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64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F058-F7AE-11E5-13CC-223CB54ED6E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64DC598-B973-94D3-03E0-4FBBBB2D6E1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BEC5F5-962A-B78A-F803-5FCBE9C3C0EA}"/>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DB1F67C-DDB6-D07A-4941-D05E7D7BF7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283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8ACD1-D929-0B3F-85F9-B797A1A3A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1DF60-13D3-0166-3593-8E0344440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F74C5-9025-F82D-5D88-3BE04172E264}"/>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76E0F14F-78D8-A69B-A273-73040079BE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139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56EF-01AC-D87C-B244-1D9C84CF2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ADC66-4FF7-2807-CD3B-ACDA8714F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2F5B5-C10B-48CA-9DD6-5B202B69D66F}"/>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65FC02AF-DD8D-CA48-DCF1-219E3A67E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01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71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Therese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1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664C-7932-42BB-7B14-EEC0B68152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9618AFD-E2DE-2F87-8DD0-66DC8042898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94C0B45-5796-8D81-7F07-14931BF8A2C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9C1B594-670E-EB74-9284-DF86B24FD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203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C7531-0A37-9857-A866-B0E231ADF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C0331-0F61-F437-18B7-5DDA313E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E4A42-1989-A5BB-8774-F3EE0F98A704}"/>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30609BC2-9040-725C-FD1D-3BA480273F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858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B2A92-3A02-78AA-8295-357374038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48CA5-C2DC-4016-A5E8-F5C9BE134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D80E5-7A71-B210-CABE-4D36D0531F7F}"/>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05152AD-D61C-E1E8-9D9B-41341B698F59}"/>
              </a:ext>
            </a:extLst>
          </p:cNvPr>
          <p:cNvSpPr>
            <a:spLocks noGrp="1"/>
          </p:cNvSpPr>
          <p:nvPr>
            <p:ph type="sldNum" sz="quarter" idx="5"/>
          </p:nvPr>
        </p:nvSpPr>
        <p:spPr/>
        <p:txBody>
          <a:bodyPr/>
          <a:lstStyle/>
          <a:p>
            <a:fld id="{8F60D04B-5459-4501-88A0-50BF6160DFEF}" type="slidenum">
              <a:rPr lang="sv-SE" smtClean="0"/>
              <a:t>8</a:t>
            </a:fld>
            <a:endParaRPr lang="sv-SE"/>
          </a:p>
        </p:txBody>
      </p:sp>
    </p:spTree>
    <p:extLst>
      <p:ext uri="{BB962C8B-B14F-4D97-AF65-F5344CB8AC3E}">
        <p14:creationId xmlns:p14="http://schemas.microsoft.com/office/powerpoint/2010/main" val="391373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02E0E-887B-04FD-928A-62A60D362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258A1-8646-07F7-D078-4AB72A991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68F0B-9910-F6CD-080E-5C22F07CF21F}"/>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F3714A7D-5FD1-6D66-F8A9-6D2A400F09F8}"/>
              </a:ext>
            </a:extLst>
          </p:cNvPr>
          <p:cNvSpPr>
            <a:spLocks noGrp="1"/>
          </p:cNvSpPr>
          <p:nvPr>
            <p:ph type="sldNum" sz="quarter" idx="5"/>
          </p:nvPr>
        </p:nvSpPr>
        <p:spPr/>
        <p:txBody>
          <a:bodyPr/>
          <a:lstStyle/>
          <a:p>
            <a:fld id="{8F60D04B-5459-4501-88A0-50BF6160DFEF}" type="slidenum">
              <a:rPr lang="sv-SE" smtClean="0"/>
              <a:t>9</a:t>
            </a:fld>
            <a:endParaRPr lang="sv-SE"/>
          </a:p>
        </p:txBody>
      </p:sp>
    </p:spTree>
    <p:extLst>
      <p:ext uri="{BB962C8B-B14F-4D97-AF65-F5344CB8AC3E}">
        <p14:creationId xmlns:p14="http://schemas.microsoft.com/office/powerpoint/2010/main" val="403909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0E206-AEEF-6A93-9ECD-E63F00177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8FE38-798D-CD3B-5D16-D0497106F4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D80FA-7258-89FE-8D83-5E007F05DF90}"/>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1AC51317-6242-C4EF-B015-033584C7054C}"/>
              </a:ext>
            </a:extLst>
          </p:cNvPr>
          <p:cNvSpPr>
            <a:spLocks noGrp="1"/>
          </p:cNvSpPr>
          <p:nvPr>
            <p:ph type="sldNum" sz="quarter" idx="5"/>
          </p:nvPr>
        </p:nvSpPr>
        <p:spPr/>
        <p:txBody>
          <a:bodyPr/>
          <a:lstStyle/>
          <a:p>
            <a:fld id="{8F60D04B-5459-4501-88A0-50BF6160DFEF}" type="slidenum">
              <a:rPr lang="sv-SE" smtClean="0"/>
              <a:t>10</a:t>
            </a:fld>
            <a:endParaRPr lang="sv-SE"/>
          </a:p>
        </p:txBody>
      </p:sp>
    </p:spTree>
    <p:extLst>
      <p:ext uri="{BB962C8B-B14F-4D97-AF65-F5344CB8AC3E}">
        <p14:creationId xmlns:p14="http://schemas.microsoft.com/office/powerpoint/2010/main" val="2070003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5.emf"/><Relationship Id="rId4" Type="http://schemas.openxmlformats.org/officeDocument/2006/relationships/image" Target="../media/image34.emf"/></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1" y="0"/>
            <a:ext cx="12191999"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one</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64207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Page+Image">
    <p:spTree>
      <p:nvGrpSpPr>
        <p:cNvPr id="1" name=""/>
        <p:cNvGrpSpPr/>
        <p:nvPr/>
      </p:nvGrpSpPr>
      <p:grpSpPr>
        <a:xfrm>
          <a:off x="0" y="0"/>
          <a:ext cx="0" cy="0"/>
          <a:chOff x="0" y="0"/>
          <a:chExt cx="0" cy="0"/>
        </a:xfrm>
      </p:grpSpPr>
      <p:pic>
        <p:nvPicPr>
          <p:cNvPr id="11" name="Picture 2" descr="Solar Panel Installation Companies Hot Sale, 51% OFF | espirituviajero.com">
            <a:extLst>
              <a:ext uri="{FF2B5EF4-FFF2-40B4-BE49-F238E27FC236}">
                <a16:creationId xmlns:a16="http://schemas.microsoft.com/office/drawing/2014/main" id="{0E57A8AC-BF8C-EC18-6661-813599C8D84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8C418250-AB36-36FB-9270-9CB45A480B17}"/>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9" name="Titel 1">
            <a:extLst>
              <a:ext uri="{FF2B5EF4-FFF2-40B4-BE49-F238E27FC236}">
                <a16:creationId xmlns:a16="http://schemas.microsoft.com/office/drawing/2014/main" id="{0102B9D4-0563-7995-9EA1-0B93159F10C8}"/>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0" name="object 2">
            <a:extLst>
              <a:ext uri="{FF2B5EF4-FFF2-40B4-BE49-F238E27FC236}">
                <a16:creationId xmlns:a16="http://schemas.microsoft.com/office/drawing/2014/main" id="{8CBE8946-2013-EC5E-27B5-64858DA2C6AA}"/>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3674D779-7676-DE47-8056-62354B48B58D}"/>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81247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Page+Imag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E57A8AC-BF8C-EC18-6661-813599C8D84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17431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50276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914400" indent="-4572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a:p>
            <a:pPr lvl="3"/>
            <a:r>
              <a:rPr lang="nl-NL"/>
              <a:t>	</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898349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3307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3" name="Afbeelding 9">
            <a:extLst>
              <a:ext uri="{FF2B5EF4-FFF2-40B4-BE49-F238E27FC236}">
                <a16:creationId xmlns:a16="http://schemas.microsoft.com/office/drawing/2014/main" id="{B765137F-92BE-CAC7-9BB1-0EAED8F070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47E1EC04-2CA4-6D3E-D3AE-CBAAD3DEA424}"/>
              </a:ext>
            </a:extLst>
          </p:cNvPr>
          <p:cNvSpPr>
            <a:spLocks noGrp="1"/>
          </p:cNvSpPr>
          <p:nvPr>
            <p:ph idx="10" hasCustomPrompt="1"/>
          </p:nvPr>
        </p:nvSpPr>
        <p:spPr>
          <a:xfrm>
            <a:off x="919845" y="4377269"/>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19" name="Tijdelijke aanduiding voor inhoud 2">
            <a:extLst>
              <a:ext uri="{FF2B5EF4-FFF2-40B4-BE49-F238E27FC236}">
                <a16:creationId xmlns:a16="http://schemas.microsoft.com/office/drawing/2014/main" id="{5771DA71-9147-364A-B744-030478CB95FE}"/>
              </a:ext>
            </a:extLst>
          </p:cNvPr>
          <p:cNvSpPr>
            <a:spLocks noGrp="1"/>
          </p:cNvSpPr>
          <p:nvPr>
            <p:ph idx="11" hasCustomPrompt="1"/>
          </p:nvPr>
        </p:nvSpPr>
        <p:spPr>
          <a:xfrm>
            <a:off x="7827469" y="4368800"/>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0" name="Tijdelijke aanduiding voor inhoud 2">
            <a:extLst>
              <a:ext uri="{FF2B5EF4-FFF2-40B4-BE49-F238E27FC236}">
                <a16:creationId xmlns:a16="http://schemas.microsoft.com/office/drawing/2014/main" id="{C4CDA7BC-97C0-ADB4-CC45-08E61EEB268E}"/>
              </a:ext>
            </a:extLst>
          </p:cNvPr>
          <p:cNvSpPr>
            <a:spLocks noGrp="1"/>
          </p:cNvSpPr>
          <p:nvPr>
            <p:ph idx="12" hasCustomPrompt="1"/>
          </p:nvPr>
        </p:nvSpPr>
        <p:spPr>
          <a:xfrm>
            <a:off x="4378515" y="4377268"/>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1" name="Tijdelijke aanduiding voor inhoud 2">
            <a:extLst>
              <a:ext uri="{FF2B5EF4-FFF2-40B4-BE49-F238E27FC236}">
                <a16:creationId xmlns:a16="http://schemas.microsoft.com/office/drawing/2014/main" id="{70382A54-31FD-48F3-5D44-4C99AD5B9C8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2" name="Titel 1">
            <a:extLst>
              <a:ext uri="{FF2B5EF4-FFF2-40B4-BE49-F238E27FC236}">
                <a16:creationId xmlns:a16="http://schemas.microsoft.com/office/drawing/2014/main" id="{597A4BAC-36C6-B0BD-EAA6-F4A887BA04A3}"/>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4" name="object 2">
            <a:extLst>
              <a:ext uri="{FF2B5EF4-FFF2-40B4-BE49-F238E27FC236}">
                <a16:creationId xmlns:a16="http://schemas.microsoft.com/office/drawing/2014/main" id="{273AC5AD-9A64-04BF-711D-D1DBF7E2C10C}"/>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5" name="object 2">
            <a:extLst>
              <a:ext uri="{FF2B5EF4-FFF2-40B4-BE49-F238E27FC236}">
                <a16:creationId xmlns:a16="http://schemas.microsoft.com/office/drawing/2014/main" id="{A83B9580-1B81-E4A6-EA76-E84C36BB9F97}"/>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08808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A2561F8-5EA4-9F7F-6D86-B9BCCB9FD094}"/>
              </a:ext>
            </a:extLst>
          </p:cNvPr>
          <p:cNvSpPr>
            <a:spLocks noGrp="1"/>
          </p:cNvSpPr>
          <p:nvPr>
            <p:ph idx="10" hasCustomPrompt="1"/>
          </p:nvPr>
        </p:nvSpPr>
        <p:spPr>
          <a:xfrm>
            <a:off x="756555" y="2218967"/>
            <a:ext cx="3133392" cy="4196687"/>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pic>
        <p:nvPicPr>
          <p:cNvPr id="15" name="Afbeelding 9">
            <a:extLst>
              <a:ext uri="{FF2B5EF4-FFF2-40B4-BE49-F238E27FC236}">
                <a16:creationId xmlns:a16="http://schemas.microsoft.com/office/drawing/2014/main" id="{D2982903-82CD-1214-4468-992295E62F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8" name="Tijdelijke aanduiding voor inhoud 2">
            <a:extLst>
              <a:ext uri="{FF2B5EF4-FFF2-40B4-BE49-F238E27FC236}">
                <a16:creationId xmlns:a16="http://schemas.microsoft.com/office/drawing/2014/main" id="{F1BE5FF6-F4BC-7B03-1970-1AFBCBD156DC}"/>
              </a:ext>
            </a:extLst>
          </p:cNvPr>
          <p:cNvSpPr>
            <a:spLocks noGrp="1"/>
          </p:cNvSpPr>
          <p:nvPr>
            <p:ph idx="1" hasCustomPrompt="1"/>
          </p:nvPr>
        </p:nvSpPr>
        <p:spPr>
          <a:xfrm>
            <a:off x="4089399" y="2218967"/>
            <a:ext cx="7182756"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0" name="Titel 1">
            <a:extLst>
              <a:ext uri="{FF2B5EF4-FFF2-40B4-BE49-F238E27FC236}">
                <a16:creationId xmlns:a16="http://schemas.microsoft.com/office/drawing/2014/main" id="{94A05666-F05D-7446-A429-90E5C501D39E}"/>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1" name="object 2">
            <a:extLst>
              <a:ext uri="{FF2B5EF4-FFF2-40B4-BE49-F238E27FC236}">
                <a16:creationId xmlns:a16="http://schemas.microsoft.com/office/drawing/2014/main" id="{B624C766-B6F8-2B15-D9DA-AF0F4AB674F6}"/>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26AB7F64-1038-F629-CADB-42710BBA3FC0}"/>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1628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Page-Simple">
    <p:spTree>
      <p:nvGrpSpPr>
        <p:cNvPr id="1" name=""/>
        <p:cNvGrpSpPr/>
        <p:nvPr/>
      </p:nvGrpSpPr>
      <p:grpSpPr>
        <a:xfrm>
          <a:off x="0" y="0"/>
          <a:ext cx="0" cy="0"/>
          <a:chOff x="0" y="0"/>
          <a:chExt cx="0" cy="0"/>
        </a:xfrm>
      </p:grpSpPr>
      <p:pic>
        <p:nvPicPr>
          <p:cNvPr id="7" name="object 16">
            <a:extLst>
              <a:ext uri="{FF2B5EF4-FFF2-40B4-BE49-F238E27FC236}">
                <a16:creationId xmlns:a16="http://schemas.microsoft.com/office/drawing/2014/main" id="{7E332878-5E44-86D9-EC1F-71F4B32B2F00}"/>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29029" y="-79828"/>
            <a:ext cx="2770523" cy="2216948"/>
          </a:xfrm>
          <a:prstGeom prst="rect">
            <a:avLst/>
          </a:prstGeom>
        </p:spPr>
      </p:pic>
      <p:sp>
        <p:nvSpPr>
          <p:cNvPr id="20" name="object 2">
            <a:extLst>
              <a:ext uri="{FF2B5EF4-FFF2-40B4-BE49-F238E27FC236}">
                <a16:creationId xmlns:a16="http://schemas.microsoft.com/office/drawing/2014/main" id="{25F66D4E-5F42-A0FB-4EA5-96BBF1188BAD}"/>
              </a:ext>
            </a:extLst>
          </p:cNvPr>
          <p:cNvSpPr/>
          <p:nvPr userDrawn="1"/>
        </p:nvSpPr>
        <p:spPr>
          <a:xfrm>
            <a:off x="-29028" y="-79828"/>
            <a:ext cx="12453256" cy="6937827"/>
          </a:xfrm>
          <a:custGeom>
            <a:avLst/>
            <a:gdLst/>
            <a:ahLst/>
            <a:cxnLst/>
            <a:rect l="l" t="t" r="r" b="b"/>
            <a:pathLst>
              <a:path w="12134850" h="6681470">
                <a:moveTo>
                  <a:pt x="12134646" y="0"/>
                </a:moveTo>
                <a:lnTo>
                  <a:pt x="2527896" y="0"/>
                </a:lnTo>
                <a:lnTo>
                  <a:pt x="2487084" y="29083"/>
                </a:lnTo>
                <a:lnTo>
                  <a:pt x="2447387" y="59278"/>
                </a:lnTo>
                <a:lnTo>
                  <a:pt x="2408744" y="90527"/>
                </a:lnTo>
                <a:lnTo>
                  <a:pt x="2371096" y="122768"/>
                </a:lnTo>
                <a:lnTo>
                  <a:pt x="2334380" y="155946"/>
                </a:lnTo>
                <a:lnTo>
                  <a:pt x="2298536" y="189999"/>
                </a:lnTo>
                <a:lnTo>
                  <a:pt x="2263502" y="224870"/>
                </a:lnTo>
                <a:lnTo>
                  <a:pt x="2229218" y="260499"/>
                </a:lnTo>
                <a:lnTo>
                  <a:pt x="2195622" y="296828"/>
                </a:lnTo>
                <a:lnTo>
                  <a:pt x="2162654" y="333799"/>
                </a:lnTo>
                <a:lnTo>
                  <a:pt x="2130253" y="371351"/>
                </a:lnTo>
                <a:lnTo>
                  <a:pt x="2098357" y="409427"/>
                </a:lnTo>
                <a:lnTo>
                  <a:pt x="2066906" y="447967"/>
                </a:lnTo>
                <a:lnTo>
                  <a:pt x="2035838" y="486913"/>
                </a:lnTo>
                <a:lnTo>
                  <a:pt x="2005092" y="526206"/>
                </a:lnTo>
                <a:lnTo>
                  <a:pt x="1974608" y="565787"/>
                </a:lnTo>
                <a:lnTo>
                  <a:pt x="1914180" y="645578"/>
                </a:lnTo>
                <a:lnTo>
                  <a:pt x="1793777" y="806029"/>
                </a:lnTo>
                <a:lnTo>
                  <a:pt x="1763415" y="845980"/>
                </a:lnTo>
                <a:lnTo>
                  <a:pt x="1706368" y="920161"/>
                </a:lnTo>
                <a:lnTo>
                  <a:pt x="1654453" y="988919"/>
                </a:lnTo>
                <a:lnTo>
                  <a:pt x="1527585" y="1159060"/>
                </a:lnTo>
                <a:lnTo>
                  <a:pt x="1502213" y="1192554"/>
                </a:lnTo>
                <a:lnTo>
                  <a:pt x="1476695" y="1225802"/>
                </a:lnTo>
                <a:lnTo>
                  <a:pt x="1450969" y="1258775"/>
                </a:lnTo>
                <a:lnTo>
                  <a:pt x="1424972" y="1291443"/>
                </a:lnTo>
                <a:lnTo>
                  <a:pt x="1398643" y="1323778"/>
                </a:lnTo>
                <a:lnTo>
                  <a:pt x="1371918" y="1355750"/>
                </a:lnTo>
                <a:lnTo>
                  <a:pt x="1344736" y="1387331"/>
                </a:lnTo>
                <a:lnTo>
                  <a:pt x="1317034" y="1418490"/>
                </a:lnTo>
                <a:lnTo>
                  <a:pt x="1288748" y="1449199"/>
                </a:lnTo>
                <a:lnTo>
                  <a:pt x="1259818" y="1479429"/>
                </a:lnTo>
                <a:lnTo>
                  <a:pt x="1230180" y="1509150"/>
                </a:lnTo>
                <a:lnTo>
                  <a:pt x="1199772" y="1538333"/>
                </a:lnTo>
                <a:lnTo>
                  <a:pt x="1168531" y="1566950"/>
                </a:lnTo>
                <a:lnTo>
                  <a:pt x="1136396" y="1594970"/>
                </a:lnTo>
                <a:lnTo>
                  <a:pt x="1103303" y="1622366"/>
                </a:lnTo>
                <a:lnTo>
                  <a:pt x="1069190" y="1649107"/>
                </a:lnTo>
                <a:lnTo>
                  <a:pt x="1033994" y="1675165"/>
                </a:lnTo>
                <a:lnTo>
                  <a:pt x="997654" y="1700510"/>
                </a:lnTo>
                <a:lnTo>
                  <a:pt x="960106" y="1725113"/>
                </a:lnTo>
                <a:lnTo>
                  <a:pt x="921289" y="1748945"/>
                </a:lnTo>
                <a:lnTo>
                  <a:pt x="881139" y="1771977"/>
                </a:lnTo>
                <a:lnTo>
                  <a:pt x="839595" y="1794179"/>
                </a:lnTo>
                <a:lnTo>
                  <a:pt x="796594" y="1815523"/>
                </a:lnTo>
                <a:lnTo>
                  <a:pt x="752072" y="1835980"/>
                </a:lnTo>
                <a:lnTo>
                  <a:pt x="705969" y="1855520"/>
                </a:lnTo>
                <a:lnTo>
                  <a:pt x="658221" y="1874113"/>
                </a:lnTo>
                <a:lnTo>
                  <a:pt x="608767" y="1891732"/>
                </a:lnTo>
                <a:lnTo>
                  <a:pt x="557542" y="1908346"/>
                </a:lnTo>
                <a:lnTo>
                  <a:pt x="504486" y="1923927"/>
                </a:lnTo>
                <a:lnTo>
                  <a:pt x="449536" y="1938445"/>
                </a:lnTo>
                <a:lnTo>
                  <a:pt x="392628" y="1951872"/>
                </a:lnTo>
                <a:lnTo>
                  <a:pt x="333701" y="1964177"/>
                </a:lnTo>
                <a:lnTo>
                  <a:pt x="272693" y="1975332"/>
                </a:lnTo>
                <a:lnTo>
                  <a:pt x="209540" y="1985309"/>
                </a:lnTo>
                <a:lnTo>
                  <a:pt x="144180" y="1994076"/>
                </a:lnTo>
                <a:lnTo>
                  <a:pt x="76551" y="2001606"/>
                </a:lnTo>
                <a:lnTo>
                  <a:pt x="6591" y="2007870"/>
                </a:lnTo>
                <a:lnTo>
                  <a:pt x="0" y="2007870"/>
                </a:lnTo>
                <a:lnTo>
                  <a:pt x="0" y="6680860"/>
                </a:lnTo>
                <a:lnTo>
                  <a:pt x="12134646" y="6680860"/>
                </a:lnTo>
                <a:lnTo>
                  <a:pt x="12134646" y="0"/>
                </a:lnTo>
                <a:close/>
              </a:path>
            </a:pathLst>
          </a:custGeom>
          <a:solidFill>
            <a:schemeClr val="bg1"/>
          </a:solidFill>
        </p:spPr>
        <p:txBody>
          <a:bodyPr wrap="square" lIns="0" tIns="0" rIns="0" bIns="0" rtlCol="0"/>
          <a:lstStyle/>
          <a:p>
            <a:endParaRPr/>
          </a:p>
        </p:txBody>
      </p:sp>
      <p:sp>
        <p:nvSpPr>
          <p:cNvPr id="9" name="Titel 1">
            <a:extLst>
              <a:ext uri="{FF2B5EF4-FFF2-40B4-BE49-F238E27FC236}">
                <a16:creationId xmlns:a16="http://schemas.microsoft.com/office/drawing/2014/main" id="{DC0F8866-52FC-8D00-548F-06A6C3C72580}"/>
              </a:ext>
            </a:extLst>
          </p:cNvPr>
          <p:cNvSpPr>
            <a:spLocks noGrp="1"/>
          </p:cNvSpPr>
          <p:nvPr>
            <p:ph type="title"/>
          </p:nvPr>
        </p:nvSpPr>
        <p:spPr>
          <a:xfrm>
            <a:off x="2152733"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0" name="TextBox 9">
            <a:extLst>
              <a:ext uri="{FF2B5EF4-FFF2-40B4-BE49-F238E27FC236}">
                <a16:creationId xmlns:a16="http://schemas.microsoft.com/office/drawing/2014/main" id="{1328CA91-A3DB-33CC-D3E5-1C0AC867218B}"/>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11" name="Straight Connector 10">
            <a:extLst>
              <a:ext uri="{FF2B5EF4-FFF2-40B4-BE49-F238E27FC236}">
                <a16:creationId xmlns:a16="http://schemas.microsoft.com/office/drawing/2014/main" id="{6A61C723-F0CA-A753-38DE-99307249D89E}"/>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4" name="Afbeelding 9">
            <a:extLst>
              <a:ext uri="{FF2B5EF4-FFF2-40B4-BE49-F238E27FC236}">
                <a16:creationId xmlns:a16="http://schemas.microsoft.com/office/drawing/2014/main" id="{738C446F-A8C3-AEA3-FD0D-827420965C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F1F4D372-27D3-4058-636A-3BA4E4511D29}"/>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2974233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hapitre 2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8" name="Image 7">
            <a:extLst>
              <a:ext uri="{FF2B5EF4-FFF2-40B4-BE49-F238E27FC236}">
                <a16:creationId xmlns:a16="http://schemas.microsoft.com/office/drawing/2014/main" id="{A5557F0E-5907-4AEC-AAA2-E6F105EC1C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4385" y="0"/>
            <a:ext cx="5447616" cy="6858000"/>
          </a:xfrm>
          <a:prstGeom prst="rect">
            <a:avLst/>
          </a:prstGeom>
        </p:spPr>
      </p:pic>
      <p:sp>
        <p:nvSpPr>
          <p:cNvPr id="11" name="Title 1">
            <a:extLst>
              <a:ext uri="{FF2B5EF4-FFF2-40B4-BE49-F238E27FC236}">
                <a16:creationId xmlns:a16="http://schemas.microsoft.com/office/drawing/2014/main" id="{2BCA3319-61D0-45B6-B980-D8E01B7C9D9F}"/>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92F4D6C-45D2-448F-89AD-76DAFD632A6E}"/>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88EFF02B-90FE-4510-804C-21DDCC629A10}"/>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4027910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hapitre 3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7" name="Image 6">
            <a:extLst>
              <a:ext uri="{FF2B5EF4-FFF2-40B4-BE49-F238E27FC236}">
                <a16:creationId xmlns:a16="http://schemas.microsoft.com/office/drawing/2014/main" id="{D74A44D0-AF6B-4693-BA78-E8A706C558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541" y="0"/>
            <a:ext cx="5245105" cy="6858000"/>
          </a:xfrm>
          <a:prstGeom prst="rect">
            <a:avLst/>
          </a:prstGeom>
        </p:spPr>
      </p:pic>
      <p:sp>
        <p:nvSpPr>
          <p:cNvPr id="11" name="Title 1">
            <a:extLst>
              <a:ext uri="{FF2B5EF4-FFF2-40B4-BE49-F238E27FC236}">
                <a16:creationId xmlns:a16="http://schemas.microsoft.com/office/drawing/2014/main" id="{E215E934-17E5-42BF-9D34-ED89C3CD5FC7}"/>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E201E54-7660-48D7-8482-76F22082BB19}"/>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ED229EA9-F65F-4AD5-9499-621F09860557}"/>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365712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2" y="5346"/>
            <a:ext cx="12192001"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Two</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529079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hapitre 4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D450943E-31EA-45C3-BC4D-FD95D40500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5005" y="0"/>
            <a:ext cx="5446995" cy="6858000"/>
          </a:xfrm>
          <a:prstGeom prst="rect">
            <a:avLst/>
          </a:prstGeom>
        </p:spPr>
      </p:pic>
    </p:spTree>
    <p:extLst>
      <p:ext uri="{BB962C8B-B14F-4D97-AF65-F5344CB8AC3E}">
        <p14:creationId xmlns:p14="http://schemas.microsoft.com/office/powerpoint/2010/main" val="2800190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hapitre 5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1E49919D-E1A2-4F91-B748-43B94438A4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628" y="-1"/>
            <a:ext cx="5246373" cy="6858001"/>
          </a:xfrm>
          <a:prstGeom prst="rect">
            <a:avLst/>
          </a:prstGeom>
        </p:spPr>
      </p:pic>
    </p:spTree>
    <p:extLst>
      <p:ext uri="{BB962C8B-B14F-4D97-AF65-F5344CB8AC3E}">
        <p14:creationId xmlns:p14="http://schemas.microsoft.com/office/powerpoint/2010/main" val="1093231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hapitre 6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B7BF5FAB-2AC3-4197-80A7-349284E065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12738" y="0"/>
            <a:ext cx="5677908" cy="6858000"/>
          </a:xfrm>
          <a:prstGeom prst="rect">
            <a:avLst/>
          </a:prstGeom>
        </p:spPr>
      </p:pic>
    </p:spTree>
    <p:extLst>
      <p:ext uri="{BB962C8B-B14F-4D97-AF65-F5344CB8AC3E}">
        <p14:creationId xmlns:p14="http://schemas.microsoft.com/office/powerpoint/2010/main" val="97741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hapitre 7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87184ACE-102D-4081-9D76-4FAF4B112D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63670" y="0"/>
            <a:ext cx="5128332" cy="6858000"/>
          </a:xfrm>
          <a:prstGeom prst="rect">
            <a:avLst/>
          </a:prstGeom>
        </p:spPr>
      </p:pic>
    </p:spTree>
    <p:extLst>
      <p:ext uri="{BB962C8B-B14F-4D97-AF65-F5344CB8AC3E}">
        <p14:creationId xmlns:p14="http://schemas.microsoft.com/office/powerpoint/2010/main" val="221659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Slide - Grønn bakgrun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BDF3D-B988-482E-8D92-23AA5A5D8212}"/>
              </a:ext>
            </a:extLst>
          </p:cNvPr>
          <p:cNvSpPr/>
          <p:nvPr userDrawn="1"/>
        </p:nvSpPr>
        <p:spPr>
          <a:xfrm>
            <a:off x="0" y="0"/>
            <a:ext cx="12192000" cy="6858000"/>
          </a:xfrm>
          <a:prstGeom prst="rect">
            <a:avLst/>
          </a:prstGeom>
          <a:solidFill>
            <a:srgbClr val="A4D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599">
              <a:latin typeface="Founders Grotesk Regular" panose="020B0503030202060203" pitchFamily="34" charset="77"/>
            </a:endParaRPr>
          </a:p>
        </p:txBody>
      </p:sp>
      <p:pic>
        <p:nvPicPr>
          <p:cNvPr id="14" name="Bilde 13">
            <a:extLst>
              <a:ext uri="{FF2B5EF4-FFF2-40B4-BE49-F238E27FC236}">
                <a16:creationId xmlns:a16="http://schemas.microsoft.com/office/drawing/2014/main" id="{D6E1AE1C-840A-5B6C-B864-90200237BD71}"/>
              </a:ext>
            </a:extLst>
          </p:cNvPr>
          <p:cNvPicPr>
            <a:picLocks noChangeAspect="1"/>
          </p:cNvPicPr>
          <p:nvPr userDrawn="1"/>
        </p:nvPicPr>
        <p:blipFill>
          <a:blip r:embed="rId2">
            <a:alphaModFix amt="30000"/>
          </a:blip>
          <a:stretch>
            <a:fillRect/>
          </a:stretch>
        </p:blipFill>
        <p:spPr>
          <a:xfrm rot="1172536">
            <a:off x="7781001" y="2124804"/>
            <a:ext cx="5356264" cy="5920081"/>
          </a:xfrm>
          <a:prstGeom prst="rect">
            <a:avLst/>
          </a:prstGeom>
          <a:noFill/>
        </p:spPr>
      </p:pic>
      <p:sp>
        <p:nvSpPr>
          <p:cNvPr id="12" name="Tittel 1">
            <a:extLst>
              <a:ext uri="{FF2B5EF4-FFF2-40B4-BE49-F238E27FC236}">
                <a16:creationId xmlns:a16="http://schemas.microsoft.com/office/drawing/2014/main" id="{2CB83EA2-6571-0B04-8AFC-EF42D68920D5}"/>
              </a:ext>
            </a:extLst>
          </p:cNvPr>
          <p:cNvSpPr>
            <a:spLocks noGrp="1"/>
          </p:cNvSpPr>
          <p:nvPr>
            <p:ph type="title"/>
          </p:nvPr>
        </p:nvSpPr>
        <p:spPr>
          <a:xfrm>
            <a:off x="838200" y="1399478"/>
            <a:ext cx="10515600" cy="815822"/>
          </a:xfrm>
          <a:prstGeom prst="rect">
            <a:avLst/>
          </a:prstGeom>
        </p:spPr>
        <p:txBody>
          <a:bodyPr>
            <a:noAutofit/>
          </a:bodyPr>
          <a:lstStyle>
            <a:lvl1pPr algn="l">
              <a:defRPr sz="5400" b="0" i="0">
                <a:solidFill>
                  <a:schemeClr val="tx1">
                    <a:lumMod val="85000"/>
                    <a:lumOff val="15000"/>
                  </a:schemeClr>
                </a:solidFill>
                <a:latin typeface="+mj-lt"/>
              </a:defRPr>
            </a:lvl1pPr>
          </a:lstStyle>
          <a:p>
            <a:r>
              <a:rPr lang="nb-NO"/>
              <a:t>Klikk for å redigere tittelstil</a:t>
            </a:r>
          </a:p>
        </p:txBody>
      </p:sp>
      <p:sp>
        <p:nvSpPr>
          <p:cNvPr id="2" name="Plassholder for tekst 5">
            <a:extLst>
              <a:ext uri="{FF2B5EF4-FFF2-40B4-BE49-F238E27FC236}">
                <a16:creationId xmlns:a16="http://schemas.microsoft.com/office/drawing/2014/main" id="{83811805-31B7-6A37-7254-C41A0926F0A1}"/>
              </a:ext>
            </a:extLst>
          </p:cNvPr>
          <p:cNvSpPr>
            <a:spLocks noGrp="1"/>
          </p:cNvSpPr>
          <p:nvPr>
            <p:ph type="body" sz="quarter" idx="10"/>
          </p:nvPr>
        </p:nvSpPr>
        <p:spPr>
          <a:xfrm>
            <a:off x="838200" y="2418353"/>
            <a:ext cx="10515600" cy="3360279"/>
          </a:xfrm>
          <a:prstGeom prst="rect">
            <a:avLst/>
          </a:prstGeom>
        </p:spPr>
        <p:txBody>
          <a:bodyPr/>
          <a:lstStyle>
            <a:lvl1pPr>
              <a:defRPr b="0" i="0">
                <a:solidFill>
                  <a:schemeClr val="tx1">
                    <a:lumMod val="85000"/>
                    <a:lumOff val="15000"/>
                  </a:schemeClr>
                </a:solidFill>
                <a:latin typeface="+mn-lt"/>
              </a:defRPr>
            </a:lvl1pPr>
            <a:lvl2pPr>
              <a:defRPr b="0" i="0">
                <a:solidFill>
                  <a:schemeClr val="tx1">
                    <a:lumMod val="85000"/>
                    <a:lumOff val="15000"/>
                  </a:schemeClr>
                </a:solidFill>
                <a:latin typeface="+mn-lt"/>
              </a:defRPr>
            </a:lvl2pPr>
            <a:lvl3pPr>
              <a:defRPr b="0" i="0">
                <a:solidFill>
                  <a:schemeClr val="tx1">
                    <a:lumMod val="85000"/>
                    <a:lumOff val="15000"/>
                  </a:schemeClr>
                </a:solidFill>
                <a:latin typeface="+mn-lt"/>
              </a:defRPr>
            </a:lvl3pPr>
            <a:lvl4pPr>
              <a:defRPr b="0" i="0">
                <a:solidFill>
                  <a:schemeClr val="tx1">
                    <a:lumMod val="85000"/>
                    <a:lumOff val="15000"/>
                  </a:schemeClr>
                </a:solidFill>
                <a:latin typeface="+mn-lt"/>
              </a:defRPr>
            </a:lvl4pPr>
            <a:lvl5pPr>
              <a:defRPr b="0" i="0">
                <a:solidFill>
                  <a:schemeClr val="tx1">
                    <a:lumMod val="85000"/>
                    <a:lumOff val="1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654C357B-807F-D230-6B71-FC3D4956BA3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7211" y="495302"/>
            <a:ext cx="1103243" cy="189127"/>
          </a:xfrm>
          <a:prstGeom prst="rect">
            <a:avLst/>
          </a:prstGeom>
        </p:spPr>
      </p:pic>
    </p:spTree>
    <p:extLst>
      <p:ext uri="{BB962C8B-B14F-4D97-AF65-F5344CB8AC3E}">
        <p14:creationId xmlns:p14="http://schemas.microsoft.com/office/powerpoint/2010/main" val="3131754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o innholdsdeler - Gul">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6041F4-DD45-6F1A-FB6E-6EDE11E559D8}"/>
              </a:ext>
            </a:extLst>
          </p:cNvPr>
          <p:cNvSpPr>
            <a:spLocks noGrp="1"/>
          </p:cNvSpPr>
          <p:nvPr>
            <p:ph type="title"/>
          </p:nvPr>
        </p:nvSpPr>
        <p:spPr>
          <a:xfrm>
            <a:off x="400522" y="255181"/>
            <a:ext cx="5181600" cy="1325563"/>
          </a:xfrm>
        </p:spPr>
        <p:txBody>
          <a:bodyPr/>
          <a:lstStyle/>
          <a:p>
            <a:r>
              <a:rPr lang="nb-NO"/>
              <a:t>Klikk for å redigere tittelstil</a:t>
            </a:r>
            <a:endParaRPr lang="en-US"/>
          </a:p>
        </p:txBody>
      </p:sp>
      <p:sp>
        <p:nvSpPr>
          <p:cNvPr id="10" name="Content Placeholder 2">
            <a:extLst>
              <a:ext uri="{FF2B5EF4-FFF2-40B4-BE49-F238E27FC236}">
                <a16:creationId xmlns:a16="http://schemas.microsoft.com/office/drawing/2014/main" id="{C56142D3-F33E-D1AF-5D7E-93AD25E0C296}"/>
              </a:ext>
            </a:extLst>
          </p:cNvPr>
          <p:cNvSpPr>
            <a:spLocks noGrp="1"/>
          </p:cNvSpPr>
          <p:nvPr>
            <p:ph sz="half" idx="1"/>
          </p:nvPr>
        </p:nvSpPr>
        <p:spPr>
          <a:xfrm>
            <a:off x="400522" y="1709878"/>
            <a:ext cx="5181600" cy="423522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2">
            <a:extLst>
              <a:ext uri="{FF2B5EF4-FFF2-40B4-BE49-F238E27FC236}">
                <a16:creationId xmlns:a16="http://schemas.microsoft.com/office/drawing/2014/main" id="{A3ADA74A-42D9-7CDF-B770-1957F5D6CDCF}"/>
              </a:ext>
            </a:extLst>
          </p:cNvPr>
          <p:cNvSpPr>
            <a:spLocks noGrp="1" noChangeAspect="1"/>
          </p:cNvSpPr>
          <p:nvPr>
            <p:ph type="pic" idx="10"/>
          </p:nvPr>
        </p:nvSpPr>
        <p:spPr>
          <a:xfrm>
            <a:off x="5764618" y="255181"/>
            <a:ext cx="6182569" cy="5805673"/>
          </a:xfrm>
          <a:custGeom>
            <a:avLst/>
            <a:gdLst>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72200 w 6172200"/>
              <a:gd name="connsiteY4" fmla="*/ 5561080 h 5805673"/>
              <a:gd name="connsiteX5" fmla="*/ 5927607 w 6172200"/>
              <a:gd name="connsiteY5" fmla="*/ 5805673 h 5805673"/>
              <a:gd name="connsiteX6" fmla="*/ 244593 w 6172200"/>
              <a:gd name="connsiteY6" fmla="*/ 5805673 h 5805673"/>
              <a:gd name="connsiteX7" fmla="*/ 0 w 6172200"/>
              <a:gd name="connsiteY7" fmla="*/ 5561080 h 5805673"/>
              <a:gd name="connsiteX8" fmla="*/ 0 w 6172200"/>
              <a:gd name="connsiteY8"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5927607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67449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82569"/>
              <a:gd name="connsiteY0" fmla="*/ 244593 h 5805673"/>
              <a:gd name="connsiteX1" fmla="*/ 244593 w 6182569"/>
              <a:gd name="connsiteY1" fmla="*/ 0 h 5805673"/>
              <a:gd name="connsiteX2" fmla="*/ 5927607 w 6182569"/>
              <a:gd name="connsiteY2" fmla="*/ 0 h 5805673"/>
              <a:gd name="connsiteX3" fmla="*/ 6172200 w 6182569"/>
              <a:gd name="connsiteY3" fmla="*/ 244593 h 5805673"/>
              <a:gd name="connsiteX4" fmla="*/ 6182439 w 6182569"/>
              <a:gd name="connsiteY4" fmla="*/ 5805673 h 5805673"/>
              <a:gd name="connsiteX5" fmla="*/ 244593 w 6182569"/>
              <a:gd name="connsiteY5" fmla="*/ 5805673 h 5805673"/>
              <a:gd name="connsiteX6" fmla="*/ 0 w 6182569"/>
              <a:gd name="connsiteY6" fmla="*/ 5561080 h 5805673"/>
              <a:gd name="connsiteX7" fmla="*/ 0 w 6182569"/>
              <a:gd name="connsiteY7" fmla="*/ 244593 h 580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569" h="5805673">
                <a:moveTo>
                  <a:pt x="0" y="244593"/>
                </a:moveTo>
                <a:cubicBezTo>
                  <a:pt x="0" y="109508"/>
                  <a:pt x="109508" y="0"/>
                  <a:pt x="244593" y="0"/>
                </a:cubicBezTo>
                <a:lnTo>
                  <a:pt x="5927607" y="0"/>
                </a:lnTo>
                <a:cubicBezTo>
                  <a:pt x="6062692" y="0"/>
                  <a:pt x="6172200" y="109508"/>
                  <a:pt x="6172200" y="244593"/>
                </a:cubicBezTo>
                <a:cubicBezTo>
                  <a:pt x="6170616" y="2098286"/>
                  <a:pt x="6184023" y="3951980"/>
                  <a:pt x="6182439" y="5805673"/>
                </a:cubicBezTo>
                <a:lnTo>
                  <a:pt x="244593" y="5805673"/>
                </a:lnTo>
                <a:cubicBezTo>
                  <a:pt x="109508" y="5805673"/>
                  <a:pt x="0" y="5696165"/>
                  <a:pt x="0" y="5561080"/>
                </a:cubicBezTo>
                <a:lnTo>
                  <a:pt x="0" y="244593"/>
                </a:lnTo>
                <a:close/>
              </a:path>
            </a:pathLst>
          </a:custGeom>
          <a:pattFill prst="pct5">
            <a:fgClr>
              <a:schemeClr val="accent1"/>
            </a:fgClr>
            <a:bgClr>
              <a:schemeClr val="bg1"/>
            </a:bgClr>
          </a:patt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pic>
        <p:nvPicPr>
          <p:cNvPr id="13" name="Bilde 12">
            <a:extLst>
              <a:ext uri="{FF2B5EF4-FFF2-40B4-BE49-F238E27FC236}">
                <a16:creationId xmlns:a16="http://schemas.microsoft.com/office/drawing/2014/main" id="{F19B2444-6B80-7740-50EE-2B44D2B920D7}"/>
              </a:ext>
            </a:extLst>
          </p:cNvPr>
          <p:cNvPicPr>
            <a:picLocks noChangeAspect="1"/>
          </p:cNvPicPr>
          <p:nvPr userDrawn="1"/>
        </p:nvPicPr>
        <p:blipFill>
          <a:blip r:embed="rId2"/>
          <a:stretch>
            <a:fillRect/>
          </a:stretch>
        </p:blipFill>
        <p:spPr>
          <a:xfrm>
            <a:off x="10304713" y="6361350"/>
            <a:ext cx="1327306" cy="230836"/>
          </a:xfrm>
          <a:prstGeom prst="rect">
            <a:avLst/>
          </a:prstGeom>
        </p:spPr>
      </p:pic>
    </p:spTree>
    <p:extLst>
      <p:ext uri="{BB962C8B-B14F-4D97-AF65-F5344CB8AC3E}">
        <p14:creationId xmlns:p14="http://schemas.microsoft.com/office/powerpoint/2010/main" val="1705632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7" name="Plassholder for tekst 6"/>
          <p:cNvSpPr>
            <a:spLocks noGrp="1"/>
          </p:cNvSpPr>
          <p:nvPr>
            <p:ph type="body" sz="quarter" idx="10"/>
          </p:nvPr>
        </p:nvSpPr>
        <p:spPr>
          <a:xfrm>
            <a:off x="3695700" y="260352"/>
            <a:ext cx="8257117" cy="575733"/>
          </a:xfrm>
          <a:prstGeom prst="rect">
            <a:avLst/>
          </a:prstGeom>
        </p:spPr>
        <p:txBody>
          <a:bodyPr/>
          <a:lstStyle>
            <a:lvl1pPr marL="0" indent="0" algn="r">
              <a:buNone/>
              <a:defRPr sz="2400"/>
            </a:lvl1pPr>
          </a:lstStyle>
          <a:p>
            <a:pPr lvl="0"/>
            <a:r>
              <a:rPr lang="nb-NO"/>
              <a:t>Klikk for å redigere tekststiler i malen</a:t>
            </a:r>
          </a:p>
        </p:txBody>
      </p:sp>
    </p:spTree>
    <p:extLst>
      <p:ext uri="{BB962C8B-B14F-4D97-AF65-F5344CB8AC3E}">
        <p14:creationId xmlns:p14="http://schemas.microsoft.com/office/powerpoint/2010/main" val="2520285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en-US"/>
              <a:t>Click to edit Master title style</a:t>
            </a:r>
            <a:endParaRPr lang="nl-BE"/>
          </a:p>
        </p:txBody>
      </p:sp>
      <p:sp>
        <p:nvSpPr>
          <p:cNvPr id="19" name="object 2">
            <a:extLst>
              <a:ext uri="{FF2B5EF4-FFF2-40B4-BE49-F238E27FC236}">
                <a16:creationId xmlns:a16="http://schemas.microsoft.com/office/drawing/2014/main" id="{ACCBBD6F-4DDA-7EBF-8B2B-98C145727807}"/>
              </a:ext>
            </a:extLst>
          </p:cNvPr>
          <p:cNvSpPr/>
          <p:nvPr/>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Tijdelijke aanduiding voor inhoud 2">
            <a:extLst>
              <a:ext uri="{FF2B5EF4-FFF2-40B4-BE49-F238E27FC236}">
                <a16:creationId xmlns:a16="http://schemas.microsoft.com/office/drawing/2014/main" id="{A0DE5CFD-891B-B508-4349-FCF75FDD5C76}"/>
              </a:ext>
            </a:extLst>
          </p:cNvPr>
          <p:cNvSpPr>
            <a:spLocks noGrp="1"/>
          </p:cNvSpPr>
          <p:nvPr>
            <p:ph idx="10" hasCustomPrompt="1"/>
          </p:nvPr>
        </p:nvSpPr>
        <p:spPr>
          <a:xfrm>
            <a:off x="756555" y="4510009"/>
            <a:ext cx="10515600" cy="175011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3082547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8F80CD74-30F8-4437-87A5-7C31AAE081FD}" type="datetimeFigureOut">
              <a:rPr lang="tr-TR" smtClean="0"/>
              <a:t>22.10.2025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55CE1D-B2FA-401F-B8C4-ED75A444B114}" type="slidenum">
              <a:rPr lang="tr-TR" smtClean="0"/>
              <a:t>‹#›</a:t>
            </a:fld>
            <a:endParaRPr lang="tr-TR"/>
          </a:p>
        </p:txBody>
      </p:sp>
    </p:spTree>
    <p:extLst>
      <p:ext uri="{BB962C8B-B14F-4D97-AF65-F5344CB8AC3E}">
        <p14:creationId xmlns:p14="http://schemas.microsoft.com/office/powerpoint/2010/main" val="293106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460F58-54AA-43E1-8905-DA792CE536B5}"/>
              </a:ext>
            </a:extLst>
          </p:cNvPr>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a:t>Klicka för att ändra text</a:t>
            </a:r>
          </a:p>
        </p:txBody>
      </p:sp>
      <p:sp>
        <p:nvSpPr>
          <p:cNvPr id="14" name="Subtitle 2">
            <a:extLst>
              <a:ext uri="{FF2B5EF4-FFF2-40B4-BE49-F238E27FC236}">
                <a16:creationId xmlns:a16="http://schemas.microsoft.com/office/drawing/2014/main" id="{26E1D636-C9B9-42DF-AE27-057DDD9799E7}"/>
              </a:ext>
            </a:extLst>
          </p:cNvPr>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269810217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6308" y="0"/>
            <a:ext cx="10284384"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10466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598614"/>
            <a:ext cx="8677275" cy="4494212"/>
          </a:xfrm>
        </p:spPr>
        <p:txBody>
          <a:bodyPr/>
          <a:lstStyle>
            <a:lvl1pPr>
              <a:defRPr/>
            </a:lvl1pPr>
            <a:lvl2pPr>
              <a:defRPr/>
            </a:lvl2pPr>
          </a:lstStyle>
          <a:p>
            <a:pPr lvl="0"/>
            <a:r>
              <a:rPr lang="sv-SE"/>
              <a:t>Klicka här för att ändra text</a:t>
            </a:r>
          </a:p>
          <a:p>
            <a:pPr lvl="1"/>
            <a:r>
              <a:rPr lang="sv-SE"/>
              <a:t>Andra nivå</a:t>
            </a:r>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A5169863-6BDD-41BF-8111-5DEE5D9F55CF}" type="datetime1">
              <a:rPr lang="sv-SE"/>
              <a:pPr>
                <a:defRPr/>
              </a:pPr>
              <a:t>2025-10-22</a:t>
            </a:fld>
            <a:endParaRPr lang="sv-SE"/>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a:p>
        </p:txBody>
      </p:sp>
    </p:spTree>
    <p:extLst>
      <p:ext uri="{BB962C8B-B14F-4D97-AF65-F5344CB8AC3E}">
        <p14:creationId xmlns:p14="http://schemas.microsoft.com/office/powerpoint/2010/main" val="234651633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elsida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34130361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a:t>Klicka på ikonen för att välja bild</a:t>
            </a:r>
          </a:p>
        </p:txBody>
      </p:sp>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a:t>Klicka på ikonen för att lägga till en bild</a:t>
            </a:r>
          </a:p>
        </p:txBody>
      </p:sp>
    </p:spTree>
    <p:extLst>
      <p:ext uri="{BB962C8B-B14F-4D97-AF65-F5344CB8AC3E}">
        <p14:creationId xmlns:p14="http://schemas.microsoft.com/office/powerpoint/2010/main" val="203468528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F91490AD-1612-4E80-AF61-56FA15551CF4}" type="datetime1">
              <a:rPr lang="sv-SE"/>
              <a:pPr>
                <a:defRPr/>
              </a:pPr>
              <a:t>2025-10-22</a:t>
            </a:fld>
            <a:endParaRPr lang="sv-SE"/>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a:p>
        </p:txBody>
      </p:sp>
    </p:spTree>
    <p:extLst>
      <p:ext uri="{BB962C8B-B14F-4D97-AF65-F5344CB8AC3E}">
        <p14:creationId xmlns:p14="http://schemas.microsoft.com/office/powerpoint/2010/main" val="91018447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024A0475-20BA-40C3-BF9A-A1AC19F42AE8}" type="datetime1">
              <a:rPr lang="sv-SE"/>
              <a:pPr>
                <a:defRPr/>
              </a:pPr>
              <a:t>2025-10-22</a:t>
            </a:fld>
            <a:endParaRPr lang="sv-SE"/>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a:p>
        </p:txBody>
      </p:sp>
    </p:spTree>
    <p:extLst>
      <p:ext uri="{BB962C8B-B14F-4D97-AF65-F5344CB8AC3E}">
        <p14:creationId xmlns:p14="http://schemas.microsoft.com/office/powerpoint/2010/main" val="419410827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3"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4A3C9888-AAB5-4107-81CE-0EF4AD9F6DFF}" type="datetime1">
              <a:rPr lang="sv-SE"/>
              <a:pPr>
                <a:defRPr/>
              </a:pPr>
              <a:t>2025-10-22</a:t>
            </a:fld>
            <a:endParaRPr lang="sv-SE"/>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a:p>
        </p:txBody>
      </p:sp>
    </p:spTree>
    <p:extLst>
      <p:ext uri="{BB962C8B-B14F-4D97-AF65-F5344CB8AC3E}">
        <p14:creationId xmlns:p14="http://schemas.microsoft.com/office/powerpoint/2010/main" val="30586387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2" name="Title 1"/>
          <p:cNvSpPr>
            <a:spLocks noGrp="1"/>
          </p:cNvSpPr>
          <p:nvPr>
            <p:ph type="title" hasCustomPrompt="1"/>
          </p:nvPr>
        </p:nvSpPr>
        <p:spPr/>
        <p:txBody>
          <a:bodyPr/>
          <a:lstStyle>
            <a:lvl1pPr>
              <a:defRPr>
                <a:solidFill>
                  <a:schemeClr val="bg1"/>
                </a:solidFill>
              </a:defRPr>
            </a:lvl1pPr>
          </a:lstStyle>
          <a:p>
            <a:r>
              <a:rPr lang="sv-SE" noProof="0"/>
              <a:t>Klicka för att ändra text</a:t>
            </a:r>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A72D2315-38E5-431C-A956-3238922F094E}" type="datetime1">
              <a:rPr lang="sv-SE"/>
              <a:pPr>
                <a:defRPr/>
              </a:pPr>
              <a:t>2025-10-22</a:t>
            </a:fld>
            <a:endParaRPr lang="sv-SE"/>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a:p>
        </p:txBody>
      </p:sp>
    </p:spTree>
    <p:extLst>
      <p:ext uri="{BB962C8B-B14F-4D97-AF65-F5344CB8AC3E}">
        <p14:creationId xmlns:p14="http://schemas.microsoft.com/office/powerpoint/2010/main" val="66255006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4"/>
          <p:cNvSpPr>
            <a:spLocks noGrp="1"/>
          </p:cNvSpPr>
          <p:nvPr>
            <p:ph type="body" sz="quarter" idx="14" hasCustomPrompt="1"/>
          </p:nvPr>
        </p:nvSpPr>
        <p:spPr>
          <a:xfrm>
            <a:off x="695324" y="1598614"/>
            <a:ext cx="8677275" cy="4494212"/>
          </a:xfrm>
        </p:spPr>
        <p:txBody>
          <a:bodyPr/>
          <a:lstStyle>
            <a:lvl1pPr marL="0" indent="0">
              <a:buFontTx/>
              <a:buNone/>
              <a:defRPr/>
            </a:lvl1pPr>
            <a:lvl2pPr>
              <a:defRPr/>
            </a:lvl2pPr>
          </a:lstStyle>
          <a:p>
            <a:pPr lvl="0"/>
            <a:r>
              <a:rPr lang="sv-SE" noProof="0"/>
              <a:t>Klicka för att ändra text</a:t>
            </a:r>
            <a:endParaRPr lang="sv-SE"/>
          </a:p>
        </p:txBody>
      </p:sp>
      <p:sp>
        <p:nvSpPr>
          <p:cNvPr id="10"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2025-10-22</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222945343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4" hasCustomPrompt="1"/>
          </p:nvPr>
        </p:nvSpPr>
        <p:spPr>
          <a:xfrm>
            <a:off x="695325"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41FC444F-35B6-4465-9DD2-4082D7A156FA}" type="datetime1">
              <a:rPr lang="sv-SE"/>
              <a:pPr>
                <a:defRPr/>
              </a:pPr>
              <a:t>2025-10-22</a:t>
            </a:fld>
            <a:endParaRPr lang="sv-SE"/>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a:p>
        </p:txBody>
      </p:sp>
    </p:spTree>
    <p:extLst>
      <p:ext uri="{BB962C8B-B14F-4D97-AF65-F5344CB8AC3E}">
        <p14:creationId xmlns:p14="http://schemas.microsoft.com/office/powerpoint/2010/main" val="390865255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8" hasCustomPrompt="1"/>
          </p:nvPr>
        </p:nvSpPr>
        <p:spPr>
          <a:xfrm>
            <a:off x="695324"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3C8ED306-3E45-4826-B389-B0A23E1DB852}" type="datetime1">
              <a:rPr lang="sv-SE"/>
              <a:pPr>
                <a:defRPr/>
              </a:pPr>
              <a:t>2025-10-22</a:t>
            </a:fld>
            <a:endParaRPr lang="sv-SE"/>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a:p>
        </p:txBody>
      </p:sp>
    </p:spTree>
    <p:extLst>
      <p:ext uri="{BB962C8B-B14F-4D97-AF65-F5344CB8AC3E}">
        <p14:creationId xmlns:p14="http://schemas.microsoft.com/office/powerpoint/2010/main" val="300344018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916685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9" name="Text Placeholder 4"/>
          <p:cNvSpPr>
            <a:spLocks noGrp="1"/>
          </p:cNvSpPr>
          <p:nvPr>
            <p:ph type="body" sz="quarter" idx="14" hasCustomPrompt="1"/>
          </p:nvPr>
        </p:nvSpPr>
        <p:spPr>
          <a:xfrm>
            <a:off x="695324" y="1598614"/>
            <a:ext cx="5279591" cy="4494212"/>
          </a:xfrm>
        </p:spPr>
        <p:txBody>
          <a:bodyPr/>
          <a:lstStyle>
            <a:lvl1pPr marL="0" indent="0">
              <a:buFontTx/>
              <a:buNone/>
              <a:defRPr/>
            </a:lvl1pPr>
            <a:lvl2pPr>
              <a:defRPr/>
            </a:lvl2pPr>
          </a:lstStyle>
          <a:p>
            <a:pPr lvl="0"/>
            <a:r>
              <a:rPr lang="sv-SE" noProof="0"/>
              <a:t>Klicka för att ändra text</a:t>
            </a:r>
            <a:endParaRPr lang="sv-SE"/>
          </a:p>
        </p:txBody>
      </p:sp>
      <p:sp>
        <p:nvSpPr>
          <p:cNvPr id="11"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4C134C49-CC14-4E36-975D-B7EBE9FC43B8}" type="datetime1">
              <a:rPr lang="sv-SE"/>
              <a:pPr>
                <a:defRPr/>
              </a:pPr>
              <a:t>2025-10-22</a:t>
            </a:fld>
            <a:endParaRPr lang="sv-SE"/>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a:p>
        </p:txBody>
      </p:sp>
    </p:spTree>
    <p:extLst>
      <p:ext uri="{BB962C8B-B14F-4D97-AF65-F5344CB8AC3E}">
        <p14:creationId xmlns:p14="http://schemas.microsoft.com/office/powerpoint/2010/main" val="155423834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0" name="Text Placeholder 4"/>
          <p:cNvSpPr>
            <a:spLocks noGrp="1"/>
          </p:cNvSpPr>
          <p:nvPr>
            <p:ph type="body" sz="quarter" idx="18" hasCustomPrompt="1"/>
          </p:nvPr>
        </p:nvSpPr>
        <p:spPr>
          <a:xfrm>
            <a:off x="6332036"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5" name="Title 4"/>
          <p:cNvSpPr>
            <a:spLocks noGrp="1"/>
          </p:cNvSpPr>
          <p:nvPr>
            <p:ph type="title" hasCustomPrompt="1"/>
          </p:nvPr>
        </p:nvSpPr>
        <p:spPr/>
        <p:txBody>
          <a:bodyPr/>
          <a:lstStyle>
            <a:lvl1pPr>
              <a:defRPr/>
            </a:lvl1pPr>
          </a:lstStyle>
          <a:p>
            <a:r>
              <a:rPr lang="sv-SE" noProof="0"/>
              <a:t>Klicka för att ändra text</a:t>
            </a:r>
            <a:endParaRPr lang="sv-SE"/>
          </a:p>
        </p:txBody>
      </p:sp>
      <p:sp>
        <p:nvSpPr>
          <p:cNvPr id="11"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A9AED747-00D9-4CBC-9707-4AF9912CBE0A}" type="datetime1">
              <a:rPr lang="sv-SE"/>
              <a:pPr>
                <a:defRPr/>
              </a:pPr>
              <a:t>2025-10-22</a:t>
            </a:fld>
            <a:endParaRPr lang="sv-SE"/>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a:p>
        </p:txBody>
      </p:sp>
    </p:spTree>
    <p:extLst>
      <p:ext uri="{BB962C8B-B14F-4D97-AF65-F5344CB8AC3E}">
        <p14:creationId xmlns:p14="http://schemas.microsoft.com/office/powerpoint/2010/main" val="327320360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083242"/>
            <a:ext cx="4926014"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3" name="Text Placeholder 4"/>
          <p:cNvSpPr>
            <a:spLocks noGrp="1"/>
          </p:cNvSpPr>
          <p:nvPr>
            <p:ph type="body" sz="quarter" idx="20" hasCustomPrompt="1"/>
          </p:nvPr>
        </p:nvSpPr>
        <p:spPr>
          <a:xfrm>
            <a:off x="6332037" y="2083242"/>
            <a:ext cx="4967788"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1" name="Text Placeholder 10"/>
          <p:cNvSpPr>
            <a:spLocks noGrp="1"/>
          </p:cNvSpPr>
          <p:nvPr>
            <p:ph type="body" sz="quarter" idx="17" hasCustomPrompt="1"/>
          </p:nvPr>
        </p:nvSpPr>
        <p:spPr>
          <a:xfrm>
            <a:off x="695325" y="1617536"/>
            <a:ext cx="4926013" cy="372311"/>
          </a:xfrm>
        </p:spPr>
        <p:txBody>
          <a:bodyPr/>
          <a:lstStyle>
            <a:lvl1pPr marL="0" indent="0">
              <a:buFontTx/>
              <a:buNone/>
              <a:defRPr b="0" i="1"/>
            </a:lvl1pPr>
          </a:lstStyle>
          <a:p>
            <a:pPr lvl="0"/>
            <a:r>
              <a:rPr lang="sv-SE" noProof="0"/>
              <a:t>Klicka för att ändra text</a:t>
            </a:r>
          </a:p>
        </p:txBody>
      </p:sp>
      <p:sp>
        <p:nvSpPr>
          <p:cNvPr id="12" name="Text Placeholder 10"/>
          <p:cNvSpPr>
            <a:spLocks noGrp="1"/>
          </p:cNvSpPr>
          <p:nvPr>
            <p:ph type="body" sz="quarter" idx="18" hasCustomPrompt="1"/>
          </p:nvPr>
        </p:nvSpPr>
        <p:spPr>
          <a:xfrm>
            <a:off x="6332037" y="1617536"/>
            <a:ext cx="4967788" cy="372311"/>
          </a:xfrm>
        </p:spPr>
        <p:txBody>
          <a:bodyPr/>
          <a:lstStyle>
            <a:lvl1pPr marL="0" indent="0">
              <a:buFontTx/>
              <a:buNone/>
              <a:defRPr b="0" i="1"/>
            </a:lvl1pPr>
          </a:lstStyle>
          <a:p>
            <a:pPr lvl="0"/>
            <a:r>
              <a:rPr lang="sv-SE" noProof="0"/>
              <a:t>Klicka för att ändra text</a:t>
            </a:r>
          </a:p>
        </p:txBody>
      </p:sp>
      <p:sp>
        <p:nvSpPr>
          <p:cNvPr id="2" name="Title 1"/>
          <p:cNvSpPr>
            <a:spLocks noGrp="1"/>
          </p:cNvSpPr>
          <p:nvPr>
            <p:ph type="title" hasCustomPrompt="1"/>
          </p:nvPr>
        </p:nvSpPr>
        <p:spPr/>
        <p:txBody>
          <a:bodyPr/>
          <a:lstStyle>
            <a:lvl1pPr>
              <a:defRPr/>
            </a:lvl1pPr>
          </a:lstStyle>
          <a:p>
            <a:r>
              <a:rPr lang="sv-SE" noProof="0"/>
              <a:t>Klicka för att ändra text</a:t>
            </a:r>
            <a:endParaRPr lang="sv-SE"/>
          </a:p>
        </p:txBody>
      </p:sp>
      <p:sp>
        <p:nvSpPr>
          <p:cNvPr id="14" name="Text Placeholder 2"/>
          <p:cNvSpPr>
            <a:spLocks noGrp="1"/>
          </p:cNvSpPr>
          <p:nvPr>
            <p:ph type="body" sz="quarter" idx="21"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B540DB37-051E-4091-9EA5-3D8B90188CA4}" type="datetime1">
              <a:rPr lang="sv-SE"/>
              <a:pPr>
                <a:defRPr/>
              </a:pPr>
              <a:t>2025-10-22</a:t>
            </a:fld>
            <a:endParaRPr lang="sv-SE"/>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a:p>
        </p:txBody>
      </p:sp>
    </p:spTree>
    <p:extLst>
      <p:ext uri="{BB962C8B-B14F-4D97-AF65-F5344CB8AC3E}">
        <p14:creationId xmlns:p14="http://schemas.microsoft.com/office/powerpoint/2010/main" val="294569478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85DF223B-7B6D-407F-9376-6755640920F6}" type="datetime1">
              <a:rPr lang="sv-SE"/>
              <a:pPr>
                <a:defRPr/>
              </a:pPr>
              <a:t>2025-10-22</a:t>
            </a:fld>
            <a:endParaRPr lang="sv-SE"/>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a:p>
        </p:txBody>
      </p:sp>
    </p:spTree>
    <p:extLst>
      <p:ext uri="{BB962C8B-B14F-4D97-AF65-F5344CB8AC3E}">
        <p14:creationId xmlns:p14="http://schemas.microsoft.com/office/powerpoint/2010/main" val="198522594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612DD6-8FCF-4995-9D04-3A8B3E69F50E}" type="datetime1">
              <a:rPr lang="sv-SE"/>
              <a:pPr>
                <a:defRPr/>
              </a:pPr>
              <a:t>2025-10-22</a:t>
            </a:fld>
            <a:endParaRPr lang="sv-SE"/>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a:p>
        </p:txBody>
      </p:sp>
    </p:spTree>
    <p:extLst>
      <p:ext uri="{BB962C8B-B14F-4D97-AF65-F5344CB8AC3E}">
        <p14:creationId xmlns:p14="http://schemas.microsoft.com/office/powerpoint/2010/main" val="37226878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A19E52AD-3C4F-4F02-907F-06BF7A1BBFBE}" type="datetime1">
              <a:rPr lang="sv-SE"/>
              <a:pPr>
                <a:defRPr/>
              </a:pPr>
              <a:t>2025-10-22</a:t>
            </a:fld>
            <a:endParaRPr lang="sv-SE"/>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a:p>
        </p:txBody>
      </p:sp>
    </p:spTree>
    <p:extLst>
      <p:ext uri="{BB962C8B-B14F-4D97-AF65-F5344CB8AC3E}">
        <p14:creationId xmlns:p14="http://schemas.microsoft.com/office/powerpoint/2010/main" val="192107272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D0BAF2BC-1F6D-4C06-B612-00D42D8A92C1}" type="datetime1">
              <a:rPr lang="sv-SE"/>
              <a:pPr>
                <a:defRPr/>
              </a:pPr>
              <a:t>2025-10-22</a:t>
            </a:fld>
            <a:endParaRPr lang="sv-SE"/>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a:p>
        </p:txBody>
      </p:sp>
    </p:spTree>
    <p:extLst>
      <p:ext uri="{BB962C8B-B14F-4D97-AF65-F5344CB8AC3E}">
        <p14:creationId xmlns:p14="http://schemas.microsoft.com/office/powerpoint/2010/main" val="310986453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7A7C-D78A-433D-A9CF-DBF94D615B6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C4BBF94-7199-4323-BBDA-D74EFB3832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D0D7F8-83F4-4670-B9A6-723254BD0369}"/>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5" name="Platshållare för sidfot 4">
            <a:extLst>
              <a:ext uri="{FF2B5EF4-FFF2-40B4-BE49-F238E27FC236}">
                <a16:creationId xmlns:a16="http://schemas.microsoft.com/office/drawing/2014/main" id="{8638B95B-B0BA-4989-901E-0106BF32D5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A257D5-583E-492E-B5CE-15F6BF3BAF9B}"/>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008355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7B0020A-9F34-46BF-8DBE-3D553036CA92}"/>
              </a:ext>
            </a:extLst>
          </p:cNvPr>
          <p:cNvSpPr>
            <a:spLocks noGrp="1"/>
          </p:cNvSpPr>
          <p:nvPr>
            <p:ph type="dt" sz="half" idx="10"/>
          </p:nvPr>
        </p:nvSpPr>
        <p:spPr/>
        <p:txBody>
          <a:bodyPr/>
          <a:lstStyle/>
          <a:p>
            <a:fld id="{15096D1B-929E-4074-BDD4-EFF4EF8AA8BA}" type="datetimeFigureOut">
              <a:rPr lang="sv-SE" smtClean="0"/>
              <a:t>2025-10-22</a:t>
            </a:fld>
            <a:endParaRPr lang="sv-SE"/>
          </a:p>
        </p:txBody>
      </p:sp>
      <p:sp>
        <p:nvSpPr>
          <p:cNvPr id="3" name="Platshållare för sidfot 2">
            <a:extLst>
              <a:ext uri="{FF2B5EF4-FFF2-40B4-BE49-F238E27FC236}">
                <a16:creationId xmlns:a16="http://schemas.microsoft.com/office/drawing/2014/main" id="{4176D921-9A07-4DAF-93D9-F5BD0A83CD6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45530B-3F1A-452A-9E26-383D32ECFE4B}"/>
              </a:ext>
            </a:extLst>
          </p:cNvPr>
          <p:cNvSpPr>
            <a:spLocks noGrp="1"/>
          </p:cNvSpPr>
          <p:nvPr>
            <p:ph type="sldNum" sz="quarter" idx="12"/>
          </p:nvPr>
        </p:nvSpPr>
        <p:spPr/>
        <p:txBody>
          <a:bodyPr/>
          <a:lstStyle/>
          <a:p>
            <a:fld id="{5B9E8E2D-72F5-4B21-AE88-91A95244ED95}" type="slidenum">
              <a:rPr lang="sv-SE" smtClean="0"/>
              <a:t>‹#›</a:t>
            </a:fld>
            <a:endParaRPr lang="sv-SE"/>
          </a:p>
        </p:txBody>
      </p:sp>
    </p:spTree>
    <p:extLst>
      <p:ext uri="{BB962C8B-B14F-4D97-AF65-F5344CB8AC3E}">
        <p14:creationId xmlns:p14="http://schemas.microsoft.com/office/powerpoint/2010/main" val="2706374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8447B2-93B4-4B5F-8202-1E31F0E6593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12E053A-A49E-4000-AD0E-2EE7D640A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9A78F8B-9D6E-4348-903B-2CC9B8A8FD58}"/>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5" name="Platshållare för sidfot 4">
            <a:extLst>
              <a:ext uri="{FF2B5EF4-FFF2-40B4-BE49-F238E27FC236}">
                <a16:creationId xmlns:a16="http://schemas.microsoft.com/office/drawing/2014/main" id="{B27A1A48-CD6B-4B17-B975-AB173B993F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A9771E3-E869-4331-A536-E474D682C622}"/>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96857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170" y="0"/>
            <a:ext cx="1027583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520151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7A7C-D78A-433D-A9CF-DBF94D615B6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C4BBF94-7199-4323-BBDA-D74EFB3832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D0D7F8-83F4-4670-B9A6-723254BD0369}"/>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5" name="Platshållare för sidfot 4">
            <a:extLst>
              <a:ext uri="{FF2B5EF4-FFF2-40B4-BE49-F238E27FC236}">
                <a16:creationId xmlns:a16="http://schemas.microsoft.com/office/drawing/2014/main" id="{8638B95B-B0BA-4989-901E-0106BF32D5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A257D5-583E-492E-B5CE-15F6BF3BAF9B}"/>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4253372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2F608A-0BDB-46EB-BBA2-9D8BB76CF67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AF0BF9A-F7D5-4540-8926-3010FAF04C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25C3B72-4EF4-4513-B708-1420D5880EB4}"/>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5" name="Platshållare för sidfot 4">
            <a:extLst>
              <a:ext uri="{FF2B5EF4-FFF2-40B4-BE49-F238E27FC236}">
                <a16:creationId xmlns:a16="http://schemas.microsoft.com/office/drawing/2014/main" id="{BB1ED5F4-4887-4389-8844-2D9C40A13A5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A41C628-AE83-4954-8EBA-EEAD9A904E72}"/>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93182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0D86A1-FA86-4ACD-B0A7-17D3B81F84B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B50CAE-F082-4B2E-82DA-F65AB6A6ED9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EA8A465-A324-40E1-A6A8-3A99922228B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6276DA0-813C-4F57-AE7D-0C8306B6FCC8}"/>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6" name="Platshållare för sidfot 5">
            <a:extLst>
              <a:ext uri="{FF2B5EF4-FFF2-40B4-BE49-F238E27FC236}">
                <a16:creationId xmlns:a16="http://schemas.microsoft.com/office/drawing/2014/main" id="{6FE2C071-662B-4DE1-832B-D1096BA6A48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E163BB8-9884-4565-8DD6-898568A12411}"/>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41068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855160-72AF-4899-A366-F3898AB1BAE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7EB852F-8CB4-4F4C-9EB8-D6B13B8C7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0E0BDE0-B615-4CD0-81B9-EFA5C0BBE81C}"/>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067D049-9373-4651-9DE8-D7DE00FA8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D88601E-29EB-484D-B82B-7734AB376DF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2D79B07-244A-45B7-BCBB-35B5ADEF5E42}"/>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8" name="Platshållare för sidfot 7">
            <a:extLst>
              <a:ext uri="{FF2B5EF4-FFF2-40B4-BE49-F238E27FC236}">
                <a16:creationId xmlns:a16="http://schemas.microsoft.com/office/drawing/2014/main" id="{45ACFA7E-8662-4B76-A83B-0A2FDD3B858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651C2F0-D998-42B7-9043-1C32E7557FF8}"/>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3818668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47BF73-10E4-4066-878C-DF0B86A94F5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C589E84-1FDD-4F92-90F1-BB5BF20EC777}"/>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4" name="Platshållare för sidfot 3">
            <a:extLst>
              <a:ext uri="{FF2B5EF4-FFF2-40B4-BE49-F238E27FC236}">
                <a16:creationId xmlns:a16="http://schemas.microsoft.com/office/drawing/2014/main" id="{43F56B8D-B038-4721-B789-472D746AE8E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8AD8F5D-3F8B-4FC7-B50A-5C473EB34F1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717085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5BE4AF5-676E-4735-A505-D6F82A1E8472}"/>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3" name="Platshållare för sidfot 2">
            <a:extLst>
              <a:ext uri="{FF2B5EF4-FFF2-40B4-BE49-F238E27FC236}">
                <a16:creationId xmlns:a16="http://schemas.microsoft.com/office/drawing/2014/main" id="{D9FB2447-FDAD-4BF1-8325-7FC81F0E44D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5AB2FDF-2709-4999-B3BA-F3FE11E0F8B3}"/>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357008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606241-D2AA-4619-87C4-EB6396F5204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7E82189-4BCE-4551-B857-D0B8B3E66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C9A9443-C901-4AC9-A3B2-F4F248AB7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1EFADC4-1D35-4E14-B2E2-74D5B02B05E6}"/>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6" name="Platshållare för sidfot 5">
            <a:extLst>
              <a:ext uri="{FF2B5EF4-FFF2-40B4-BE49-F238E27FC236}">
                <a16:creationId xmlns:a16="http://schemas.microsoft.com/office/drawing/2014/main" id="{2840D527-3510-425C-866E-6816812F5AE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B403908-3E86-4E16-8D15-E5942DA69AD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921548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8171A7-6918-4A5E-A1A6-A5334CC0397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54002E-F5BD-4489-AEAD-67E51A27C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60DD72B-3AD7-4BD7-BBA1-7441B4B04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1B49347-E921-4F0D-B43E-B5C9F205BD56}"/>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6" name="Platshållare för sidfot 5">
            <a:extLst>
              <a:ext uri="{FF2B5EF4-FFF2-40B4-BE49-F238E27FC236}">
                <a16:creationId xmlns:a16="http://schemas.microsoft.com/office/drawing/2014/main" id="{0B8C0E8E-A1C2-4493-8A7F-D60AE33424D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4FD8B40-1F04-4B48-AE55-CEDCD48418D6}"/>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017341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3F0FD5-F860-40BA-90F6-46906C20549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3DB17B1-CFD8-431F-ABDC-7307B03237E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4E6F09D-90D0-4A76-81EC-BAC04B0FA4C5}"/>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5" name="Platshållare för sidfot 4">
            <a:extLst>
              <a:ext uri="{FF2B5EF4-FFF2-40B4-BE49-F238E27FC236}">
                <a16:creationId xmlns:a16="http://schemas.microsoft.com/office/drawing/2014/main" id="{E3238DAD-67A5-4E7F-9D5A-2F59AF311AD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082FCF-4CA2-4B6D-B75F-00A60DD67EF6}"/>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1929882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761034D-E33E-45FF-BF3A-2D9543E8B89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2361677-EF83-4F74-BCFF-114007E83A5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5F0CA5-96CE-40BE-8621-091568232095}"/>
              </a:ext>
            </a:extLst>
          </p:cNvPr>
          <p:cNvSpPr>
            <a:spLocks noGrp="1"/>
          </p:cNvSpPr>
          <p:nvPr>
            <p:ph type="dt" sz="half" idx="10"/>
          </p:nvPr>
        </p:nvSpPr>
        <p:spPr/>
        <p:txBody>
          <a:bodyPr/>
          <a:lstStyle/>
          <a:p>
            <a:fld id="{CC1DF386-59B3-4B01-AC25-D8777CC0B3F2}" type="datetimeFigureOut">
              <a:rPr lang="sv-SE" smtClean="0"/>
              <a:t>2025-10-22</a:t>
            </a:fld>
            <a:endParaRPr lang="sv-SE"/>
          </a:p>
        </p:txBody>
      </p:sp>
      <p:sp>
        <p:nvSpPr>
          <p:cNvPr id="5" name="Platshållare för sidfot 4">
            <a:extLst>
              <a:ext uri="{FF2B5EF4-FFF2-40B4-BE49-F238E27FC236}">
                <a16:creationId xmlns:a16="http://schemas.microsoft.com/office/drawing/2014/main" id="{0C620672-71AE-420B-A602-E991151CE36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50FAFBF-D78D-465E-8648-A1AAFB8A838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5095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76" y="-1"/>
            <a:ext cx="10689524" cy="6879523"/>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879523"/>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096000" y="21527"/>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BAFEDB10-7D8A-C8C3-BB44-AB0931B419F1}"/>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1634548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4"/>
          <p:cNvSpPr>
            <a:spLocks noGrp="1"/>
          </p:cNvSpPr>
          <p:nvPr>
            <p:ph type="body" sz="quarter" idx="14" hasCustomPrompt="1"/>
          </p:nvPr>
        </p:nvSpPr>
        <p:spPr>
          <a:xfrm>
            <a:off x="695324" y="1598614"/>
            <a:ext cx="8677275" cy="4494212"/>
          </a:xfrm>
        </p:spPr>
        <p:txBody>
          <a:bodyPr/>
          <a:lstStyle>
            <a:lvl1pPr marL="0" indent="0">
              <a:buFontTx/>
              <a:buNone/>
              <a:defRPr/>
            </a:lvl1pPr>
            <a:lvl2pPr>
              <a:defRPr/>
            </a:lvl2pPr>
          </a:lstStyle>
          <a:p>
            <a:pPr lvl="0"/>
            <a:r>
              <a:rPr lang="sv-SE" noProof="0"/>
              <a:t>Klicka för att ändra text</a:t>
            </a:r>
            <a:endParaRPr lang="sv-SE"/>
          </a:p>
        </p:txBody>
      </p:sp>
      <p:sp>
        <p:nvSpPr>
          <p:cNvPr id="10"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2025-10-22</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21796747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3825" y="4717"/>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40143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sida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07700"/>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sida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1"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6666999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sida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7044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sida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1999"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62565"/>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sida flera avsänd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grpSp>
        <p:nvGrpSpPr>
          <p:cNvPr id="7" name="Grupp 1"/>
          <p:cNvGrpSpPr/>
          <p:nvPr userDrawn="1"/>
        </p:nvGrpSpPr>
        <p:grpSpPr>
          <a:xfrm>
            <a:off x="3132000" y="5580000"/>
            <a:ext cx="5928192" cy="701938"/>
            <a:chOff x="2969424" y="5295959"/>
            <a:chExt cx="5928192" cy="701938"/>
          </a:xfrm>
        </p:grpSpPr>
        <p:pic>
          <p:nvPicPr>
            <p:cNvPr id="9"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3389981"/>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sida 5">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för att ändra text</a:t>
            </a:r>
            <a:endParaRPr lang="sv-SE" noProof="0"/>
          </a:p>
        </p:txBody>
      </p:sp>
      <p:pic>
        <p:nvPicPr>
          <p:cNvPr id="9" name="Bildobjekt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52415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elsida eget fot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tIns="0" rIns="2880000" anchor="ctr" anchorCtr="0"/>
          <a:lstStyle>
            <a:lvl1pPr marL="0" indent="0" algn="r">
              <a:buFontTx/>
              <a:buNone/>
              <a:defRPr sz="1800">
                <a:solidFill>
                  <a:schemeClr val="bg1"/>
                </a:solidFill>
              </a:defRPr>
            </a:lvl1pPr>
          </a:lstStyle>
          <a:p>
            <a:r>
              <a:rPr lang="sv-SE"/>
              <a:t> Klicka på ikon för att infoga foto</a:t>
            </a:r>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2"/>
            <a:stretch>
              <a:fillRect/>
            </a:stretch>
          </a:blipFill>
        </p:spPr>
        <p:txBody>
          <a:bodyPr/>
          <a:lstStyle>
            <a:lvl1pPr>
              <a:defRPr sz="100"/>
            </a:lvl1pPr>
          </a:lstStyle>
          <a:p>
            <a:endParaRPr lang="en-GB"/>
          </a:p>
        </p:txBody>
      </p:sp>
      <p:sp>
        <p:nvSpPr>
          <p:cNvPr id="3" name="Rectangle 2"/>
          <p:cNvSpPr/>
          <p:nvPr userDrawn="1"/>
        </p:nvSpPr>
        <p:spPr>
          <a:xfrm>
            <a:off x="12434063" y="0"/>
            <a:ext cx="2779776" cy="26179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algn="l">
              <a:lnSpc>
                <a:spcPct val="90000"/>
              </a:lnSpc>
              <a:spcBef>
                <a:spcPts val="600"/>
              </a:spcBef>
            </a:pPr>
            <a:r>
              <a:rPr lang="sv-SE" sz="1800" b="1">
                <a:solidFill>
                  <a:schemeClr val="tx1"/>
                </a:solidFill>
              </a:rPr>
              <a:t>Instruktioner för foto</a:t>
            </a:r>
          </a:p>
          <a:p>
            <a:pPr algn="l">
              <a:lnSpc>
                <a:spcPct val="90000"/>
              </a:lnSpc>
              <a:spcBef>
                <a:spcPts val="600"/>
              </a:spcBef>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gn="l">
              <a:lnSpc>
                <a:spcPct val="90000"/>
              </a:lnSpc>
              <a:spcBef>
                <a:spcPts val="600"/>
              </a:spcBef>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a:t>
            </a:r>
            <a:r>
              <a:rPr lang="sv-SE" sz="1600" b="0">
                <a:solidFill>
                  <a:schemeClr val="tx1"/>
                </a:solidFill>
              </a:rPr>
              <a:t>-33% </a:t>
            </a:r>
            <a:r>
              <a:rPr lang="sv-SE" sz="1600">
                <a:solidFill>
                  <a:schemeClr val="tx1"/>
                </a:solidFill>
              </a:rPr>
              <a:t>på foto för att få rätt kontrast.</a:t>
            </a:r>
          </a:p>
        </p:txBody>
      </p:sp>
      <p:grpSp>
        <p:nvGrpSpPr>
          <p:cNvPr id="6" name="Group 5"/>
          <p:cNvGrpSpPr/>
          <p:nvPr userDrawn="1"/>
        </p:nvGrpSpPr>
        <p:grpSpPr>
          <a:xfrm>
            <a:off x="12434063" y="2729266"/>
            <a:ext cx="2779776" cy="2850462"/>
            <a:chOff x="-3021837" y="2324314"/>
            <a:chExt cx="2779776" cy="2850462"/>
          </a:xfrm>
        </p:grpSpPr>
        <p:pic>
          <p:nvPicPr>
            <p:cNvPr id="9" name="Picture 8"/>
            <p:cNvPicPr>
              <a:picLocks noChangeAspect="1"/>
            </p:cNvPicPr>
            <p:nvPr userDrawn="1"/>
          </p:nvPicPr>
          <p:blipFill rotWithShape="1">
            <a:blip r:embed="rId3"/>
            <a:srcRect l="82965" t="17066" b="54295"/>
            <a:stretch/>
          </p:blipFill>
          <p:spPr>
            <a:xfrm>
              <a:off x="-3021837" y="2324314"/>
              <a:ext cx="2779776" cy="2850462"/>
            </a:xfrm>
            <a:prstGeom prst="rect">
              <a:avLst/>
            </a:prstGeom>
            <a:ln>
              <a:solidFill>
                <a:schemeClr val="bg1"/>
              </a:solidFill>
            </a:ln>
          </p:spPr>
        </p:pic>
        <p:sp>
          <p:nvSpPr>
            <p:cNvPr id="5" name="Rectangle 4"/>
            <p:cNvSpPr/>
            <p:nvPr userDrawn="1"/>
          </p:nvSpPr>
          <p:spPr>
            <a:xfrm>
              <a:off x="-2779295" y="4435197"/>
              <a:ext cx="2195096" cy="19896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grpSp>
      <p:sp>
        <p:nvSpPr>
          <p:cNvPr id="7" name="TextBox 6"/>
          <p:cNvSpPr txBox="1"/>
          <p:nvPr userDrawn="1"/>
        </p:nvSpPr>
        <p:spPr>
          <a:xfrm>
            <a:off x="14266690" y="4885605"/>
            <a:ext cx="313154"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-33%</a:t>
            </a:r>
          </a:p>
        </p:txBody>
      </p:sp>
      <p:sp>
        <p:nvSpPr>
          <p:cNvPr id="12" name="TextBox 11"/>
          <p:cNvSpPr txBox="1"/>
          <p:nvPr userDrawn="1"/>
        </p:nvSpPr>
        <p:spPr>
          <a:xfrm>
            <a:off x="14266690" y="4191338"/>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
        <p:nvSpPr>
          <p:cNvPr id="13" name="TextBox 12"/>
          <p:cNvSpPr txBox="1"/>
          <p:nvPr userDrawn="1"/>
        </p:nvSpPr>
        <p:spPr>
          <a:xfrm>
            <a:off x="14266690" y="5118439"/>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43077652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apitelindelnin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353175"/>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17F8E493-614E-4316-9FA4-16A02AB44C5F}" type="datetime1">
              <a:rPr lang="sv-SE" smtClean="0"/>
              <a:t>2025-10-22</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2019910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83653" y="-1"/>
            <a:ext cx="10342215" cy="6879523"/>
          </a:xfrm>
          <a:prstGeom prst="rect">
            <a:avLst/>
          </a:prstGeom>
          <a:ln>
            <a:noFill/>
          </a:ln>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993467"/>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112934" y="4593"/>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D65FBC3B-AE84-C97A-2123-A126B5E9E01C}"/>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2497726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apitelindelning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905"/>
            <a:ext cx="12192000" cy="6355080"/>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BF479953-6436-4979-A6AF-C7617BF863E4}" type="datetime1">
              <a:rPr lang="sv-SE" smtClean="0"/>
              <a:t>2025-10-22</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1097673220"/>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apitelindelning grå">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84774D3A-342F-4F67-B3F7-23BBA7770CF1}" type="datetime1">
              <a:rPr lang="sv-SE" smtClean="0"/>
              <a:t>2025-10-22</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3953889073"/>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apitelindelning Magenta">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D424E352-0F95-4126-BFAD-3D7C27F02302}" type="datetime1">
              <a:rPr lang="sv-SE" smtClean="0"/>
              <a:t>2025-10-22</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942886739"/>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si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905"/>
            <a:ext cx="12192000" cy="6355080"/>
          </a:xfrm>
          <a:prstGeom prst="rect">
            <a:avLst/>
          </a:prstGeom>
        </p:spPr>
      </p:pic>
      <p:sp>
        <p:nvSpPr>
          <p:cNvPr id="5" name="Date Placeholder 3"/>
          <p:cNvSpPr>
            <a:spLocks noGrp="1"/>
          </p:cNvSpPr>
          <p:nvPr>
            <p:ph type="dt" sz="half" idx="14"/>
          </p:nvPr>
        </p:nvSpPr>
        <p:spPr/>
        <p:txBody>
          <a:bodyPr/>
          <a:lstStyle>
            <a:lvl1pPr>
              <a:defRPr/>
            </a:lvl1pPr>
          </a:lstStyle>
          <a:p>
            <a:pPr>
              <a:defRPr/>
            </a:pPr>
            <a:fld id="{F49653F1-B7A6-401B-859E-38FE1A6AB865}" type="datetime1">
              <a:rPr lang="sv-SE" smtClean="0"/>
              <a:t>2025-10-22</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98788996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B5CEFDBC-8F73-434C-96A9-2BC256A38A0A}" type="datetime1">
              <a:rPr lang="sv-SE" smtClean="0"/>
              <a:t>2025-10-22</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3"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839571663"/>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326C65DB-950E-4B93-95FB-3EFBFDE9EDC7}" type="datetime1">
              <a:rPr lang="sv-SE" smtClean="0"/>
              <a:t>2025-10-22</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2" name="Title 1"/>
          <p:cNvSpPr>
            <a:spLocks noGrp="1"/>
          </p:cNvSpPr>
          <p:nvPr>
            <p:ph type="title" hasCustomPrompt="1"/>
          </p:nvPr>
        </p:nvSpPr>
        <p:spPr/>
        <p:txBody>
          <a:bodyPr/>
          <a:lstStyle>
            <a:lvl1pPr>
              <a:defRPr>
                <a:solidFill>
                  <a:schemeClr val="bg1"/>
                </a:solidFill>
              </a:defRPr>
            </a:lvl1pPr>
          </a:lstStyle>
          <a:p>
            <a:r>
              <a:rPr lang="sv-SE"/>
              <a:t>Klicka här för att ändra text</a:t>
            </a:r>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85900160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720850"/>
            <a:ext cx="8677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1"/>
          </p:nvPr>
        </p:nvSpPr>
        <p:spPr/>
        <p:txBody>
          <a:bodyPr/>
          <a:lstStyle>
            <a:lvl1pPr>
              <a:defRPr/>
            </a:lvl1pPr>
          </a:lstStyle>
          <a:p>
            <a:pPr>
              <a:defRPr/>
            </a:pPr>
            <a:fld id="{9EC4E561-B2A0-43B9-9354-226792DEECED}" type="datetime1">
              <a:rPr lang="sv-SE" smtClean="0"/>
              <a:t>2025-10-22</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68362781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DB39DE6A-55C0-4C4F-9889-E916206BDB1A}" type="datetime1">
              <a:rPr lang="sv-SE" smtClean="0"/>
              <a:t>2025-10-22</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8677275" cy="4371975"/>
          </a:xfrm>
        </p:spPr>
        <p:txBody>
          <a:bodyPr/>
          <a:lstStyle>
            <a:lvl1pPr marL="0" indent="0">
              <a:buFontTx/>
              <a:buNone/>
              <a:defRPr/>
            </a:lvl1pPr>
            <a:lvl2pPr>
              <a:defRPr/>
            </a:lvl2pPr>
          </a:lstStyle>
          <a:p>
            <a:pPr lvl="0"/>
            <a:r>
              <a:rPr lang="sv-SE"/>
              <a:t>Klicka här för att ändra text</a:t>
            </a:r>
          </a:p>
        </p:txBody>
      </p:sp>
      <p:sp>
        <p:nvSpPr>
          <p:cNvPr id="10"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849977657"/>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nchorCtr="0"/>
          <a:lstStyle>
            <a:lvl1pPr marL="0" indent="0" algn="ctr">
              <a:buFontTx/>
              <a:buNone/>
              <a:defRPr sz="1800"/>
            </a:lvl1pPr>
          </a:lstStyle>
          <a:p>
            <a:r>
              <a:rPr lang="sv-SE"/>
              <a:t>Klicka på rutan och </a:t>
            </a:r>
            <a:br>
              <a:rPr lang="sv-SE"/>
            </a:br>
            <a:r>
              <a:rPr lang="sv-SE"/>
              <a:t>kopiera in ikon</a:t>
            </a:r>
          </a:p>
        </p:txBody>
      </p:sp>
      <p:sp>
        <p:nvSpPr>
          <p:cNvPr id="6" name="Date Placeholder 3"/>
          <p:cNvSpPr>
            <a:spLocks noGrp="1"/>
          </p:cNvSpPr>
          <p:nvPr>
            <p:ph type="dt" sz="half" idx="11"/>
          </p:nvPr>
        </p:nvSpPr>
        <p:spPr/>
        <p:txBody>
          <a:bodyPr/>
          <a:lstStyle>
            <a:lvl1pPr>
              <a:defRPr/>
            </a:lvl1pPr>
          </a:lstStyle>
          <a:p>
            <a:pPr>
              <a:defRPr/>
            </a:pPr>
            <a:fld id="{27FE1EE0-6A93-4FB9-9FC7-180F4AD0D5F1}" type="datetime1">
              <a:rPr lang="sv-SE" smtClean="0"/>
              <a:t>2025-10-22</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4" hasCustomPrompt="1"/>
          </p:nvPr>
        </p:nvSpPr>
        <p:spPr>
          <a:xfrm>
            <a:off x="695325"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675394511"/>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2025-10-22</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8" hasCustomPrompt="1"/>
          </p:nvPr>
        </p:nvSpPr>
        <p:spPr>
          <a:xfrm>
            <a:off x="695324"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4172185982"/>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Page-1">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EF548E58-5FB2-B96B-D2FF-D5BA8263196D}"/>
              </a:ext>
            </a:extLst>
          </p:cNvPr>
          <p:cNvSpPr txBox="1"/>
          <p:nvPr userDrawn="1"/>
        </p:nvSpPr>
        <p:spPr>
          <a:xfrm>
            <a:off x="7732643" y="3776870"/>
            <a:ext cx="184731" cy="369332"/>
          </a:xfrm>
          <a:prstGeom prst="rect">
            <a:avLst/>
          </a:prstGeom>
          <a:noFill/>
        </p:spPr>
        <p:txBody>
          <a:bodyPr wrap="none" rtlCol="0">
            <a:spAutoFit/>
          </a:bodyPr>
          <a:lstStyle/>
          <a:p>
            <a:endParaRPr lang="nl-BE"/>
          </a:p>
        </p:txBody>
      </p:sp>
      <p:sp>
        <p:nvSpPr>
          <p:cNvPr id="28" name="object 2">
            <a:extLst>
              <a:ext uri="{FF2B5EF4-FFF2-40B4-BE49-F238E27FC236}">
                <a16:creationId xmlns:a16="http://schemas.microsoft.com/office/drawing/2014/main" id="{9252B0C0-2EE4-4194-40C9-9036C41C4FF6}"/>
              </a:ext>
            </a:extLst>
          </p:cNvPr>
          <p:cNvSpPr/>
          <p:nvPr userDrawn="1"/>
        </p:nvSpPr>
        <p:spPr>
          <a:xfrm>
            <a:off x="-1" y="2829"/>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sp>
        <p:nvSpPr>
          <p:cNvPr id="38" name="Titel 19">
            <a:extLst>
              <a:ext uri="{FF2B5EF4-FFF2-40B4-BE49-F238E27FC236}">
                <a16:creationId xmlns:a16="http://schemas.microsoft.com/office/drawing/2014/main" id="{B71590A5-B9C3-E975-2D4A-48F604E7C30C}"/>
              </a:ext>
            </a:extLst>
          </p:cNvPr>
          <p:cNvSpPr>
            <a:spLocks noGrp="1"/>
          </p:cNvSpPr>
          <p:nvPr>
            <p:ph type="title"/>
          </p:nvPr>
        </p:nvSpPr>
        <p:spPr>
          <a:xfrm>
            <a:off x="4173560" y="5152572"/>
            <a:ext cx="7556740" cy="744858"/>
          </a:xfrm>
          <a:prstGeom prst="rect">
            <a:avLst/>
          </a:prstGeom>
        </p:spPr>
        <p:txBody>
          <a:bodyPr>
            <a:normAutofit/>
          </a:bodyPr>
          <a:lstStyle>
            <a:lvl1pPr algn="r">
              <a:defRPr sz="6500" b="0" i="0">
                <a:latin typeface="Avenir" panose="02000503020000020003"/>
              </a:defRPr>
            </a:lvl1pPr>
          </a:lstStyle>
          <a:p>
            <a:r>
              <a:rPr lang="fr-FR"/>
              <a:t>Modifiez le style du titre</a:t>
            </a:r>
            <a:endParaRPr lang="nl-BE"/>
          </a:p>
        </p:txBody>
      </p:sp>
      <p:pic>
        <p:nvPicPr>
          <p:cNvPr id="3" name="Picture 2">
            <a:extLst>
              <a:ext uri="{FF2B5EF4-FFF2-40B4-BE49-F238E27FC236}">
                <a16:creationId xmlns:a16="http://schemas.microsoft.com/office/drawing/2014/main" id="{F5AA11E8-9192-ACC5-8851-D916F6111B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32642" cy="6887880"/>
          </a:xfrm>
          <a:prstGeom prst="rect">
            <a:avLst/>
          </a:prstGeom>
        </p:spPr>
      </p:pic>
      <p:sp>
        <p:nvSpPr>
          <p:cNvPr id="13" name="object 2">
            <a:extLst>
              <a:ext uri="{FF2B5EF4-FFF2-40B4-BE49-F238E27FC236}">
                <a16:creationId xmlns:a16="http://schemas.microsoft.com/office/drawing/2014/main" id="{C4741B22-5A50-96A7-0AB3-A7EDFF787095}"/>
              </a:ext>
            </a:extLst>
          </p:cNvPr>
          <p:cNvSpPr/>
          <p:nvPr userDrawn="1"/>
        </p:nvSpPr>
        <p:spPr>
          <a:xfrm>
            <a:off x="-1" y="0"/>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pic>
        <p:nvPicPr>
          <p:cNvPr id="17" name="Afbeelding 28">
            <a:extLst>
              <a:ext uri="{FF2B5EF4-FFF2-40B4-BE49-F238E27FC236}">
                <a16:creationId xmlns:a16="http://schemas.microsoft.com/office/drawing/2014/main" id="{DA96151D-153E-3436-1853-C1C5ECCE4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31" name="TextBox 30">
            <a:extLst>
              <a:ext uri="{FF2B5EF4-FFF2-40B4-BE49-F238E27FC236}">
                <a16:creationId xmlns:a16="http://schemas.microsoft.com/office/drawing/2014/main" id="{7C7D7F11-4B07-1C45-6E8B-255E5AADFD9C}"/>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32" name="Afbeelding 9">
            <a:extLst>
              <a:ext uri="{FF2B5EF4-FFF2-40B4-BE49-F238E27FC236}">
                <a16:creationId xmlns:a16="http://schemas.microsoft.com/office/drawing/2014/main" id="{F144CBC5-FD5A-F742-C375-38B9032A62D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33" name="Straight Connector 32">
            <a:extLst>
              <a:ext uri="{FF2B5EF4-FFF2-40B4-BE49-F238E27FC236}">
                <a16:creationId xmlns:a16="http://schemas.microsoft.com/office/drawing/2014/main" id="{F0E5428B-D8D3-A9FF-BFA8-6E97F9D2DBDF}"/>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842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2025-10-22</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5279591" cy="4371975"/>
          </a:xfrm>
        </p:spPr>
        <p:txBody>
          <a:bodyPr/>
          <a:lstStyle>
            <a:lvl1pPr marL="0" indent="0">
              <a:buFontTx/>
              <a:buNone/>
              <a:defRPr/>
            </a:lvl1pPr>
            <a:lvl2pPr>
              <a:defRPr/>
            </a:lvl2pPr>
          </a:lstStyle>
          <a:p>
            <a:pPr lvl="0"/>
            <a:r>
              <a:rPr lang="sv-SE"/>
              <a:t>Klicka här för att ändra text</a:t>
            </a:r>
          </a:p>
        </p:txBody>
      </p:sp>
      <p:sp>
        <p:nvSpPr>
          <p:cNvPr id="11"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472367217"/>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10" name="Text Placeholder 4"/>
          <p:cNvSpPr>
            <a:spLocks noGrp="1"/>
          </p:cNvSpPr>
          <p:nvPr>
            <p:ph type="body" sz="quarter" idx="18" hasCustomPrompt="1"/>
          </p:nvPr>
        </p:nvSpPr>
        <p:spPr>
          <a:xfrm>
            <a:off x="6332036"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BDC84850-2293-41F1-A61E-ECCACB155422}" type="datetime1">
              <a:rPr lang="sv-SE" smtClean="0"/>
              <a:t>2025-10-22</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5" name="Title 4"/>
          <p:cNvSpPr>
            <a:spLocks noGrp="1"/>
          </p:cNvSpPr>
          <p:nvPr>
            <p:ph type="title" hasCustomPrompt="1"/>
          </p:nvPr>
        </p:nvSpPr>
        <p:spPr/>
        <p:txBody>
          <a:bodyPr/>
          <a:lstStyle>
            <a:lvl1pPr>
              <a:defRPr/>
            </a:lvl1pPr>
          </a:lstStyle>
          <a:p>
            <a:r>
              <a:rPr lang="sv-SE"/>
              <a:t>Klicka här för att ändra text</a:t>
            </a:r>
          </a:p>
        </p:txBody>
      </p:sp>
      <p:sp>
        <p:nvSpPr>
          <p:cNvPr id="11"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62243691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Rubrik och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201779"/>
            <a:ext cx="4926014" cy="3891046"/>
          </a:xfrm>
        </p:spPr>
        <p:txBody>
          <a:bodyPr/>
          <a:lstStyle>
            <a:lvl1pPr>
              <a:defRPr/>
            </a:lvl1pPr>
            <a:lvl2pPr>
              <a:defRPr/>
            </a:lvl2pPr>
          </a:lstStyle>
          <a:p>
            <a:pPr lvl="0"/>
            <a:r>
              <a:rPr lang="sv-SE"/>
              <a:t>Klicka här för att ändra text</a:t>
            </a:r>
          </a:p>
          <a:p>
            <a:pPr lvl="1"/>
            <a:r>
              <a:rPr lang="sv-SE"/>
              <a:t>Andra nivå</a:t>
            </a:r>
          </a:p>
        </p:txBody>
      </p:sp>
      <p:sp>
        <p:nvSpPr>
          <p:cNvPr id="13" name="Text Placeholder 4"/>
          <p:cNvSpPr>
            <a:spLocks noGrp="1"/>
          </p:cNvSpPr>
          <p:nvPr>
            <p:ph type="body" sz="quarter" idx="20" hasCustomPrompt="1"/>
          </p:nvPr>
        </p:nvSpPr>
        <p:spPr>
          <a:xfrm>
            <a:off x="6332037" y="2201779"/>
            <a:ext cx="4967788" cy="3891046"/>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C33D685E-4E95-44AE-A301-FED29A26EE66}" type="datetime1">
              <a:rPr lang="sv-SE" smtClean="0"/>
              <a:t>2025-10-22</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11" name="Text Placeholder 10"/>
          <p:cNvSpPr>
            <a:spLocks noGrp="1"/>
          </p:cNvSpPr>
          <p:nvPr>
            <p:ph type="body" sz="quarter" idx="17" hasCustomPrompt="1"/>
          </p:nvPr>
        </p:nvSpPr>
        <p:spPr>
          <a:xfrm>
            <a:off x="695325" y="1733215"/>
            <a:ext cx="4926013" cy="372311"/>
          </a:xfrm>
        </p:spPr>
        <p:txBody>
          <a:bodyPr/>
          <a:lstStyle>
            <a:lvl1pPr marL="0" indent="0">
              <a:buFontTx/>
              <a:buNone/>
              <a:defRPr b="0" i="1"/>
            </a:lvl1pPr>
          </a:lstStyle>
          <a:p>
            <a:pPr lvl="0"/>
            <a:r>
              <a:rPr lang="sv-SE" noProof="0"/>
              <a:t>Klicka här för att ändra text</a:t>
            </a:r>
            <a:endParaRPr lang="sv-SE"/>
          </a:p>
        </p:txBody>
      </p:sp>
      <p:sp>
        <p:nvSpPr>
          <p:cNvPr id="12" name="Text Placeholder 10"/>
          <p:cNvSpPr>
            <a:spLocks noGrp="1"/>
          </p:cNvSpPr>
          <p:nvPr>
            <p:ph type="body" sz="quarter" idx="18" hasCustomPrompt="1"/>
          </p:nvPr>
        </p:nvSpPr>
        <p:spPr>
          <a:xfrm>
            <a:off x="6332037" y="1733215"/>
            <a:ext cx="4967788" cy="372311"/>
          </a:xfrm>
        </p:spPr>
        <p:txBody>
          <a:bodyPr/>
          <a:lstStyle>
            <a:lvl1pPr marL="0" indent="0">
              <a:buFontTx/>
              <a:buNone/>
              <a:defRPr b="0" i="1"/>
            </a:lvl1pPr>
          </a:lstStyle>
          <a:p>
            <a:pPr lvl="0"/>
            <a:r>
              <a:rPr lang="sv-SE" noProof="0"/>
              <a:t>Klicka här för att ändra text</a:t>
            </a:r>
            <a:endParaRPr lang="sv-SE"/>
          </a:p>
        </p:txBody>
      </p:sp>
      <p:sp>
        <p:nvSpPr>
          <p:cNvPr id="2" name="Title 1"/>
          <p:cNvSpPr>
            <a:spLocks noGrp="1"/>
          </p:cNvSpPr>
          <p:nvPr>
            <p:ph type="title" hasCustomPrompt="1"/>
          </p:nvPr>
        </p:nvSpPr>
        <p:spPr/>
        <p:txBody>
          <a:bodyPr/>
          <a:lstStyle>
            <a:lvl1pPr>
              <a:defRPr/>
            </a:lvl1pPr>
          </a:lstStyle>
          <a:p>
            <a:r>
              <a:rPr lang="sv-SE"/>
              <a:t>Klicka här för att ändra text</a:t>
            </a:r>
          </a:p>
        </p:txBody>
      </p:sp>
      <p:sp>
        <p:nvSpPr>
          <p:cNvPr id="14" name="Text Placeholder 2"/>
          <p:cNvSpPr>
            <a:spLocks noGrp="1"/>
          </p:cNvSpPr>
          <p:nvPr>
            <p:ph type="body" sz="quarter" idx="21"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47394624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701328DA-D5FF-42EC-9A76-0EC123CFEE27}" type="datetime1">
              <a:rPr lang="sv-SE" smtClean="0"/>
              <a:t>2025-10-22</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278995730"/>
      </p:ext>
    </p:extLst>
  </p:cSld>
  <p:clrMapOvr>
    <a:masterClrMapping/>
  </p:clrMapOvr>
  <p:transition spd="med">
    <p:fade/>
  </p:transition>
  <p:extLst>
    <p:ext uri="{DCECCB84-F9BA-43D5-87BE-67443E8EF086}">
      <p15:sldGuideLst xmlns:p15="http://schemas.microsoft.com/office/powerpoint/2012/main">
        <p15:guide id="1" orient="horz" pos="3566">
          <p15:clr>
            <a:srgbClr val="FBAE40"/>
          </p15:clr>
        </p15:guide>
        <p15:guide id="2" orient="horz" pos="150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vslutningsbild 1">
    <p:spTree>
      <p:nvGrpSpPr>
        <p:cNvPr id="1" name=""/>
        <p:cNvGrpSpPr/>
        <p:nvPr/>
      </p:nvGrpSpPr>
      <p:grpSpPr>
        <a:xfrm>
          <a:off x="0" y="0"/>
          <a:ext cx="0" cy="0"/>
          <a:chOff x="0" y="0"/>
          <a:chExt cx="0" cy="0"/>
        </a:xfrm>
      </p:grpSpPr>
      <p:sp>
        <p:nvSpPr>
          <p:cNvPr id="2" name="Rectangle 4"/>
          <p:cNvSpPr/>
          <p:nvPr userDrawn="1"/>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
        <p:nvSpPr>
          <p:cNvPr id="3" name="Date Placeholder 1"/>
          <p:cNvSpPr>
            <a:spLocks noGrp="1"/>
          </p:cNvSpPr>
          <p:nvPr>
            <p:ph type="dt" sz="half" idx="10"/>
          </p:nvPr>
        </p:nvSpPr>
        <p:spPr/>
        <p:txBody>
          <a:bodyPr/>
          <a:lstStyle>
            <a:lvl1pPr>
              <a:defRPr/>
            </a:lvl1pPr>
          </a:lstStyle>
          <a:p>
            <a:pPr>
              <a:defRPr/>
            </a:pPr>
            <a:fld id="{F4A4093F-E990-4792-97AC-F74F724B44DB}" type="datetime1">
              <a:rPr lang="sv-SE" smtClean="0"/>
              <a:t>2025-10-22</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Tree>
    <p:extLst>
      <p:ext uri="{BB962C8B-B14F-4D97-AF65-F5344CB8AC3E}">
        <p14:creationId xmlns:p14="http://schemas.microsoft.com/office/powerpoint/2010/main" val="355396068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vslutningsbild 2">
    <p:spTree>
      <p:nvGrpSpPr>
        <p:cNvPr id="1" name=""/>
        <p:cNvGrpSpPr/>
        <p:nvPr/>
      </p:nvGrpSpPr>
      <p:grpSpPr>
        <a:xfrm>
          <a:off x="0" y="0"/>
          <a:ext cx="0" cy="0"/>
          <a:chOff x="0" y="0"/>
          <a:chExt cx="0" cy="0"/>
        </a:xfrm>
      </p:grpSpPr>
      <p:sp>
        <p:nvSpPr>
          <p:cNvPr id="2"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3" name="Date Placeholder 1"/>
          <p:cNvSpPr>
            <a:spLocks noGrp="1"/>
          </p:cNvSpPr>
          <p:nvPr>
            <p:ph type="dt" sz="half" idx="10"/>
          </p:nvPr>
        </p:nvSpPr>
        <p:spPr/>
        <p:txBody>
          <a:bodyPr/>
          <a:lstStyle>
            <a:lvl1pPr>
              <a:defRPr/>
            </a:lvl1pPr>
          </a:lstStyle>
          <a:p>
            <a:pPr>
              <a:defRPr/>
            </a:pPr>
            <a:fld id="{E1341704-48A5-41F8-84B0-5E897C1E0A4C}" type="datetime1">
              <a:rPr lang="sv-SE" smtClean="0"/>
              <a:t>2025-10-22</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710701278"/>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vslutningsbild 3">
    <p:spTree>
      <p:nvGrpSpPr>
        <p:cNvPr id="1" name=""/>
        <p:cNvGrpSpPr/>
        <p:nvPr/>
      </p:nvGrpSpPr>
      <p:grpSpPr>
        <a:xfrm>
          <a:off x="0" y="0"/>
          <a:ext cx="0" cy="0"/>
          <a:chOff x="0" y="0"/>
          <a:chExt cx="0" cy="0"/>
        </a:xfrm>
      </p:grpSpPr>
      <p:sp>
        <p:nvSpPr>
          <p:cNvPr id="7" name="Rectangle 6"/>
          <p:cNvSpPr/>
          <p:nvPr userDrawn="1"/>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a:p>
        </p:txBody>
      </p:sp>
      <p:sp>
        <p:nvSpPr>
          <p:cNvPr id="3" name="Date Placeholder 1"/>
          <p:cNvSpPr>
            <a:spLocks noGrp="1"/>
          </p:cNvSpPr>
          <p:nvPr>
            <p:ph type="dt" sz="half" idx="10"/>
          </p:nvPr>
        </p:nvSpPr>
        <p:spPr/>
        <p:txBody>
          <a:bodyPr/>
          <a:lstStyle>
            <a:lvl1pPr>
              <a:defRPr/>
            </a:lvl1pPr>
          </a:lstStyle>
          <a:p>
            <a:pPr>
              <a:defRPr/>
            </a:pPr>
            <a:fld id="{1EFD1500-D09C-4F3D-ACA4-F72F11D2F411}" type="datetime1">
              <a:rPr lang="sv-SE" smtClean="0"/>
              <a:t>2025-10-22</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269104409"/>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 Statement/Insight">
    <p:bg>
      <p:bgPr>
        <a:solidFill>
          <a:schemeClr val="bg2"/>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tx1"/>
                </a:solidFill>
              </a:defRPr>
            </a:lvl1pPr>
          </a:lstStyle>
          <a:p>
            <a:r>
              <a:rPr lang="en-GB" noProof="0"/>
              <a:t>Click to add statement </a:t>
            </a:r>
            <a:br>
              <a:rPr lang="en-GB" noProof="0"/>
            </a:br>
            <a:r>
              <a:rPr lang="en-GB" noProof="0"/>
              <a:t>or insight</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D966C99-A8F4-EE49-AA84-FA7F0242F070}" type="datetime1">
              <a:rPr lang="sv-SE" noProof="0" smtClean="0"/>
              <a:t>2025-10-22</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8" name="Footer">
            <a:extLst>
              <a:ext uri="{FF2B5EF4-FFF2-40B4-BE49-F238E27FC236}">
                <a16:creationId xmlns:a16="http://schemas.microsoft.com/office/drawing/2014/main" id="{F76D3661-5BD5-6848-A702-AC0A276D4C4A}"/>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95239917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1_Logoty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6311265"/>
            <a:ext cx="1594804" cy="325657"/>
          </a:xfrm>
          <a:prstGeom prst="rect">
            <a:avLst/>
          </a:prstGeom>
        </p:spPr>
      </p:pic>
      <p:sp>
        <p:nvSpPr>
          <p:cNvPr id="2" name="Platshållare för datum 1"/>
          <p:cNvSpPr>
            <a:spLocks noGrp="1"/>
          </p:cNvSpPr>
          <p:nvPr>
            <p:ph type="dt" sz="half" idx="10"/>
          </p:nvPr>
        </p:nvSpPr>
        <p:spPr/>
        <p:txBody>
          <a:bodyPr/>
          <a:lstStyle/>
          <a:p>
            <a:fld id="{4839F229-2278-479C-BE10-107542E5D369}" type="datetime1">
              <a:rPr lang="sv-SE" smtClean="0"/>
              <a:t>2025-10-22</a:t>
            </a:fld>
            <a:endParaRPr lang="en-US"/>
          </a:p>
        </p:txBody>
      </p:sp>
      <p:sp>
        <p:nvSpPr>
          <p:cNvPr id="3" name="Platshållare för sidfot 2"/>
          <p:cNvSpPr>
            <a:spLocks noGrp="1"/>
          </p:cNvSpPr>
          <p:nvPr>
            <p:ph type="ftr" sz="quarter" idx="11"/>
          </p:nvPr>
        </p:nvSpPr>
        <p:spPr/>
        <p:txBody>
          <a:bodyPr/>
          <a:lstStyle/>
          <a:p>
            <a:r>
              <a:rPr lang="en-US" err="1"/>
              <a:t>Sidfot</a:t>
            </a:r>
            <a:endParaRPr lang="en-US"/>
          </a:p>
        </p:txBody>
      </p:sp>
      <p:sp>
        <p:nvSpPr>
          <p:cNvPr id="4" name="Platshållare för bildnummer 3"/>
          <p:cNvSpPr>
            <a:spLocks noGrp="1"/>
          </p:cNvSpPr>
          <p:nvPr>
            <p:ph type="sldNum" sz="quarter" idx="12"/>
          </p:nvPr>
        </p:nvSpPr>
        <p:spPr/>
        <p:txBody>
          <a:bodyPr/>
          <a:lstStyle/>
          <a:p>
            <a:fld id="{EB711FBC-D166-4AB1-A3F9-BF7E013EE5B0}" type="slidenum">
              <a:rPr lang="en-US" smtClean="0"/>
              <a:pPr/>
              <a:t>‹#›</a:t>
            </a:fld>
            <a:endParaRPr lang="en-US"/>
          </a:p>
        </p:txBody>
      </p:sp>
    </p:spTree>
    <p:extLst>
      <p:ext uri="{BB962C8B-B14F-4D97-AF65-F5344CB8AC3E}">
        <p14:creationId xmlns:p14="http://schemas.microsoft.com/office/powerpoint/2010/main" val="25466425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Rectangle 1">
            <a:extLst>
              <a:ext uri="{FF2B5EF4-FFF2-40B4-BE49-F238E27FC236}">
                <a16:creationId xmlns:a16="http://schemas.microsoft.com/office/drawing/2014/main" id="{505BB7BA-FD89-6DD3-FD39-01C272392EA6}"/>
              </a:ext>
            </a:extLst>
          </p:cNvPr>
          <p:cNvSpPr/>
          <p:nvPr userDrawn="1"/>
        </p:nvSpPr>
        <p:spPr>
          <a:xfrm>
            <a:off x="4939748" y="6539948"/>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604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9768"/>
            <a:ext cx="6096002" cy="6873622"/>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E13C5338-039C-3FA8-6881-7AA1206B12D4}"/>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6" name="Tijdelijke aanduiding voor inhoud 2">
            <a:extLst>
              <a:ext uri="{FF2B5EF4-FFF2-40B4-BE49-F238E27FC236}">
                <a16:creationId xmlns:a16="http://schemas.microsoft.com/office/drawing/2014/main" id="{74E29A07-E67E-B189-1DDF-E4B16DD1013D}"/>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7" name="object 2">
            <a:extLst>
              <a:ext uri="{FF2B5EF4-FFF2-40B4-BE49-F238E27FC236}">
                <a16:creationId xmlns:a16="http://schemas.microsoft.com/office/drawing/2014/main" id="{66F76CF1-F90C-2521-AD5A-7DB4CE909D19}"/>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18" name="object 2">
            <a:extLst>
              <a:ext uri="{FF2B5EF4-FFF2-40B4-BE49-F238E27FC236}">
                <a16:creationId xmlns:a16="http://schemas.microsoft.com/office/drawing/2014/main" id="{8B1D4D38-2153-5BB7-5F67-148DCB93F96F}"/>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869570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ENTSO-E empty page">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626708D0-F327-4D35-9ED5-567E0E6A6EEC}"/>
              </a:ext>
            </a:extLst>
          </p:cNvPr>
          <p:cNvSpPr>
            <a:spLocks noGrp="1"/>
          </p:cNvSpPr>
          <p:nvPr>
            <p:ph type="title" hasCustomPrompt="1"/>
          </p:nvPr>
        </p:nvSpPr>
        <p:spPr>
          <a:xfrm>
            <a:off x="479376" y="113852"/>
            <a:ext cx="11281639" cy="825489"/>
          </a:xfrm>
          <a:prstGeom prst="rect">
            <a:avLst/>
          </a:prstGeom>
        </p:spPr>
        <p:txBody>
          <a:bodyPr anchor="ctr"/>
          <a:lstStyle>
            <a:lvl1pPr>
              <a:lnSpc>
                <a:spcPts val="3200"/>
              </a:lnSpc>
              <a:defRPr sz="3000" b="1">
                <a:solidFill>
                  <a:srgbClr val="0F218B"/>
                </a:solidFill>
                <a:latin typeface="+mn-lt"/>
              </a:defRPr>
            </a:lvl1pPr>
          </a:lstStyle>
          <a:p>
            <a:r>
              <a:rPr lang="de-DE"/>
              <a:t>Title</a:t>
            </a:r>
          </a:p>
        </p:txBody>
      </p:sp>
      <p:sp>
        <p:nvSpPr>
          <p:cNvPr id="8" name="Rechteck 1">
            <a:extLst>
              <a:ext uri="{FF2B5EF4-FFF2-40B4-BE49-F238E27FC236}">
                <a16:creationId xmlns:a16="http://schemas.microsoft.com/office/drawing/2014/main" id="{1FB58BCE-1F41-47A6-9F01-28DAB02495B2}"/>
              </a:ext>
            </a:extLst>
          </p:cNvPr>
          <p:cNvSpPr/>
          <p:nvPr userDrawn="1"/>
        </p:nvSpPr>
        <p:spPr>
          <a:xfrm flipH="1">
            <a:off x="335360" y="166597"/>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2" name="Rectangle 1">
            <a:extLst>
              <a:ext uri="{FF2B5EF4-FFF2-40B4-BE49-F238E27FC236}">
                <a16:creationId xmlns:a16="http://schemas.microsoft.com/office/drawing/2014/main" id="{CCA03926-42D5-F037-089C-5116A69E06F0}"/>
              </a:ext>
            </a:extLst>
          </p:cNvPr>
          <p:cNvSpPr/>
          <p:nvPr userDrawn="1"/>
        </p:nvSpPr>
        <p:spPr>
          <a:xfrm>
            <a:off x="4939748" y="6530009"/>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41856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3634">
          <p15:clr>
            <a:srgbClr val="A4A3A4"/>
          </p15:clr>
        </p15:guide>
        <p15:guide id="4" pos="181">
          <p15:clr>
            <a:srgbClr val="A4A3A4"/>
          </p15:clr>
        </p15:guide>
        <p15:guide id="5" pos="7499">
          <p15:clr>
            <a:srgbClr val="A4A3A4"/>
          </p15:clr>
        </p15:guide>
        <p15:guide id="6" orient="horz" pos="1049">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0F9-4F15-8E4D-2499-304DA87597A3}"/>
              </a:ext>
            </a:extLst>
          </p:cNvPr>
          <p:cNvSpPr>
            <a:spLocks noGrp="1"/>
          </p:cNvSpPr>
          <p:nvPr>
            <p:ph type="title"/>
          </p:nvPr>
        </p:nvSpPr>
        <p:spPr>
          <a:xfrm>
            <a:off x="838200" y="1112649"/>
            <a:ext cx="10515600" cy="739532"/>
          </a:xfrm>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59F90482-700D-C465-8136-0A4376EE1A92}"/>
              </a:ext>
            </a:extLst>
          </p:cNvPr>
          <p:cNvSpPr>
            <a:spLocks noGrp="1"/>
          </p:cNvSpPr>
          <p:nvPr>
            <p:ph idx="1"/>
          </p:nvPr>
        </p:nvSpPr>
        <p:spPr>
          <a:xfrm>
            <a:off x="838200" y="2032000"/>
            <a:ext cx="10515600" cy="39857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ADB26-DC35-193A-15B6-0FD2B5BD4EBE}"/>
              </a:ext>
            </a:extLst>
          </p:cNvPr>
          <p:cNvSpPr>
            <a:spLocks noGrp="1"/>
          </p:cNvSpPr>
          <p:nvPr>
            <p:ph type="dt" sz="half" idx="10"/>
          </p:nvPr>
        </p:nvSpPr>
        <p:spPr/>
        <p:txBody>
          <a:bodyPr/>
          <a:lstStyle>
            <a:lvl1pPr>
              <a:defRPr>
                <a:latin typeface="+mn-lt"/>
              </a:defRPr>
            </a:lvl1pPr>
          </a:lstStyle>
          <a:p>
            <a:fld id="{81E5E097-C015-490E-BCAE-961FB35D4433}" type="datetimeFigureOut">
              <a:rPr lang="en-US" smtClean="0"/>
              <a:pPr/>
              <a:t>10/22/2025</a:t>
            </a:fld>
            <a:endParaRPr lang="en-US"/>
          </a:p>
        </p:txBody>
      </p:sp>
      <p:sp>
        <p:nvSpPr>
          <p:cNvPr id="5" name="Footer Placeholder 4">
            <a:extLst>
              <a:ext uri="{FF2B5EF4-FFF2-40B4-BE49-F238E27FC236}">
                <a16:creationId xmlns:a16="http://schemas.microsoft.com/office/drawing/2014/main" id="{35333D96-0F32-7F09-1626-DF6B33A17580}"/>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8FD579DF-48BD-EF0F-F27E-FC268C26BCE2}"/>
              </a:ext>
            </a:extLst>
          </p:cNvPr>
          <p:cNvSpPr>
            <a:spLocks noGrp="1"/>
          </p:cNvSpPr>
          <p:nvPr>
            <p:ph type="sldNum" sz="quarter" idx="12"/>
          </p:nvPr>
        </p:nvSpPr>
        <p:spPr/>
        <p:txBody>
          <a:bodyPr/>
          <a:lstStyle>
            <a:lvl1pPr>
              <a:defRPr>
                <a:latin typeface="+mn-lt"/>
              </a:defRPr>
            </a:lvl1pPr>
          </a:lstStyle>
          <a:p>
            <a:fld id="{8D6F20F6-9AEE-499B-85C0-A2ED09767C8A}"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A7DAEEC3-9242-2E5A-A914-245EE7EC6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4799"/>
            <a:ext cx="2526664" cy="875489"/>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663AE7A4-E3E5-EA23-BE00-616E0DED1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36220" y="103211"/>
            <a:ext cx="1828281" cy="977272"/>
          </a:xfrm>
          <a:prstGeom prst="rect">
            <a:avLst/>
          </a:prstGeom>
        </p:spPr>
      </p:pic>
    </p:spTree>
    <p:extLst>
      <p:ext uri="{BB962C8B-B14F-4D97-AF65-F5344CB8AC3E}">
        <p14:creationId xmlns:p14="http://schemas.microsoft.com/office/powerpoint/2010/main" val="3513719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 Headline only">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440355CB-8BC2-4BA9-A5FB-E3FF8A76B6F6}" type="datetime1">
              <a:rPr lang="sv-SE" noProof="0" smtClean="0"/>
              <a:t>2025-10-22</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8800"/>
            <a:ext cx="7488767"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1576893"/>
          </a:xfrm>
        </p:spPr>
        <p:txBody>
          <a:bodyPr/>
          <a:lstStyle>
            <a:lvl1pPr>
              <a:defRPr spc="-67" baseline="0"/>
            </a:lvl1pPr>
          </a:lstStyle>
          <a:p>
            <a:r>
              <a:rPr lang="en-GB" noProof="0"/>
              <a:t>Click to add a headline of maximum three lines</a:t>
            </a:r>
          </a:p>
        </p:txBody>
      </p:sp>
      <p:sp>
        <p:nvSpPr>
          <p:cNvPr id="11" name="Platshållare för sidfot 6">
            <a:extLst>
              <a:ext uri="{FF2B5EF4-FFF2-40B4-BE49-F238E27FC236}">
                <a16:creationId xmlns:a16="http://schemas.microsoft.com/office/drawing/2014/main" id="{A552DAA9-741B-4541-B739-5E18BB32D240}"/>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67707951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image" Target="../media/image25.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0F625-1C98-7929-049A-8CAFF7C67509}"/>
              </a:ext>
            </a:extLst>
          </p:cNvPr>
          <p:cNvSpPr txBox="1"/>
          <p:nvPr userDrawn="1">
            <p:extLst>
              <p:ext uri="{1162E1C5-73C7-4A58-AE30-91384D911F3F}">
                <p184:classification xmlns:p184="http://schemas.microsoft.com/office/powerpoint/2018/4/main" val="hdr"/>
              </p:ext>
            </p:extLst>
          </p:nvPr>
        </p:nvSpPr>
        <p:spPr>
          <a:xfrm>
            <a:off x="5844350" y="63500"/>
            <a:ext cx="531812" cy="121920"/>
          </a:xfrm>
          <a:prstGeom prst="rect">
            <a:avLst/>
          </a:prstGeom>
        </p:spPr>
        <p:txBody>
          <a:bodyPr horzOverflow="overflow" lIns="0" tIns="0" rIns="0" bIns="0">
            <a:spAutoFit/>
          </a:bodyPr>
          <a:lstStyle/>
          <a:p>
            <a:pPr algn="l"/>
            <a:r>
              <a:rPr lang="es-ES" sz="800">
                <a:solidFill>
                  <a:srgbClr val="000000"/>
                </a:solidFill>
                <a:latin typeface="Arial" panose="020B0604020202020204" pitchFamily="34" charset="0"/>
                <a:cs typeface="Arial" panose="020B0604020202020204" pitchFamily="34" charset="0"/>
              </a:rPr>
              <a:t>INTERNAL</a:t>
            </a:r>
          </a:p>
        </p:txBody>
      </p:sp>
      <p:sp>
        <p:nvSpPr>
          <p:cNvPr id="4" name="textruta 3">
            <a:extLst>
              <a:ext uri="{FF2B5EF4-FFF2-40B4-BE49-F238E27FC236}">
                <a16:creationId xmlns:a16="http://schemas.microsoft.com/office/drawing/2014/main" id="{D8DEC925-3E67-82FC-CAA4-2CACECF893C7}"/>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7925650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823" r:id="rId9"/>
    <p:sldLayoutId id="2147483824" r:id="rId10"/>
    <p:sldLayoutId id="2147483825" r:id="rId11"/>
    <p:sldLayoutId id="2147483826" r:id="rId12"/>
    <p:sldLayoutId id="2147483831" r:id="rId13"/>
    <p:sldLayoutId id="2147483830" r:id="rId14"/>
    <p:sldLayoutId id="2147483827" r:id="rId15"/>
    <p:sldLayoutId id="2147483828" r:id="rId16"/>
    <p:sldLayoutId id="2147483829" r:id="rId17"/>
    <p:sldLayoutId id="2147483940" r:id="rId18"/>
    <p:sldLayoutId id="2147483941" r:id="rId19"/>
    <p:sldLayoutId id="2147483942" r:id="rId20"/>
    <p:sldLayoutId id="2147483717" r:id="rId21"/>
    <p:sldLayoutId id="2147483718" r:id="rId22"/>
    <p:sldLayoutId id="2147483719" r:id="rId23"/>
    <p:sldLayoutId id="2147483730" r:id="rId24"/>
    <p:sldLayoutId id="2147483731" r:id="rId25"/>
    <p:sldLayoutId id="2147483732" r:id="rId26"/>
    <p:sldLayoutId id="2147483958" r:id="rId27"/>
    <p:sldLayoutId id="21474839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noProof="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noProof="0"/>
              <a:t>Klicka här för att ändra text</a:t>
            </a:r>
            <a:endParaRPr lang="sv-SE" altLang="sv-SE" noProof="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noProof="0"/>
              <a:t>Klicka här för att ändra text</a:t>
            </a:r>
          </a:p>
          <a:p>
            <a:pPr lvl="1"/>
            <a:r>
              <a:rPr lang="sv-SE" altLang="sv-SE" noProof="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BE97DFD-D4CF-44E1-B1C1-9C6D94E29F61}" type="datetime1">
              <a:rPr lang="sv-SE" noProof="0"/>
              <a:pPr>
                <a:defRPr/>
              </a:pPr>
              <a:t>2025-10-22</a:t>
            </a:fld>
            <a:endParaRPr lang="sv-SE" noProof="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noProof="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noProof="0"/>
              <a:pPr>
                <a:defRPr/>
              </a:pPr>
              <a:t>‹#›</a:t>
            </a:fld>
            <a:endParaRPr lang="sv-SE" noProof="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4853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Lst>
  <p:transition spd="med">
    <p:fade/>
  </p:transition>
  <p:hf hdr="0" ftr="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9B94639-3255-476C-9286-64CC3E853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8677A-C4AC-4099-8E1C-844B282C7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43CB502-912B-4DCD-BD04-21A8ACDEEF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DF386-59B3-4B01-AC25-D8777CC0B3F2}" type="datetimeFigureOut">
              <a:rPr lang="sv-SE" smtClean="0"/>
              <a:t>2025-10-22</a:t>
            </a:fld>
            <a:endParaRPr lang="sv-SE"/>
          </a:p>
        </p:txBody>
      </p:sp>
      <p:sp>
        <p:nvSpPr>
          <p:cNvPr id="5" name="Platshållare för sidfot 4">
            <a:extLst>
              <a:ext uri="{FF2B5EF4-FFF2-40B4-BE49-F238E27FC236}">
                <a16:creationId xmlns:a16="http://schemas.microsoft.com/office/drawing/2014/main" id="{C2710DA3-75BC-498A-A185-C959310B0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3623A69-6384-4E75-BBFC-141FAF1C0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F61-196D-4B35-AB6B-E7A520603CD4}" type="slidenum">
              <a:rPr lang="sv-SE" smtClean="0"/>
              <a:t>‹#›</a:t>
            </a:fld>
            <a:endParaRPr lang="sv-SE"/>
          </a:p>
        </p:txBody>
      </p:sp>
      <p:sp>
        <p:nvSpPr>
          <p:cNvPr id="8" name="textruta 7">
            <a:extLst>
              <a:ext uri="{FF2B5EF4-FFF2-40B4-BE49-F238E27FC236}">
                <a16:creationId xmlns:a16="http://schemas.microsoft.com/office/drawing/2014/main" id="{76665696-BF2A-ECBB-8BB2-DFD705B85DF5}"/>
              </a:ext>
            </a:extLst>
          </p:cNvPr>
          <p:cNvSpPr txBox="1"/>
          <p:nvPr>
            <p:extLst>
              <p:ext uri="{1162E1C5-73C7-4A58-AE30-91384D911F3F}">
                <p184:classification xmlns:p184="http://schemas.microsoft.com/office/powerpoint/2018/4/main" val="hdr"/>
              </p:ext>
            </p:extLst>
          </p:nvPr>
        </p:nvSpPr>
        <p:spPr>
          <a:xfrm>
            <a:off x="11066463" y="63500"/>
            <a:ext cx="1084262" cy="121920"/>
          </a:xfrm>
          <a:prstGeom prst="rect">
            <a:avLst/>
          </a:prstGeom>
        </p:spPr>
        <p:txBody>
          <a:bodyPr horzOverflow="overflow" lIns="0" tIns="0" rIns="0" bIns="0">
            <a:spAutoFit/>
          </a:bodyPr>
          <a:lstStyle/>
          <a:p>
            <a:pPr algn="l"/>
            <a:r>
              <a:rPr lang="sv-SE" sz="800">
                <a:solidFill>
                  <a:srgbClr val="000000">
                    <a:alpha val="50000"/>
                  </a:srgbClr>
                </a:solidFill>
                <a:latin typeface="Calibri" panose="020F0502020204030204" pitchFamily="34" charset="0"/>
              </a:rPr>
              <a:t>Informationsklass: Öppen</a:t>
            </a:r>
          </a:p>
        </p:txBody>
      </p:sp>
      <p:sp>
        <p:nvSpPr>
          <p:cNvPr id="9" name="textruta 8">
            <a:extLst>
              <a:ext uri="{FF2B5EF4-FFF2-40B4-BE49-F238E27FC236}">
                <a16:creationId xmlns:a16="http://schemas.microsoft.com/office/drawing/2014/main" id="{90B3C0D4-B8D9-78AB-3342-CF33C2179EBF}"/>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alpha val="50000"/>
                  </a:srgbClr>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861423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0" y="6353175"/>
            <a:ext cx="12192000" cy="50482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27" name="Title Placeholder 1"/>
          <p:cNvSpPr>
            <a:spLocks noGrp="1"/>
          </p:cNvSpPr>
          <p:nvPr>
            <p:ph type="title"/>
          </p:nvPr>
        </p:nvSpPr>
        <p:spPr bwMode="auto">
          <a:xfrm>
            <a:off x="695325" y="540000"/>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sv-SE" noProof="0"/>
              <a:t>Klicka här för att ändra text</a:t>
            </a:r>
            <a:endParaRPr lang="sv-SE" altLang="sv-SE"/>
          </a:p>
        </p:txBody>
      </p:sp>
      <p:sp>
        <p:nvSpPr>
          <p:cNvPr id="1028" name="Text Placeholder 2"/>
          <p:cNvSpPr>
            <a:spLocks noGrp="1"/>
          </p:cNvSpPr>
          <p:nvPr>
            <p:ph type="body" idx="1"/>
          </p:nvPr>
        </p:nvSpPr>
        <p:spPr bwMode="auto">
          <a:xfrm>
            <a:off x="695325" y="1728000"/>
            <a:ext cx="8677275" cy="43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sv-SE" altLang="sv-SE"/>
              <a:t>Klicka här för att ändra text</a:t>
            </a:r>
          </a:p>
          <a:p>
            <a:pPr lvl="1"/>
            <a:r>
              <a:rPr lang="sv-SE" altLang="sv-SE"/>
              <a:t>Andra nivå</a:t>
            </a:r>
          </a:p>
        </p:txBody>
      </p:sp>
      <p:sp>
        <p:nvSpPr>
          <p:cNvPr id="4" name="Date Placeholder 3"/>
          <p:cNvSpPr>
            <a:spLocks noGrp="1"/>
          </p:cNvSpPr>
          <p:nvPr>
            <p:ph type="dt" sz="half" idx="2"/>
          </p:nvPr>
        </p:nvSpPr>
        <p:spPr>
          <a:xfrm>
            <a:off x="10620375" y="6516000"/>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133CEB9-1A02-46A5-938A-C50509ED9724}" type="datetime1">
              <a:rPr lang="sv-SE" smtClean="0"/>
              <a:t>2025-10-22</a:t>
            </a:fld>
            <a:endParaRPr lang="sv-SE"/>
          </a:p>
        </p:txBody>
      </p:sp>
      <p:sp>
        <p:nvSpPr>
          <p:cNvPr id="5" name="Footer Placeholder 4"/>
          <p:cNvSpPr>
            <a:spLocks noGrp="1"/>
          </p:cNvSpPr>
          <p:nvPr>
            <p:ph type="ftr" sz="quarter" idx="3"/>
          </p:nvPr>
        </p:nvSpPr>
        <p:spPr>
          <a:xfrm>
            <a:off x="2016000" y="6516000"/>
            <a:ext cx="8100000"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Presentation</a:t>
            </a:r>
          </a:p>
        </p:txBody>
      </p:sp>
      <p:sp>
        <p:nvSpPr>
          <p:cNvPr id="6" name="Slide Number Placeholder 5"/>
          <p:cNvSpPr>
            <a:spLocks noGrp="1"/>
          </p:cNvSpPr>
          <p:nvPr>
            <p:ph type="sldNum" sz="quarter" idx="4"/>
          </p:nvPr>
        </p:nvSpPr>
        <p:spPr>
          <a:xfrm>
            <a:off x="11472863" y="6516000"/>
            <a:ext cx="358775" cy="179388"/>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E2D3467A-03F1-294A-B946-CB7CA69FE6EC}" type="slidenum">
              <a:rPr lang="sv-SE"/>
              <a:pPr>
                <a:defRPr/>
              </a:pPr>
              <a:t>‹#›</a:t>
            </a:fld>
            <a:endParaRPr lang="sv-SE"/>
          </a:p>
        </p:txBody>
      </p:sp>
      <p:pic>
        <p:nvPicPr>
          <p:cNvPr id="10" name="Bildobjekt 7"/>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360363" y="6426000"/>
            <a:ext cx="900000" cy="3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7C028003-92A2-F754-6B45-0778A3681D28}"/>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361449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840" r:id="rId32"/>
  </p:sldLayoutIdLst>
  <p:transition spd="med">
    <p:fade/>
  </p:transition>
  <p:hf hd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2"/>
          </a:solidFill>
          <a:latin typeface="Calibri" charset="0"/>
        </a:defRPr>
      </a:lvl2pPr>
      <a:lvl3pPr algn="l" rtl="0" eaLnBrk="0" fontAlgn="base" hangingPunct="0">
        <a:lnSpc>
          <a:spcPct val="85000"/>
        </a:lnSpc>
        <a:spcBef>
          <a:spcPct val="0"/>
        </a:spcBef>
        <a:spcAft>
          <a:spcPct val="0"/>
        </a:spcAft>
        <a:defRPr sz="3600">
          <a:solidFill>
            <a:schemeClr val="tx2"/>
          </a:solidFill>
          <a:latin typeface="Calibri" charset="0"/>
        </a:defRPr>
      </a:lvl3pPr>
      <a:lvl4pPr algn="l" rtl="0" eaLnBrk="0" fontAlgn="base" hangingPunct="0">
        <a:lnSpc>
          <a:spcPct val="85000"/>
        </a:lnSpc>
        <a:spcBef>
          <a:spcPct val="0"/>
        </a:spcBef>
        <a:spcAft>
          <a:spcPct val="0"/>
        </a:spcAft>
        <a:defRPr sz="3600">
          <a:solidFill>
            <a:schemeClr val="tx2"/>
          </a:solidFill>
          <a:latin typeface="Calibri" charset="0"/>
        </a:defRPr>
      </a:lvl4pPr>
      <a:lvl5pPr algn="l" rtl="0" eaLnBrk="0" fontAlgn="base" hangingPunct="0">
        <a:lnSpc>
          <a:spcPct val="85000"/>
        </a:lnSpc>
        <a:spcBef>
          <a:spcPct val="0"/>
        </a:spcBef>
        <a:spcAft>
          <a:spcPct val="0"/>
        </a:spcAft>
        <a:defRPr sz="3600">
          <a:solidFill>
            <a:schemeClr val="tx2"/>
          </a:solidFill>
          <a:latin typeface="Calibri" charset="0"/>
        </a:defRPr>
      </a:lvl5pPr>
      <a:lvl6pPr marL="457200" algn="l" rtl="0" fontAlgn="base">
        <a:lnSpc>
          <a:spcPct val="85000"/>
        </a:lnSpc>
        <a:spcBef>
          <a:spcPct val="0"/>
        </a:spcBef>
        <a:spcAft>
          <a:spcPct val="0"/>
        </a:spcAft>
        <a:defRPr sz="3600">
          <a:solidFill>
            <a:schemeClr val="tx2"/>
          </a:solidFill>
          <a:latin typeface="Calibri" charset="0"/>
        </a:defRPr>
      </a:lvl6pPr>
      <a:lvl7pPr marL="914400" algn="l" rtl="0" fontAlgn="base">
        <a:lnSpc>
          <a:spcPct val="85000"/>
        </a:lnSpc>
        <a:spcBef>
          <a:spcPct val="0"/>
        </a:spcBef>
        <a:spcAft>
          <a:spcPct val="0"/>
        </a:spcAft>
        <a:defRPr sz="3600">
          <a:solidFill>
            <a:schemeClr val="tx2"/>
          </a:solidFill>
          <a:latin typeface="Calibri" charset="0"/>
        </a:defRPr>
      </a:lvl7pPr>
      <a:lvl8pPr marL="1371600" algn="l" rtl="0" fontAlgn="base">
        <a:lnSpc>
          <a:spcPct val="85000"/>
        </a:lnSpc>
        <a:spcBef>
          <a:spcPct val="0"/>
        </a:spcBef>
        <a:spcAft>
          <a:spcPct val="0"/>
        </a:spcAft>
        <a:defRPr sz="3600">
          <a:solidFill>
            <a:schemeClr val="tx2"/>
          </a:solidFill>
          <a:latin typeface="Calibri" charset="0"/>
        </a:defRPr>
      </a:lvl8pPr>
      <a:lvl9pPr marL="1828800" algn="l" rtl="0" fontAlgn="base">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7000"/>
        </a:lnSpc>
        <a:spcBef>
          <a:spcPts val="1200"/>
        </a:spcBef>
        <a:spcAft>
          <a:spcPct val="0"/>
        </a:spcAft>
        <a:buClr>
          <a:schemeClr val="accent1"/>
        </a:buClr>
        <a:buFont typeface="Arial" charset="0"/>
        <a:buChar char="•"/>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0">
          <p15:clr>
            <a:srgbClr val="F26B43"/>
          </p15:clr>
        </p15:guide>
        <p15:guide id="2" pos="438">
          <p15:clr>
            <a:srgbClr val="F26B43"/>
          </p15:clr>
        </p15:guide>
        <p15:guide id="3" pos="3840">
          <p15:clr>
            <a:srgbClr val="F26B43"/>
          </p15:clr>
        </p15:guide>
        <p15:guide id="4" pos="6652">
          <p15:clr>
            <a:srgbClr val="F26B43"/>
          </p15:clr>
        </p15:guide>
        <p15:guide id="5" orient="horz" pos="1084">
          <p15:clr>
            <a:srgbClr val="F26B43"/>
          </p15:clr>
        </p15:guide>
        <p15:guide id="6" orient="horz" pos="3838">
          <p15:clr>
            <a:srgbClr val="F26B43"/>
          </p15:clr>
        </p15:guide>
        <p15:guide id="7" pos="1028">
          <p15:clr>
            <a:srgbClr val="F26B43"/>
          </p15:clr>
        </p15:guide>
        <p15:guide id="8" orient="horz" pos="400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hyperlink" Target="https://www.energiforetagen.se/utbildning/n/nationellt-behov-av-flexibilitet-fna-ska-redovisas/" TargetMode="External"/><Relationship Id="rId5" Type="http://schemas.openxmlformats.org/officeDocument/2006/relationships/hyperlink" Target="mailto:Erik.lejerskog@energiforetagen.se" TargetMode="External"/><Relationship Id="rId4" Type="http://schemas.openxmlformats.org/officeDocument/2006/relationships/hyperlink" Target="mailto:yvonne.ruwaida@vattenfall.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i.se/om-oss/nyheter/2025/2025-10-09-elnatsforetag-uppmanas-delta-i-arbetet-med-ny-metod-for-flexibilitetsbehov"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F5B7289-4D74-DED2-B9D6-C7D5F89EBE0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FA61A585-3C52-424D-B266-1D3F308072E0}"/>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noProof="0">
                <a:solidFill>
                  <a:schemeClr val="accent1"/>
                </a:solidFill>
                <a:ea typeface="Calibri Light"/>
                <a:cs typeface="Calibri Light"/>
              </a:rPr>
              <a:t>Flexibility Needs Assessment</a:t>
            </a:r>
            <a:br>
              <a:rPr lang="en-GB" sz="6600" noProof="0">
                <a:cs typeface="Calibri Light" panose="020F0302020204030204" pitchFamily="34" charset="0"/>
              </a:rPr>
            </a:br>
            <a:r>
              <a:rPr lang="en-GB" sz="6600" noProof="0">
                <a:solidFill>
                  <a:schemeClr val="accent1"/>
                </a:solidFill>
                <a:ea typeface="Calibri Light"/>
                <a:cs typeface="Calibri Light"/>
              </a:rPr>
              <a:t>FNA</a:t>
            </a:r>
            <a:br>
              <a:rPr lang="en-GB" sz="6600">
                <a:ea typeface="Calibri Light"/>
                <a:cs typeface="Calibri Light"/>
              </a:rPr>
            </a:br>
            <a:r>
              <a:rPr lang="en-GB" sz="6600">
                <a:solidFill>
                  <a:schemeClr val="accent1"/>
                </a:solidFill>
                <a:ea typeface="Calibri Light"/>
                <a:cs typeface="Calibri Light"/>
              </a:rPr>
              <a:t>webinar 5</a:t>
            </a:r>
            <a:endParaRPr lang="en-GB" sz="6600" noProof="0">
              <a:solidFill>
                <a:schemeClr val="accent1"/>
              </a:solidFill>
              <a:cs typeface="Calibri Light" panose="020F0302020204030204" pitchFamily="34" charset="0"/>
            </a:endParaRPr>
          </a:p>
        </p:txBody>
      </p:sp>
      <p:sp>
        <p:nvSpPr>
          <p:cNvPr id="2" name="Rektangel 1">
            <a:extLst>
              <a:ext uri="{FF2B5EF4-FFF2-40B4-BE49-F238E27FC236}">
                <a16:creationId xmlns:a16="http://schemas.microsoft.com/office/drawing/2014/main" id="{D66095D0-E0F5-86D9-A8A7-D278CE553936}"/>
              </a:ext>
            </a:extLst>
          </p:cNvPr>
          <p:cNvSpPr/>
          <p:nvPr/>
        </p:nvSpPr>
        <p:spPr>
          <a:xfrm>
            <a:off x="521208" y="4279392"/>
            <a:ext cx="5129784" cy="1207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a:t>Dagens </a:t>
            </a:r>
            <a:r>
              <a:rPr lang="sv-SE" sz="2400" err="1"/>
              <a:t>webbinarium</a:t>
            </a:r>
            <a:r>
              <a:rPr lang="sv-SE" sz="2400"/>
              <a:t> spelas in!</a:t>
            </a:r>
          </a:p>
        </p:txBody>
      </p:sp>
    </p:spTree>
    <p:extLst>
      <p:ext uri="{BB962C8B-B14F-4D97-AF65-F5344CB8AC3E}">
        <p14:creationId xmlns:p14="http://schemas.microsoft.com/office/powerpoint/2010/main" val="34946053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88CB8-E22D-FEAF-E90C-998228F76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7243E-B430-F684-9808-CBA812A9702D}"/>
              </a:ext>
            </a:extLst>
          </p:cNvPr>
          <p:cNvSpPr>
            <a:spLocks noGrp="1"/>
          </p:cNvSpPr>
          <p:nvPr>
            <p:ph type="title"/>
          </p:nvPr>
        </p:nvSpPr>
        <p:spPr/>
        <p:txBody>
          <a:bodyPr/>
          <a:lstStyle/>
          <a:p>
            <a:r>
              <a:rPr lang="sv-SE">
                <a:solidFill>
                  <a:schemeClr val="accent1"/>
                </a:solidFill>
                <a:ea typeface="Calibri Light"/>
                <a:cs typeface="Calibri Light"/>
              </a:rPr>
              <a:t>Definition flexibilitetsbehov för FNA rapporteringen</a:t>
            </a:r>
          </a:p>
        </p:txBody>
      </p:sp>
      <p:sp>
        <p:nvSpPr>
          <p:cNvPr id="3" name="Text Placeholder 2">
            <a:extLst>
              <a:ext uri="{FF2B5EF4-FFF2-40B4-BE49-F238E27FC236}">
                <a16:creationId xmlns:a16="http://schemas.microsoft.com/office/drawing/2014/main" id="{D858FA7C-24CA-6FCE-DA2F-AB2D3A7A3BCE}"/>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EA1E2DB2-23EC-E1CE-5126-A6E0A4D18DBE}"/>
              </a:ext>
            </a:extLst>
          </p:cNvPr>
          <p:cNvSpPr txBox="1">
            <a:spLocks/>
          </p:cNvSpPr>
          <p:nvPr/>
        </p:nvSpPr>
        <p:spPr bwMode="auto">
          <a:xfrm>
            <a:off x="847724" y="1873250"/>
            <a:ext cx="1061493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90000"/>
              </a:lnSpc>
              <a:spcBef>
                <a:spcPts val="1000"/>
              </a:spcBef>
              <a:spcAft>
                <a:spcPts val="0"/>
              </a:spcAft>
              <a:buFont typeface="Arial,Sans-Serif"/>
              <a:buChar char="•"/>
            </a:pPr>
            <a:r>
              <a:rPr lang="sv-SE" sz="1600" b="1">
                <a:latin typeface="Aptos"/>
              </a:rPr>
              <a:t>Redovisning av flexibilitet som aktiveras vid N-1 situation </a:t>
            </a:r>
            <a:endParaRPr lang="sv-SE" sz="1600">
              <a:latin typeface="Aptos"/>
            </a:endParaRPr>
          </a:p>
          <a:p>
            <a:pPr marL="285750" indent="-285750">
              <a:lnSpc>
                <a:spcPct val="90000"/>
              </a:lnSpc>
              <a:spcBef>
                <a:spcPts val="1000"/>
              </a:spcBef>
              <a:spcAft>
                <a:spcPts val="0"/>
              </a:spcAft>
              <a:buFont typeface="Arial,Sans-Serif"/>
              <a:buChar char="•"/>
            </a:pPr>
            <a:r>
              <a:rPr lang="sv-SE" sz="1600">
                <a:latin typeface="Aptos"/>
              </a:rPr>
              <a:t>Flexibilitet som behövs för att hantera en eventuell N-1-situation givet anslutning av prognosticerat kundbehov, bör räknas in i behovet av flexibilitet. Störningar som leder till kundbortkoppling räknas bort. Störningar där kunderna fortfarande är spänningssatta räknas in</a:t>
            </a:r>
          </a:p>
          <a:p>
            <a:pPr marL="285750" indent="-285750">
              <a:lnSpc>
                <a:spcPct val="90000"/>
              </a:lnSpc>
              <a:spcBef>
                <a:spcPts val="1000"/>
              </a:spcBef>
              <a:spcAft>
                <a:spcPts val="0"/>
              </a:spcAft>
              <a:buFont typeface="Arial"/>
              <a:buChar char="•"/>
            </a:pPr>
            <a:r>
              <a:rPr lang="sv-SE" sz="1600">
                <a:latin typeface="Aptos"/>
                <a:ea typeface="Calibri"/>
                <a:cs typeface="Calibri"/>
              </a:rPr>
              <a:t>När flexibilitetsbehov tas fram är det viktigt att det inte dubbelräknas.</a:t>
            </a:r>
          </a:p>
          <a:p>
            <a:pPr>
              <a:lnSpc>
                <a:spcPct val="90000"/>
              </a:lnSpc>
              <a:spcBef>
                <a:spcPts val="1000"/>
              </a:spcBef>
              <a:spcAft>
                <a:spcPts val="0"/>
              </a:spcAft>
            </a:pPr>
            <a:endParaRPr lang="sv-SE" sz="1600">
              <a:latin typeface="Aptos"/>
              <a:ea typeface="Calibri"/>
              <a:cs typeface="Calibri"/>
            </a:endParaRPr>
          </a:p>
          <a:p>
            <a:pPr marL="285750" indent="-285750">
              <a:lnSpc>
                <a:spcPct val="90000"/>
              </a:lnSpc>
              <a:spcBef>
                <a:spcPts val="1000"/>
              </a:spcBef>
              <a:spcAft>
                <a:spcPts val="0"/>
              </a:spcAft>
              <a:buFont typeface="Arial,Sans-Serif"/>
              <a:buChar char="•"/>
            </a:pPr>
            <a:endParaRPr lang="sv-SE" sz="1600">
              <a:latin typeface="Aptos"/>
              <a:ea typeface="Calibri"/>
              <a:cs typeface="Calibri"/>
            </a:endParaRPr>
          </a:p>
          <a:p>
            <a:endParaRPr lang="sv-SE">
              <a:ea typeface="Calibri"/>
              <a:cs typeface="Calibri"/>
            </a:endParaRPr>
          </a:p>
          <a:p>
            <a:pPr>
              <a:lnSpc>
                <a:spcPct val="90000"/>
              </a:lnSpc>
              <a:spcBef>
                <a:spcPts val="1000"/>
              </a:spcBef>
              <a:spcAft>
                <a:spcPts val="0"/>
              </a:spcAft>
            </a:pPr>
            <a:endParaRPr lang="en-US">
              <a:ea typeface="Calibri"/>
              <a:cs typeface="Calibri"/>
            </a:endParaRPr>
          </a:p>
          <a:p>
            <a:endParaRPr lang="sv-SE" b="1">
              <a:ea typeface="Calibri"/>
              <a:cs typeface="Calibri"/>
            </a:endParaRPr>
          </a:p>
          <a:p>
            <a:pPr marL="285750" indent="-285750">
              <a:buFont typeface="Arial"/>
              <a:buChar char="•"/>
            </a:pPr>
            <a:endParaRPr lang="en-US" sz="2000">
              <a:ea typeface="Calibri"/>
              <a:cs typeface="Calibri"/>
            </a:endParaRPr>
          </a:p>
          <a:p>
            <a:endParaRPr lang="en-US" sz="1400">
              <a:cs typeface="Arial"/>
            </a:endParaRPr>
          </a:p>
          <a:p>
            <a:endParaRPr lang="en-US" sz="1400">
              <a:ea typeface="Calibri"/>
              <a:cs typeface="Arial"/>
            </a:endParaRPr>
          </a:p>
          <a:p>
            <a:endParaRPr lang="en-US" sz="1400">
              <a:ea typeface="Calibri"/>
              <a:cs typeface="Arial"/>
            </a:endParaRPr>
          </a:p>
          <a:p>
            <a:endParaRPr lang="en-US" sz="1400">
              <a:ea typeface="Calibri"/>
              <a:cs typeface="Arial"/>
            </a:endParaRPr>
          </a:p>
        </p:txBody>
      </p:sp>
    </p:spTree>
    <p:extLst>
      <p:ext uri="{BB962C8B-B14F-4D97-AF65-F5344CB8AC3E}">
        <p14:creationId xmlns:p14="http://schemas.microsoft.com/office/powerpoint/2010/main" val="248603511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29C7-AA44-F8C3-A86E-0F595AABE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05242-3C4E-9CF3-B689-630239B7059B}"/>
              </a:ext>
            </a:extLst>
          </p:cNvPr>
          <p:cNvSpPr>
            <a:spLocks noGrp="1"/>
          </p:cNvSpPr>
          <p:nvPr>
            <p:ph type="title"/>
          </p:nvPr>
        </p:nvSpPr>
        <p:spPr/>
        <p:txBody>
          <a:bodyPr/>
          <a:lstStyle/>
          <a:p>
            <a:r>
              <a:rPr lang="sv-SE">
                <a:solidFill>
                  <a:schemeClr val="accent1"/>
                </a:solidFill>
                <a:cs typeface="Arial"/>
              </a:rPr>
              <a:t>Vilken NUP ska användas som datakälla?</a:t>
            </a:r>
            <a:endParaRPr lang="sv-SE">
              <a:solidFill>
                <a:schemeClr val="accent1"/>
              </a:solidFill>
              <a:ea typeface="Calibri Light"/>
              <a:cs typeface="Arial"/>
            </a:endParaRPr>
          </a:p>
        </p:txBody>
      </p:sp>
      <p:sp>
        <p:nvSpPr>
          <p:cNvPr id="3" name="Text Placeholder 2">
            <a:extLst>
              <a:ext uri="{FF2B5EF4-FFF2-40B4-BE49-F238E27FC236}">
                <a16:creationId xmlns:a16="http://schemas.microsoft.com/office/drawing/2014/main" id="{3CB3C395-86D4-2E88-E287-6576C20B8470}"/>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B9396908-74F1-444C-935E-91E9D0675A40}"/>
              </a:ext>
            </a:extLst>
          </p:cNvPr>
          <p:cNvSpPr txBox="1"/>
          <p:nvPr/>
        </p:nvSpPr>
        <p:spPr>
          <a:xfrm>
            <a:off x="695324" y="1634665"/>
            <a:ext cx="10614932" cy="2800767"/>
          </a:xfrm>
          <a:prstGeom prst="rect">
            <a:avLst/>
          </a:prstGeom>
          <a:noFill/>
        </p:spPr>
        <p:txBody>
          <a:bodyPr wrap="square" lIns="91440" tIns="45720" rIns="91440" bIns="45720" anchor="t">
            <a:spAutoFit/>
          </a:bodyPr>
          <a:lstStyle/>
          <a:p>
            <a:r>
              <a:rPr lang="en-US" sz="2400" err="1">
                <a:ea typeface="Calibri"/>
                <a:cs typeface="Calibri"/>
              </a:rPr>
              <a:t>Preliminärt</a:t>
            </a:r>
            <a:r>
              <a:rPr lang="en-US" sz="2400">
                <a:ea typeface="Calibri"/>
                <a:cs typeface="Calibri"/>
              </a:rPr>
              <a:t> </a:t>
            </a:r>
            <a:r>
              <a:rPr lang="en-US" sz="2400" err="1">
                <a:ea typeface="Calibri"/>
                <a:cs typeface="Calibri"/>
              </a:rPr>
              <a:t>resultat</a:t>
            </a:r>
            <a:r>
              <a:rPr lang="en-US" sz="2400">
                <a:ea typeface="Calibri"/>
                <a:cs typeface="Calibri"/>
              </a:rPr>
              <a:t> </a:t>
            </a:r>
            <a:r>
              <a:rPr lang="en-US" sz="2400" err="1">
                <a:ea typeface="Calibri"/>
                <a:cs typeface="Calibri"/>
              </a:rPr>
              <a:t>efter</a:t>
            </a:r>
            <a:r>
              <a:rPr lang="en-US" sz="2400">
                <a:ea typeface="Calibri"/>
                <a:cs typeface="Calibri"/>
              </a:rPr>
              <a:t> dialog med Ei:</a:t>
            </a:r>
          </a:p>
          <a:p>
            <a:endParaRPr lang="en-US" sz="2400">
              <a:ea typeface="Calibri"/>
              <a:cs typeface="Calibri"/>
            </a:endParaRPr>
          </a:p>
          <a:p>
            <a:r>
              <a:rPr lang="en-US" sz="2400">
                <a:ea typeface="Calibri"/>
                <a:cs typeface="Calibri"/>
              </a:rPr>
              <a:t>DSO </a:t>
            </a:r>
            <a:r>
              <a:rPr lang="en-US" sz="2400" err="1">
                <a:ea typeface="Calibri"/>
                <a:cs typeface="Calibri"/>
              </a:rPr>
              <a:t>bestämmer</a:t>
            </a:r>
            <a:r>
              <a:rPr lang="en-US" sz="2400">
                <a:ea typeface="Calibri"/>
                <a:cs typeface="Calibri"/>
              </a:rPr>
              <a:t> om man </a:t>
            </a:r>
            <a:r>
              <a:rPr lang="en-US" sz="2400" err="1">
                <a:ea typeface="Calibri"/>
                <a:cs typeface="Calibri"/>
              </a:rPr>
              <a:t>använder</a:t>
            </a:r>
            <a:r>
              <a:rPr lang="en-US" sz="2400">
                <a:ea typeface="Calibri"/>
                <a:cs typeface="Calibri"/>
              </a:rPr>
              <a:t> </a:t>
            </a:r>
            <a:r>
              <a:rPr lang="en-US" sz="2400" err="1">
                <a:ea typeface="Calibri"/>
                <a:cs typeface="Calibri"/>
              </a:rPr>
              <a:t>datat</a:t>
            </a:r>
            <a:r>
              <a:rPr lang="en-US" sz="2400">
                <a:ea typeface="Calibri"/>
                <a:cs typeface="Calibri"/>
              </a:rPr>
              <a:t> </a:t>
            </a:r>
            <a:r>
              <a:rPr lang="en-US" sz="2400" err="1">
                <a:ea typeface="Calibri"/>
                <a:cs typeface="Calibri"/>
              </a:rPr>
              <a:t>från</a:t>
            </a:r>
            <a:r>
              <a:rPr lang="en-US" sz="2400">
                <a:ea typeface="Calibri"/>
                <a:cs typeface="Calibri"/>
              </a:rPr>
              <a:t> NUP 2024 </a:t>
            </a:r>
            <a:r>
              <a:rPr lang="en-US" sz="2400" err="1">
                <a:ea typeface="Calibri"/>
                <a:cs typeface="Calibri"/>
              </a:rPr>
              <a:t>eller</a:t>
            </a:r>
            <a:r>
              <a:rPr lang="en-US" sz="2400">
                <a:ea typeface="Calibri"/>
                <a:cs typeface="Calibri"/>
              </a:rPr>
              <a:t> NUP 2026.</a:t>
            </a:r>
          </a:p>
          <a:p>
            <a:r>
              <a:rPr lang="en-US" sz="2400" err="1">
                <a:latin typeface="Calibri"/>
                <a:ea typeface="Calibri"/>
                <a:cs typeface="Calibri"/>
              </a:rPr>
              <a:t>Föredragsvis</a:t>
            </a:r>
            <a:r>
              <a:rPr lang="en-US" sz="2400">
                <a:latin typeface="Calibri"/>
                <a:ea typeface="Calibri"/>
                <a:cs typeface="Calibri"/>
              </a:rPr>
              <a:t> </a:t>
            </a:r>
            <a:r>
              <a:rPr lang="en-US" sz="2400" err="1">
                <a:latin typeface="Calibri"/>
                <a:ea typeface="Calibri"/>
                <a:cs typeface="Calibri"/>
              </a:rPr>
              <a:t>används</a:t>
            </a:r>
            <a:r>
              <a:rPr lang="en-US" sz="2400">
                <a:latin typeface="Calibri"/>
                <a:ea typeface="Calibri"/>
                <a:cs typeface="Calibri"/>
              </a:rPr>
              <a:t> </a:t>
            </a:r>
            <a:r>
              <a:rPr lang="en-US" sz="2400" err="1">
                <a:latin typeface="Calibri"/>
                <a:ea typeface="Calibri"/>
                <a:cs typeface="Calibri"/>
              </a:rPr>
              <a:t>datat</a:t>
            </a:r>
            <a:r>
              <a:rPr lang="en-US" sz="2400">
                <a:latin typeface="Calibri"/>
                <a:ea typeface="Calibri"/>
                <a:cs typeface="Calibri"/>
              </a:rPr>
              <a:t> </a:t>
            </a:r>
            <a:r>
              <a:rPr lang="en-US" sz="2400" err="1">
                <a:latin typeface="Calibri"/>
                <a:ea typeface="Calibri"/>
                <a:cs typeface="Calibri"/>
              </a:rPr>
              <a:t>från</a:t>
            </a:r>
            <a:r>
              <a:rPr lang="en-US" sz="2400">
                <a:latin typeface="Calibri"/>
                <a:ea typeface="Calibri"/>
                <a:cs typeface="Calibri"/>
              </a:rPr>
              <a:t> NUP 2026.</a:t>
            </a: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127337827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94E42-2745-2B84-8B6E-D056A34C63A6}"/>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8E248B10-5B00-2B38-FE6F-A4B53C2907B5}"/>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B66A5E4F-D98E-6982-883D-0E94A39735E8}"/>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Data </a:t>
            </a:r>
            <a:r>
              <a:rPr lang="en-GB" sz="6600" err="1">
                <a:solidFill>
                  <a:schemeClr val="accent1"/>
                </a:solidFill>
                <a:ea typeface="Calibri Light"/>
                <a:cs typeface="Calibri Light"/>
              </a:rPr>
              <a:t>och</a:t>
            </a:r>
            <a:r>
              <a:rPr lang="en-GB" sz="6600">
                <a:solidFill>
                  <a:schemeClr val="accent1"/>
                </a:solidFill>
                <a:ea typeface="Calibri Light"/>
                <a:cs typeface="Calibri Light"/>
              </a:rPr>
              <a:t> information (</a:t>
            </a:r>
            <a:r>
              <a:rPr lang="en-GB" sz="6600" err="1">
                <a:solidFill>
                  <a:schemeClr val="accent1"/>
                </a:solidFill>
                <a:ea typeface="Calibri Light"/>
                <a:cs typeface="Calibri Light"/>
              </a:rPr>
              <a:t>tabellerna</a:t>
            </a:r>
            <a:r>
              <a:rPr lang="en-GB" sz="6600">
                <a:solidFill>
                  <a:schemeClr val="accent1"/>
                </a:solidFill>
                <a:ea typeface="Calibri Light"/>
                <a:cs typeface="Calibri Light"/>
              </a:rPr>
              <a:t>)</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23911931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2">
            <a:extLst>
              <a:ext uri="{FF2B5EF4-FFF2-40B4-BE49-F238E27FC236}">
                <a16:creationId xmlns:a16="http://schemas.microsoft.com/office/drawing/2014/main" id="{EAAC1F91-88BE-4462-815F-DD0C4DB00246}"/>
              </a:ext>
            </a:extLst>
          </p:cNvPr>
          <p:cNvGraphicFramePr>
            <a:graphicFrameLocks noGrp="1"/>
          </p:cNvGraphicFramePr>
          <p:nvPr/>
        </p:nvGraphicFramePr>
        <p:xfrm>
          <a:off x="174171" y="59870"/>
          <a:ext cx="11811001" cy="6136640"/>
        </p:xfrm>
        <a:graphic>
          <a:graphicData uri="http://schemas.openxmlformats.org/drawingml/2006/table">
            <a:tbl>
              <a:tblPr firstRow="1">
                <a:tableStyleId>{F5AB1C69-6EDB-4FF4-983F-18BD219EF322}</a:tableStyleId>
              </a:tblPr>
              <a:tblGrid>
                <a:gridCol w="749194">
                  <a:extLst>
                    <a:ext uri="{9D8B030D-6E8A-4147-A177-3AD203B41FA5}">
                      <a16:colId xmlns:a16="http://schemas.microsoft.com/office/drawing/2014/main" val="1038773851"/>
                    </a:ext>
                  </a:extLst>
                </a:gridCol>
                <a:gridCol w="806823">
                  <a:extLst>
                    <a:ext uri="{9D8B030D-6E8A-4147-A177-3AD203B41FA5}">
                      <a16:colId xmlns:a16="http://schemas.microsoft.com/office/drawing/2014/main" val="2538865099"/>
                    </a:ext>
                  </a:extLst>
                </a:gridCol>
                <a:gridCol w="573741">
                  <a:extLst>
                    <a:ext uri="{9D8B030D-6E8A-4147-A177-3AD203B41FA5}">
                      <a16:colId xmlns:a16="http://schemas.microsoft.com/office/drawing/2014/main" val="3488342098"/>
                    </a:ext>
                  </a:extLst>
                </a:gridCol>
                <a:gridCol w="3191436">
                  <a:extLst>
                    <a:ext uri="{9D8B030D-6E8A-4147-A177-3AD203B41FA5}">
                      <a16:colId xmlns:a16="http://schemas.microsoft.com/office/drawing/2014/main" val="4013909444"/>
                    </a:ext>
                  </a:extLst>
                </a:gridCol>
                <a:gridCol w="6489807">
                  <a:extLst>
                    <a:ext uri="{9D8B030D-6E8A-4147-A177-3AD203B41FA5}">
                      <a16:colId xmlns:a16="http://schemas.microsoft.com/office/drawing/2014/main" val="2667611760"/>
                    </a:ext>
                  </a:extLst>
                </a:gridCol>
              </a:tblGrid>
              <a:tr h="370840">
                <a:tc>
                  <a:txBody>
                    <a:bodyPr/>
                    <a:lstStyle/>
                    <a:p>
                      <a:r>
                        <a:rPr lang="sv-SE" sz="1200"/>
                        <a:t>Krav på överens</a:t>
                      </a:r>
                    </a:p>
                  </a:txBody>
                  <a:tcPr/>
                </a:tc>
                <a:tc>
                  <a:txBody>
                    <a:bodyPr/>
                    <a:lstStyle/>
                    <a:p>
                      <a:r>
                        <a:rPr lang="sv-SE" sz="1200"/>
                        <a:t>Krav i artikel</a:t>
                      </a:r>
                    </a:p>
                  </a:txBody>
                  <a:tcPr/>
                </a:tc>
                <a:tc>
                  <a:txBody>
                    <a:bodyPr/>
                    <a:lstStyle/>
                    <a:p>
                      <a:r>
                        <a:rPr lang="sv-SE" sz="1200"/>
                        <a:t>Table</a:t>
                      </a:r>
                    </a:p>
                  </a:txBody>
                  <a:tcPr/>
                </a:tc>
                <a:tc>
                  <a:txBody>
                    <a:bodyPr/>
                    <a:lstStyle/>
                    <a:p>
                      <a:r>
                        <a:rPr lang="sv-SE" sz="1200"/>
                        <a:t>Sakfråga</a:t>
                      </a:r>
                    </a:p>
                  </a:txBody>
                  <a:tcPr/>
                </a:tc>
                <a:tc>
                  <a:txBody>
                    <a:bodyPr/>
                    <a:lstStyle/>
                    <a:p>
                      <a:r>
                        <a:rPr lang="sv-SE" sz="1200"/>
                        <a:t>Ansats till överenskommelse</a:t>
                      </a:r>
                    </a:p>
                  </a:txBody>
                  <a:tcPr/>
                </a:tc>
                <a:extLst>
                  <a:ext uri="{0D108BD9-81ED-4DB2-BD59-A6C34878D82A}">
                    <a16:rowId xmlns:a16="http://schemas.microsoft.com/office/drawing/2014/main" val="2262474591"/>
                  </a:ext>
                </a:extLst>
              </a:tr>
              <a:tr h="370840">
                <a:tc>
                  <a:txBody>
                    <a:bodyPr/>
                    <a:lstStyle/>
                    <a:p>
                      <a:r>
                        <a:rPr lang="sv-SE" sz="1200"/>
                        <a:t>4.1.d</a:t>
                      </a:r>
                    </a:p>
                  </a:txBody>
                  <a:tcPr/>
                </a:tc>
                <a:tc>
                  <a:txBody>
                    <a:bodyPr/>
                    <a:lstStyle/>
                    <a:p>
                      <a:r>
                        <a:rPr lang="sv-SE" sz="1200"/>
                        <a:t>6.1, 6.2, 11.1.a</a:t>
                      </a:r>
                    </a:p>
                  </a:txBody>
                  <a:tcPr/>
                </a:tc>
                <a:tc>
                  <a:txBody>
                    <a:bodyPr/>
                    <a:lstStyle/>
                    <a:p>
                      <a:r>
                        <a:rPr lang="sv-SE" sz="1200"/>
                        <a:t>15</a:t>
                      </a:r>
                      <a:endParaRPr lang="sv-SE" sz="1200" i="0"/>
                    </a:p>
                  </a:txBody>
                  <a:tcPr/>
                </a:tc>
                <a:tc>
                  <a:txBody>
                    <a:bodyPr/>
                    <a:lstStyle/>
                    <a:p>
                      <a:r>
                        <a:rPr lang="sv-SE" sz="1200"/>
                        <a:t>Target </a:t>
                      </a:r>
                      <a:r>
                        <a:rPr lang="sv-SE" sz="1200" err="1"/>
                        <a:t>years</a:t>
                      </a:r>
                      <a:endParaRPr lang="sv-SE" sz="1200" i="0"/>
                    </a:p>
                  </a:txBody>
                  <a:tcPr/>
                </a:tc>
                <a:tc>
                  <a:txBody>
                    <a:bodyPr/>
                    <a:lstStyle/>
                    <a:p>
                      <a:pPr marL="285750" indent="-285750">
                        <a:buFont typeface="Arial" panose="020B0604020202020204" pitchFamily="34" charset="0"/>
                        <a:buChar char="•"/>
                      </a:pPr>
                      <a:r>
                        <a:rPr lang="sv-SE" sz="1200"/>
                        <a:t>2 </a:t>
                      </a:r>
                      <a:r>
                        <a:rPr lang="sv-SE" sz="1200" err="1"/>
                        <a:t>målår</a:t>
                      </a:r>
                      <a:r>
                        <a:rPr lang="sv-SE" sz="1200"/>
                        <a:t> ska användas, i enlighet med minimikrav i FNAM</a:t>
                      </a:r>
                    </a:p>
                    <a:p>
                      <a:pPr marL="285750" indent="-285750">
                        <a:buFont typeface="Arial" panose="020B0604020202020204" pitchFamily="34" charset="0"/>
                        <a:buChar char="•"/>
                      </a:pPr>
                      <a:r>
                        <a:rPr lang="sv-SE" sz="1200"/>
                        <a:t>2030 och 2035 används som </a:t>
                      </a:r>
                      <a:r>
                        <a:rPr lang="sv-SE" sz="1200" err="1"/>
                        <a:t>målår</a:t>
                      </a:r>
                      <a:r>
                        <a:rPr lang="sv-SE" sz="1200"/>
                        <a:t> (med reservation för det fall ENTSO-E och EU DSO </a:t>
                      </a:r>
                      <a:r>
                        <a:rPr lang="sv-SE" sz="1200" err="1"/>
                        <a:t>Entity</a:t>
                      </a:r>
                      <a:r>
                        <a:rPr lang="sv-SE" sz="1200"/>
                        <a:t> väljer annat år som EU policy </a:t>
                      </a:r>
                      <a:r>
                        <a:rPr lang="sv-SE" sz="1200" err="1"/>
                        <a:t>year</a:t>
                      </a:r>
                      <a:r>
                        <a:rPr lang="sv-SE" sz="1200"/>
                        <a:t>).</a:t>
                      </a:r>
                    </a:p>
                    <a:p>
                      <a:pPr marL="285750" indent="-285750">
                        <a:buFont typeface="Arial" panose="020B0604020202020204" pitchFamily="34" charset="0"/>
                        <a:buChar char="•"/>
                      </a:pPr>
                      <a:r>
                        <a:rPr lang="sv-SE" sz="1200"/>
                        <a:t>Spannet 2029-2031 i NUP används som </a:t>
                      </a:r>
                      <a:r>
                        <a:rPr lang="sv-SE" sz="1200" err="1"/>
                        <a:t>proxy</a:t>
                      </a:r>
                      <a:r>
                        <a:rPr lang="sv-SE" sz="1200"/>
                        <a:t> för </a:t>
                      </a:r>
                      <a:r>
                        <a:rPr lang="sv-SE" sz="1200" err="1"/>
                        <a:t>målår</a:t>
                      </a:r>
                      <a:r>
                        <a:rPr lang="sv-SE" sz="1200"/>
                        <a:t> 2030 i </a:t>
                      </a:r>
                      <a:r>
                        <a:rPr lang="sv-SE" sz="1200" err="1"/>
                        <a:t>FNA:n</a:t>
                      </a:r>
                      <a:r>
                        <a:rPr lang="sv-SE" sz="1200"/>
                        <a:t>.</a:t>
                      </a:r>
                    </a:p>
                    <a:p>
                      <a:pPr marL="285750" indent="-285750">
                        <a:buFont typeface="Arial" panose="020B0604020202020204" pitchFamily="34" charset="0"/>
                        <a:buChar char="•"/>
                      </a:pPr>
                      <a:r>
                        <a:rPr lang="sv-SE" sz="1200"/>
                        <a:t>Spannet 2032-2036 i NUP används som </a:t>
                      </a:r>
                      <a:r>
                        <a:rPr lang="sv-SE" sz="1200" err="1"/>
                        <a:t>proxy</a:t>
                      </a:r>
                      <a:r>
                        <a:rPr lang="sv-SE" sz="1200"/>
                        <a:t> för </a:t>
                      </a:r>
                      <a:r>
                        <a:rPr lang="sv-SE" sz="1200" err="1"/>
                        <a:t>målår</a:t>
                      </a:r>
                      <a:r>
                        <a:rPr lang="sv-SE" sz="1200"/>
                        <a:t> 2035 i </a:t>
                      </a:r>
                      <a:r>
                        <a:rPr lang="sv-SE" sz="1200" err="1"/>
                        <a:t>FNA:n</a:t>
                      </a:r>
                      <a:r>
                        <a:rPr lang="sv-SE" sz="1200"/>
                        <a:t>.</a:t>
                      </a:r>
                    </a:p>
                  </a:txBody>
                  <a:tcPr>
                    <a:solidFill>
                      <a:schemeClr val="accent6">
                        <a:lumMod val="20000"/>
                        <a:lumOff val="80000"/>
                      </a:schemeClr>
                    </a:solidFill>
                  </a:tcPr>
                </a:tc>
                <a:extLst>
                  <a:ext uri="{0D108BD9-81ED-4DB2-BD59-A6C34878D82A}">
                    <a16:rowId xmlns:a16="http://schemas.microsoft.com/office/drawing/2014/main" val="2207572893"/>
                  </a:ext>
                </a:extLst>
              </a:tr>
              <a:tr h="370840">
                <a:tc>
                  <a:txBody>
                    <a:bodyPr/>
                    <a:lstStyle/>
                    <a:p>
                      <a:endParaRPr lang="sv-SE" sz="1200"/>
                    </a:p>
                  </a:txBody>
                  <a:tcPr/>
                </a:tc>
                <a:tc>
                  <a:txBody>
                    <a:bodyPr/>
                    <a:lstStyle/>
                    <a:p>
                      <a:endParaRPr lang="sv-SE" sz="1200"/>
                    </a:p>
                  </a:txBody>
                  <a:tcPr/>
                </a:tc>
                <a:tc>
                  <a:txBody>
                    <a:bodyPr/>
                    <a:lstStyle/>
                    <a:p>
                      <a:r>
                        <a:rPr lang="sv-SE" sz="1200"/>
                        <a:t>15</a:t>
                      </a:r>
                      <a:endParaRPr lang="sv-SE" sz="1200" i="0"/>
                    </a:p>
                  </a:txBody>
                  <a:tcPr/>
                </a:tc>
                <a:tc>
                  <a:txBody>
                    <a:bodyPr/>
                    <a:lstStyle/>
                    <a:p>
                      <a:r>
                        <a:rPr lang="sv-SE" sz="1200" err="1"/>
                        <a:t>Direction</a:t>
                      </a:r>
                      <a:r>
                        <a:rPr lang="sv-SE" sz="1200"/>
                        <a:t> </a:t>
                      </a:r>
                      <a:r>
                        <a:rPr lang="sv-SE" sz="1200" err="1"/>
                        <a:t>of</a:t>
                      </a:r>
                      <a:r>
                        <a:rPr lang="sv-SE" sz="1200"/>
                        <a:t> </a:t>
                      </a:r>
                      <a:r>
                        <a:rPr lang="sv-SE" sz="1200" err="1"/>
                        <a:t>need</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Obligatoriskt, men behöver definieras vidare</a:t>
                      </a:r>
                    </a:p>
                  </a:txBody>
                  <a:tcPr>
                    <a:solidFill>
                      <a:schemeClr val="accent4">
                        <a:lumMod val="20000"/>
                        <a:lumOff val="80000"/>
                      </a:schemeClr>
                    </a:solidFill>
                  </a:tcPr>
                </a:tc>
                <a:extLst>
                  <a:ext uri="{0D108BD9-81ED-4DB2-BD59-A6C34878D82A}">
                    <a16:rowId xmlns:a16="http://schemas.microsoft.com/office/drawing/2014/main" val="2945743423"/>
                  </a:ext>
                </a:extLst>
              </a:tr>
              <a:tr h="370840">
                <a:tc>
                  <a:txBody>
                    <a:bodyPr/>
                    <a:lstStyle/>
                    <a:p>
                      <a:endParaRPr lang="sv-SE" sz="1200"/>
                    </a:p>
                  </a:txBody>
                  <a:tcPr/>
                </a:tc>
                <a:tc>
                  <a:txBody>
                    <a:bodyPr/>
                    <a:lstStyle/>
                    <a:p>
                      <a:r>
                        <a:rPr lang="sv-SE" sz="1200"/>
                        <a:t>11.1.a</a:t>
                      </a:r>
                    </a:p>
                  </a:txBody>
                  <a:tcPr/>
                </a:tc>
                <a:tc>
                  <a:txBody>
                    <a:bodyPr/>
                    <a:lstStyle/>
                    <a:p>
                      <a:r>
                        <a:rPr lang="sv-SE" sz="1200"/>
                        <a:t>15</a:t>
                      </a:r>
                      <a:endParaRPr lang="sv-SE" sz="1200" i="0"/>
                    </a:p>
                  </a:txBody>
                  <a:tcPr/>
                </a:tc>
                <a:tc>
                  <a:txBody>
                    <a:bodyPr/>
                    <a:lstStyle/>
                    <a:p>
                      <a:r>
                        <a:rPr lang="sv-SE" sz="1200" err="1"/>
                        <a:t>Time</a:t>
                      </a:r>
                      <a:r>
                        <a:rPr lang="sv-SE" sz="1200"/>
                        <a:t> block</a:t>
                      </a:r>
                      <a:endParaRPr lang="sv-SE" sz="1200" i="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t>Säsong ska vara obligatoriskt, så att både vinter och sommar återspeglas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t>Månad ska vara möjligt att lämna. </a:t>
                      </a:r>
                    </a:p>
                  </a:txBody>
                  <a:tcPr>
                    <a:solidFill>
                      <a:schemeClr val="accent4">
                        <a:lumMod val="20000"/>
                        <a:lumOff val="80000"/>
                      </a:schemeClr>
                    </a:solidFill>
                  </a:tcPr>
                </a:tc>
                <a:extLst>
                  <a:ext uri="{0D108BD9-81ED-4DB2-BD59-A6C34878D82A}">
                    <a16:rowId xmlns:a16="http://schemas.microsoft.com/office/drawing/2014/main" val="3001764347"/>
                  </a:ext>
                </a:extLst>
              </a:tr>
              <a:tr h="370840">
                <a:tc>
                  <a:txBody>
                    <a:bodyPr/>
                    <a:lstStyle/>
                    <a:p>
                      <a:endParaRPr lang="sv-SE" sz="1200"/>
                    </a:p>
                  </a:txBody>
                  <a:tcPr/>
                </a:tc>
                <a:tc>
                  <a:txBody>
                    <a:bodyPr/>
                    <a:lstStyle/>
                    <a:p>
                      <a:r>
                        <a:rPr lang="sv-SE" sz="1200"/>
                        <a:t>11.1.b</a:t>
                      </a:r>
                    </a:p>
                  </a:txBody>
                  <a:tcPr/>
                </a:tc>
                <a:tc>
                  <a:txBody>
                    <a:bodyPr/>
                    <a:lstStyle/>
                    <a:p>
                      <a:r>
                        <a:rPr lang="sv-SE" sz="1200"/>
                        <a:t>15</a:t>
                      </a:r>
                      <a:endParaRPr lang="sv-SE" sz="1200" i="0"/>
                    </a:p>
                  </a:txBody>
                  <a:tcPr/>
                </a:tc>
                <a:tc>
                  <a:txBody>
                    <a:bodyPr/>
                    <a:lstStyle/>
                    <a:p>
                      <a:r>
                        <a:rPr lang="sv-SE" sz="1200"/>
                        <a:t>Spatial </a:t>
                      </a:r>
                      <a:r>
                        <a:rPr lang="sv-SE" sz="1200" err="1"/>
                        <a:t>granuarity</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DSO rapporterar per regionnätsområdet inom varje elhandelsområde</a:t>
                      </a:r>
                    </a:p>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FNA-rapport sammanställs per </a:t>
                      </a:r>
                      <a:r>
                        <a:rPr lang="sv-SE" sz="1200" kern="1200" err="1">
                          <a:solidFill>
                            <a:schemeClr val="dk1"/>
                          </a:solidFill>
                          <a:latin typeface="+mn-lt"/>
                          <a:ea typeface="+mn-ea"/>
                          <a:cs typeface="+mn-cs"/>
                        </a:rPr>
                        <a:t>elområde</a:t>
                      </a:r>
                      <a:endParaRPr lang="sv-SE" sz="1200" kern="1200">
                        <a:solidFill>
                          <a:schemeClr val="dk1"/>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287597378"/>
                  </a:ext>
                </a:extLst>
              </a:tr>
              <a:tr h="370840">
                <a:tc>
                  <a:txBody>
                    <a:bodyPr/>
                    <a:lstStyle/>
                    <a:p>
                      <a:r>
                        <a:rPr lang="sv-SE" sz="1200"/>
                        <a:t>4.1.f</a:t>
                      </a:r>
                    </a:p>
                  </a:txBody>
                  <a:tcPr/>
                </a:tc>
                <a:tc>
                  <a:txBody>
                    <a:bodyPr/>
                    <a:lstStyle/>
                    <a:p>
                      <a:r>
                        <a:rPr lang="sv-SE" sz="1200"/>
                        <a:t>11.1.c</a:t>
                      </a:r>
                    </a:p>
                  </a:txBody>
                  <a:tcPr/>
                </a:tc>
                <a:tc>
                  <a:txBody>
                    <a:bodyPr/>
                    <a:lstStyle/>
                    <a:p>
                      <a:r>
                        <a:rPr lang="sv-SE" sz="1200"/>
                        <a:t>15</a:t>
                      </a:r>
                      <a:endParaRPr lang="sv-SE" sz="1200" i="0"/>
                    </a:p>
                  </a:txBody>
                  <a:tcPr/>
                </a:tc>
                <a:tc>
                  <a:txBody>
                    <a:bodyPr/>
                    <a:lstStyle/>
                    <a:p>
                      <a:r>
                        <a:rPr lang="en-US" sz="1200"/>
                        <a:t>Voltage level of congestion or voltage issue </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rPr>
                        <a:t>en (1) spänningsnivå ska användas </a:t>
                      </a:r>
                    </a:p>
                    <a:p>
                      <a:pPr marL="285750" indent="-285750" algn="l" defTabSz="914400" rtl="0" eaLnBrk="1" latinLnBrk="0" hangingPunct="1">
                        <a:buFont typeface="Arial" panose="020B0604020202020204" pitchFamily="34" charset="0"/>
                        <a:buChar char="•"/>
                      </a:pPr>
                      <a:r>
                        <a:rPr lang="sv-SE" sz="1200" kern="1200">
                          <a:solidFill>
                            <a:schemeClr val="dk1"/>
                          </a:solidFill>
                        </a:rPr>
                        <a:t>data ska aggregeras till högsta spänningsnivå (130 – 220 kV).</a:t>
                      </a:r>
                      <a:endParaRPr lang="sv-SE" sz="1200" kern="1200">
                        <a:solidFill>
                          <a:schemeClr val="dk1"/>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3060586154"/>
                  </a:ext>
                </a:extLst>
              </a:tr>
              <a:tr h="370840">
                <a:tc>
                  <a:txBody>
                    <a:bodyPr/>
                    <a:lstStyle/>
                    <a:p>
                      <a:r>
                        <a:rPr lang="sv-SE" sz="1200"/>
                        <a:t>4.1.f</a:t>
                      </a:r>
                    </a:p>
                  </a:txBody>
                  <a:tcPr/>
                </a:tc>
                <a:tc>
                  <a:txBody>
                    <a:bodyPr/>
                    <a:lstStyle/>
                    <a:p>
                      <a:r>
                        <a:rPr lang="sv-SE" sz="1200"/>
                        <a:t>11.2</a:t>
                      </a:r>
                    </a:p>
                  </a:txBody>
                  <a:tcPr/>
                </a:tc>
                <a:tc>
                  <a:txBody>
                    <a:bodyPr/>
                    <a:lstStyle/>
                    <a:p>
                      <a:r>
                        <a:rPr lang="sv-SE" sz="1200"/>
                        <a:t>15</a:t>
                      </a:r>
                      <a:endParaRPr lang="sv-SE" sz="1200" i="0"/>
                    </a:p>
                  </a:txBody>
                  <a:tcPr/>
                </a:tc>
                <a:tc>
                  <a:txBody>
                    <a:bodyPr/>
                    <a:lstStyle/>
                    <a:p>
                      <a:r>
                        <a:rPr lang="sv-SE" sz="1200" err="1"/>
                        <a:t>Type</a:t>
                      </a:r>
                      <a:r>
                        <a:rPr lang="sv-SE" sz="1200"/>
                        <a:t> </a:t>
                      </a:r>
                      <a:r>
                        <a:rPr lang="sv-SE" sz="1200" err="1"/>
                        <a:t>of</a:t>
                      </a:r>
                      <a:r>
                        <a:rPr lang="sv-SE" sz="1200"/>
                        <a:t> </a:t>
                      </a:r>
                      <a:r>
                        <a:rPr lang="sv-SE" sz="1200" err="1"/>
                        <a:t>value</a:t>
                      </a:r>
                      <a:endParaRPr lang="sv-SE" sz="1200" i="0"/>
                    </a:p>
                  </a:txBody>
                  <a:tcPr/>
                </a:tc>
                <a:tc>
                  <a:txBody>
                    <a:bodyPr/>
                    <a:lstStyle/>
                    <a:p>
                      <a:pPr marL="285750" indent="-285750">
                        <a:buFont typeface="Arial" panose="020B0604020202020204" pitchFamily="34" charset="0"/>
                        <a:buChar char="•"/>
                      </a:pPr>
                      <a:r>
                        <a:rPr lang="sv-SE" sz="1200"/>
                        <a:t>MW ska vara obligatoriskt att ange </a:t>
                      </a:r>
                    </a:p>
                    <a:p>
                      <a:pPr marL="285750" indent="-285750">
                        <a:buFont typeface="Arial" panose="020B0604020202020204" pitchFamily="34" charset="0"/>
                        <a:buChar char="•"/>
                      </a:pPr>
                      <a:r>
                        <a:rPr lang="sv-SE" sz="1200"/>
                        <a:t>MWh ska inte ska rapporteras denna första gång. </a:t>
                      </a:r>
                    </a:p>
                    <a:p>
                      <a:pPr marL="742950" lvl="1" indent="-285750">
                        <a:buFont typeface="Arial" panose="020B0604020202020204" pitchFamily="34" charset="0"/>
                        <a:buChar char="•"/>
                      </a:pPr>
                      <a:r>
                        <a:rPr lang="sv-SE" sz="1200"/>
                        <a:t>Dock obligatoriskt med beskrivning (reasoning) av MW-behovet. </a:t>
                      </a:r>
                    </a:p>
                    <a:p>
                      <a:pPr marL="742950" lvl="1" indent="-285750">
                        <a:buFont typeface="Arial" panose="020B0604020202020204" pitchFamily="34" charset="0"/>
                        <a:buChar char="•"/>
                      </a:pPr>
                      <a:r>
                        <a:rPr lang="sv-SE" sz="1200"/>
                        <a:t>Till nästa genomförande av FNA kommer det vara obligatoriskt att leverera data avseende MWh.</a:t>
                      </a:r>
                    </a:p>
                  </a:txBody>
                  <a:tcPr>
                    <a:solidFill>
                      <a:schemeClr val="accent6">
                        <a:lumMod val="20000"/>
                        <a:lumOff val="80000"/>
                      </a:schemeClr>
                    </a:solidFill>
                  </a:tcPr>
                </a:tc>
                <a:extLst>
                  <a:ext uri="{0D108BD9-81ED-4DB2-BD59-A6C34878D82A}">
                    <a16:rowId xmlns:a16="http://schemas.microsoft.com/office/drawing/2014/main" val="652147948"/>
                  </a:ext>
                </a:extLst>
              </a:tr>
              <a:tr h="370840">
                <a:tc>
                  <a:txBody>
                    <a:bodyPr/>
                    <a:lstStyle/>
                    <a:p>
                      <a:endParaRPr lang="sv-SE" sz="1200"/>
                    </a:p>
                  </a:txBody>
                  <a:tcPr/>
                </a:tc>
                <a:tc>
                  <a:txBody>
                    <a:bodyPr/>
                    <a:lstStyle/>
                    <a:p>
                      <a:r>
                        <a:rPr lang="sv-SE" sz="1200"/>
                        <a:t>11.2</a:t>
                      </a:r>
                    </a:p>
                  </a:txBody>
                  <a:tcPr/>
                </a:tc>
                <a:tc>
                  <a:txBody>
                    <a:bodyPr/>
                    <a:lstStyle/>
                    <a:p>
                      <a:r>
                        <a:rPr lang="sv-SE" sz="1200"/>
                        <a:t>15</a:t>
                      </a:r>
                      <a:endParaRPr lang="sv-SE" sz="1200" i="0"/>
                    </a:p>
                  </a:txBody>
                  <a:tcPr/>
                </a:tc>
                <a:tc>
                  <a:txBody>
                    <a:bodyPr/>
                    <a:lstStyle/>
                    <a:p>
                      <a:r>
                        <a:rPr lang="sv-SE" sz="1200" err="1"/>
                        <a:t>Network</a:t>
                      </a:r>
                      <a:r>
                        <a:rPr lang="sv-SE" sz="1200"/>
                        <a:t> </a:t>
                      </a:r>
                      <a:r>
                        <a:rPr lang="sv-SE" sz="1200" err="1"/>
                        <a:t>flexibility</a:t>
                      </a:r>
                      <a:r>
                        <a:rPr lang="sv-SE" sz="1200"/>
                        <a:t> </a:t>
                      </a:r>
                      <a:r>
                        <a:rPr lang="sv-SE" sz="1200" err="1"/>
                        <a:t>need</a:t>
                      </a:r>
                      <a:r>
                        <a:rPr lang="sv-SE" sz="1200"/>
                        <a:t> </a:t>
                      </a:r>
                      <a:endParaRPr lang="sv-SE" sz="1200" i="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solidFill>
                      <a:schemeClr val="accent4">
                        <a:lumMod val="20000"/>
                        <a:lumOff val="80000"/>
                      </a:schemeClr>
                    </a:solidFill>
                  </a:tcPr>
                </a:tc>
                <a:extLst>
                  <a:ext uri="{0D108BD9-81ED-4DB2-BD59-A6C34878D82A}">
                    <a16:rowId xmlns:a16="http://schemas.microsoft.com/office/drawing/2014/main" val="676220410"/>
                  </a:ext>
                </a:extLst>
              </a:tr>
              <a:tr h="370840">
                <a:tc>
                  <a:txBody>
                    <a:bodyPr/>
                    <a:lstStyle/>
                    <a:p>
                      <a:r>
                        <a:rPr lang="sv-SE" sz="1200"/>
                        <a:t>4.1.f</a:t>
                      </a:r>
                    </a:p>
                  </a:txBody>
                  <a:tcPr/>
                </a:tc>
                <a:tc>
                  <a:txBody>
                    <a:bodyPr/>
                    <a:lstStyle/>
                    <a:p>
                      <a:r>
                        <a:rPr lang="sv-SE" sz="1200"/>
                        <a:t>11.7</a:t>
                      </a:r>
                    </a:p>
                  </a:txBody>
                  <a:tcPr/>
                </a:tc>
                <a:tc>
                  <a:txBody>
                    <a:bodyPr/>
                    <a:lstStyle/>
                    <a:p>
                      <a:r>
                        <a:rPr lang="sv-SE" sz="1200"/>
                        <a:t>15</a:t>
                      </a:r>
                      <a:endParaRPr lang="sv-SE" sz="1200" i="0"/>
                    </a:p>
                  </a:txBody>
                  <a:tcPr/>
                </a:tc>
                <a:tc>
                  <a:txBody>
                    <a:bodyPr/>
                    <a:lstStyle/>
                    <a:p>
                      <a:r>
                        <a:rPr lang="sv-SE" sz="1200" err="1"/>
                        <a:t>Share</a:t>
                      </a:r>
                      <a:r>
                        <a:rPr lang="sv-SE" sz="1200"/>
                        <a:t> </a:t>
                      </a:r>
                      <a:r>
                        <a:rPr lang="sv-SE" sz="1200" err="1"/>
                        <a:t>of</a:t>
                      </a:r>
                      <a:r>
                        <a:rPr lang="sv-SE" sz="1200"/>
                        <a:t> </a:t>
                      </a:r>
                      <a:r>
                        <a:rPr lang="sv-SE" sz="1200" err="1"/>
                        <a:t>downward</a:t>
                      </a:r>
                      <a:r>
                        <a:rPr lang="sv-SE" sz="1200"/>
                        <a:t> </a:t>
                      </a:r>
                      <a:r>
                        <a:rPr lang="sv-SE" sz="1200" err="1"/>
                        <a:t>flexibility</a:t>
                      </a:r>
                      <a:r>
                        <a:rPr lang="sv-SE" sz="1200"/>
                        <a:t> </a:t>
                      </a:r>
                      <a:r>
                        <a:rPr lang="sv-SE" sz="1200" err="1"/>
                        <a:t>need</a:t>
                      </a:r>
                      <a:r>
                        <a:rPr lang="sv-SE" sz="1200"/>
                        <a:t> </a:t>
                      </a:r>
                      <a:r>
                        <a:rPr lang="sv-SE" sz="1200" err="1"/>
                        <a:t>pertaining</a:t>
                      </a:r>
                      <a:r>
                        <a:rPr lang="sv-SE" sz="1200"/>
                        <a:t> to RES generation </a:t>
                      </a:r>
                      <a:r>
                        <a:rPr lang="sv-SE" sz="1200" err="1"/>
                        <a:t>curtailment</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rPr>
                        <a:t>Andel av det totala flexibilitetsbehovet i MW som utgörs av begränsning av inmatning för RES ska anges. Det vill säga hur mycket inmatning av sol, vind och vatten begränsas i sin inmatning.</a:t>
                      </a:r>
                      <a:endParaRPr lang="sv-SE" sz="1200" kern="1200">
                        <a:solidFill>
                          <a:schemeClr val="dk1"/>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986288135"/>
                  </a:ext>
                </a:extLst>
              </a:tr>
              <a:tr h="370840">
                <a:tc>
                  <a:txBody>
                    <a:bodyPr/>
                    <a:lstStyle/>
                    <a:p>
                      <a:pPr marL="0" algn="l" defTabSz="914400" rtl="0" eaLnBrk="1" latinLnBrk="0" hangingPunct="1"/>
                      <a:r>
                        <a:rPr lang="sv-SE" sz="1200" kern="1200">
                          <a:solidFill>
                            <a:schemeClr val="dk1"/>
                          </a:solidFill>
                          <a:latin typeface="+mn-lt"/>
                          <a:ea typeface="+mn-ea"/>
                          <a:cs typeface="+mn-cs"/>
                        </a:rPr>
                        <a:t>4.1.f</a:t>
                      </a:r>
                    </a:p>
                  </a:txBody>
                  <a:tcPr/>
                </a:tc>
                <a:tc>
                  <a:txBody>
                    <a:bodyPr/>
                    <a:lstStyle/>
                    <a:p>
                      <a:pPr marL="0" algn="l" defTabSz="914400" rtl="0" eaLnBrk="1" latinLnBrk="0" hangingPunct="1"/>
                      <a:r>
                        <a:rPr lang="sv-SE" sz="1200" kern="1200">
                          <a:solidFill>
                            <a:schemeClr val="dk1"/>
                          </a:solidFill>
                          <a:latin typeface="+mn-lt"/>
                          <a:ea typeface="+mn-ea"/>
                          <a:cs typeface="+mn-cs"/>
                        </a:rPr>
                        <a:t>11.6</a:t>
                      </a:r>
                    </a:p>
                  </a:txBody>
                  <a:tcPr/>
                </a:tc>
                <a:tc>
                  <a:txBody>
                    <a:bodyPr/>
                    <a:lstStyle/>
                    <a:p>
                      <a:pPr marL="0" algn="l" defTabSz="914400" rtl="0" eaLnBrk="1" latinLnBrk="0" hangingPunct="1"/>
                      <a:r>
                        <a:rPr lang="sv-SE" sz="1200" kern="1200">
                          <a:solidFill>
                            <a:schemeClr val="dk1"/>
                          </a:solidFill>
                          <a:latin typeface="+mn-lt"/>
                          <a:ea typeface="+mn-ea"/>
                          <a:cs typeface="+mn-cs"/>
                        </a:rPr>
                        <a:t>15</a:t>
                      </a:r>
                    </a:p>
                  </a:txBody>
                  <a:tcPr/>
                </a:tc>
                <a:tc>
                  <a:txBody>
                    <a:bodyPr/>
                    <a:lstStyle/>
                    <a:p>
                      <a:pPr marL="0" algn="l" defTabSz="914400" rtl="0" eaLnBrk="1" latinLnBrk="0" hangingPunct="1"/>
                      <a:r>
                        <a:rPr lang="sv-SE" sz="1200" kern="1200" err="1">
                          <a:solidFill>
                            <a:schemeClr val="dk1"/>
                          </a:solidFill>
                          <a:latin typeface="+mn-lt"/>
                          <a:ea typeface="+mn-ea"/>
                          <a:cs typeface="+mn-cs"/>
                        </a:rPr>
                        <a:t>Expected</a:t>
                      </a:r>
                      <a:r>
                        <a:rPr lang="sv-SE" sz="1200" kern="1200">
                          <a:solidFill>
                            <a:schemeClr val="dk1"/>
                          </a:solidFill>
                          <a:latin typeface="+mn-lt"/>
                          <a:ea typeface="+mn-ea"/>
                          <a:cs typeface="+mn-cs"/>
                        </a:rPr>
                        <a:t> </a:t>
                      </a:r>
                      <a:r>
                        <a:rPr lang="sv-SE" sz="1200" kern="1200" err="1">
                          <a:solidFill>
                            <a:schemeClr val="dk1"/>
                          </a:solidFill>
                          <a:latin typeface="+mn-lt"/>
                          <a:ea typeface="+mn-ea"/>
                          <a:cs typeface="+mn-cs"/>
                        </a:rPr>
                        <a:t>contracutal</a:t>
                      </a:r>
                      <a:r>
                        <a:rPr lang="sv-SE" sz="1200" kern="1200">
                          <a:solidFill>
                            <a:schemeClr val="dk1"/>
                          </a:solidFill>
                          <a:latin typeface="+mn-lt"/>
                          <a:ea typeface="+mn-ea"/>
                          <a:cs typeface="+mn-cs"/>
                        </a:rPr>
                        <a:t> </a:t>
                      </a:r>
                      <a:r>
                        <a:rPr lang="sv-SE" sz="1200" kern="1200" err="1">
                          <a:solidFill>
                            <a:schemeClr val="dk1"/>
                          </a:solidFill>
                          <a:latin typeface="+mn-lt"/>
                          <a:ea typeface="+mn-ea"/>
                          <a:cs typeface="+mn-cs"/>
                        </a:rPr>
                        <a:t>means</a:t>
                      </a:r>
                      <a:r>
                        <a:rPr lang="sv-SE" sz="1200" kern="1200">
                          <a:solidFill>
                            <a:schemeClr val="dk1"/>
                          </a:solidFill>
                          <a:latin typeface="+mn-lt"/>
                          <a:ea typeface="+mn-ea"/>
                          <a:cs typeface="+mn-cs"/>
                        </a:rPr>
                        <a:t> to access </a:t>
                      </a:r>
                      <a:r>
                        <a:rPr lang="sv-SE" sz="1200" kern="1200" err="1">
                          <a:solidFill>
                            <a:schemeClr val="dk1"/>
                          </a:solidFill>
                          <a:latin typeface="+mn-lt"/>
                          <a:ea typeface="+mn-ea"/>
                          <a:cs typeface="+mn-cs"/>
                        </a:rPr>
                        <a:t>flexibility</a:t>
                      </a:r>
                      <a:endParaRPr lang="sv-SE" sz="120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Denna data samlas inte in vid sammanställning av data till den första FNA-rapporten. Anledningen är att det fortfarande finns otydligheter i regelverket, vilket gör att denna information inte bedöms meningsfull att lämna i en svensk kontext.</a:t>
                      </a:r>
                    </a:p>
                  </a:txBody>
                  <a:tcPr>
                    <a:solidFill>
                      <a:schemeClr val="accent6">
                        <a:lumMod val="20000"/>
                        <a:lumOff val="80000"/>
                      </a:schemeClr>
                    </a:solidFill>
                  </a:tcPr>
                </a:tc>
                <a:extLst>
                  <a:ext uri="{0D108BD9-81ED-4DB2-BD59-A6C34878D82A}">
                    <a16:rowId xmlns:a16="http://schemas.microsoft.com/office/drawing/2014/main" val="1063932959"/>
                  </a:ext>
                </a:extLst>
              </a:tr>
              <a:tr h="370840">
                <a:tc>
                  <a:txBody>
                    <a:bodyPr/>
                    <a:lstStyle/>
                    <a:p>
                      <a:pPr marL="0" algn="l" defTabSz="914400" rtl="0" eaLnBrk="1" latinLnBrk="0" hangingPunct="1"/>
                      <a:endParaRPr lang="sv-SE" sz="1200" kern="1200">
                        <a:solidFill>
                          <a:schemeClr val="dk1"/>
                        </a:solidFill>
                        <a:latin typeface="+mn-lt"/>
                        <a:ea typeface="+mn-ea"/>
                        <a:cs typeface="+mn-cs"/>
                      </a:endParaRPr>
                    </a:p>
                  </a:txBody>
                  <a:tcPr/>
                </a:tc>
                <a:tc>
                  <a:txBody>
                    <a:bodyPr/>
                    <a:lstStyle/>
                    <a:p>
                      <a:pPr marL="0" algn="l" defTabSz="914400" rtl="0" eaLnBrk="1" latinLnBrk="0" hangingPunct="1"/>
                      <a:endParaRPr lang="sv-SE" sz="1200" kern="120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dk1"/>
                          </a:solidFill>
                          <a:latin typeface="+mn-lt"/>
                          <a:ea typeface="+mn-ea"/>
                          <a:cs typeface="+mn-cs"/>
                        </a:rPr>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dk1"/>
                          </a:solidFill>
                          <a:latin typeface="+mn-lt"/>
                          <a:ea typeface="+mn-ea"/>
                          <a:cs typeface="+mn-cs"/>
                        </a:rPr>
                        <a:t>Reasoning to </a:t>
                      </a:r>
                      <a:r>
                        <a:rPr lang="sv-SE" sz="1200" kern="1200" err="1">
                          <a:solidFill>
                            <a:schemeClr val="dk1"/>
                          </a:solidFill>
                          <a:latin typeface="+mn-lt"/>
                          <a:ea typeface="+mn-ea"/>
                          <a:cs typeface="+mn-cs"/>
                        </a:rPr>
                        <a:t>define</a:t>
                      </a:r>
                      <a:r>
                        <a:rPr lang="sv-SE" sz="1200" kern="1200">
                          <a:solidFill>
                            <a:schemeClr val="dk1"/>
                          </a:solidFill>
                          <a:latin typeface="+mn-lt"/>
                          <a:ea typeface="+mn-ea"/>
                          <a:cs typeface="+mn-cs"/>
                        </a:rPr>
                        <a:t> the representative </a:t>
                      </a:r>
                      <a:r>
                        <a:rPr lang="sv-SE" sz="1200" kern="1200" err="1">
                          <a:solidFill>
                            <a:schemeClr val="dk1"/>
                          </a:solidFill>
                          <a:latin typeface="+mn-lt"/>
                          <a:ea typeface="+mn-ea"/>
                          <a:cs typeface="+mn-cs"/>
                        </a:rPr>
                        <a:t>day</a:t>
                      </a:r>
                      <a:endParaRPr lang="sv-SE" sz="120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bedöms som värdefull information då den ger </a:t>
                      </a:r>
                      <a:r>
                        <a:rPr lang="sv-SE" sz="1200" kern="1200" err="1">
                          <a:solidFill>
                            <a:schemeClr val="dk1"/>
                          </a:solidFill>
                          <a:latin typeface="+mn-lt"/>
                          <a:ea typeface="+mn-ea"/>
                          <a:cs typeface="+mn-cs"/>
                        </a:rPr>
                        <a:t>datan</a:t>
                      </a:r>
                      <a:r>
                        <a:rPr lang="sv-SE" sz="1200" kern="1200">
                          <a:solidFill>
                            <a:schemeClr val="dk1"/>
                          </a:solidFill>
                          <a:latin typeface="+mn-lt"/>
                          <a:ea typeface="+mn-ea"/>
                          <a:cs typeface="+mn-cs"/>
                        </a:rPr>
                        <a:t> ett större värde, även om detta inte är ett minimikrav enligt FNA-metoden.</a:t>
                      </a:r>
                    </a:p>
                  </a:txBody>
                  <a:tcPr>
                    <a:solidFill>
                      <a:schemeClr val="accent6">
                        <a:lumMod val="20000"/>
                        <a:lumOff val="80000"/>
                      </a:schemeClr>
                    </a:solidFill>
                  </a:tcPr>
                </a:tc>
                <a:extLst>
                  <a:ext uri="{0D108BD9-81ED-4DB2-BD59-A6C34878D82A}">
                    <a16:rowId xmlns:a16="http://schemas.microsoft.com/office/drawing/2014/main" val="1932915036"/>
                  </a:ext>
                </a:extLst>
              </a:tr>
            </a:tbl>
          </a:graphicData>
        </a:graphic>
      </p:graphicFrame>
      <p:sp>
        <p:nvSpPr>
          <p:cNvPr id="3" name="Rektangel 2">
            <a:extLst>
              <a:ext uri="{FF2B5EF4-FFF2-40B4-BE49-F238E27FC236}">
                <a16:creationId xmlns:a16="http://schemas.microsoft.com/office/drawing/2014/main" id="{14811000-5E3A-4E76-8813-3D561AD2823D}"/>
              </a:ext>
            </a:extLst>
          </p:cNvPr>
          <p:cNvSpPr/>
          <p:nvPr/>
        </p:nvSpPr>
        <p:spPr>
          <a:xfrm>
            <a:off x="8655421" y="6259266"/>
            <a:ext cx="3321424" cy="2551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ej klar/ arbete pågår</a:t>
            </a:r>
          </a:p>
        </p:txBody>
      </p:sp>
      <p:sp>
        <p:nvSpPr>
          <p:cNvPr id="4" name="Rektangel 3">
            <a:extLst>
              <a:ext uri="{FF2B5EF4-FFF2-40B4-BE49-F238E27FC236}">
                <a16:creationId xmlns:a16="http://schemas.microsoft.com/office/drawing/2014/main" id="{CE254B30-57A9-4159-AC77-7384933F63C8}"/>
              </a:ext>
            </a:extLst>
          </p:cNvPr>
          <p:cNvSpPr/>
          <p:nvPr/>
        </p:nvSpPr>
        <p:spPr>
          <a:xfrm>
            <a:off x="8655421" y="6538157"/>
            <a:ext cx="3321424" cy="2551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klar</a:t>
            </a:r>
          </a:p>
        </p:txBody>
      </p:sp>
    </p:spTree>
    <p:extLst>
      <p:ext uri="{BB962C8B-B14F-4D97-AF65-F5344CB8AC3E}">
        <p14:creationId xmlns:p14="http://schemas.microsoft.com/office/powerpoint/2010/main" val="382519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2">
            <a:extLst>
              <a:ext uri="{FF2B5EF4-FFF2-40B4-BE49-F238E27FC236}">
                <a16:creationId xmlns:a16="http://schemas.microsoft.com/office/drawing/2014/main" id="{EAAC1F91-88BE-4462-815F-DD0C4DB00246}"/>
              </a:ext>
            </a:extLst>
          </p:cNvPr>
          <p:cNvGraphicFramePr>
            <a:graphicFrameLocks noGrp="1"/>
          </p:cNvGraphicFramePr>
          <p:nvPr/>
        </p:nvGraphicFramePr>
        <p:xfrm>
          <a:off x="174171" y="59870"/>
          <a:ext cx="11811001" cy="4683760"/>
        </p:xfrm>
        <a:graphic>
          <a:graphicData uri="http://schemas.openxmlformats.org/drawingml/2006/table">
            <a:tbl>
              <a:tblPr firstRow="1">
                <a:tableStyleId>{F5AB1C69-6EDB-4FF4-983F-18BD219EF322}</a:tableStyleId>
              </a:tblPr>
              <a:tblGrid>
                <a:gridCol w="911847">
                  <a:extLst>
                    <a:ext uri="{9D8B030D-6E8A-4147-A177-3AD203B41FA5}">
                      <a16:colId xmlns:a16="http://schemas.microsoft.com/office/drawing/2014/main" val="1038773851"/>
                    </a:ext>
                  </a:extLst>
                </a:gridCol>
                <a:gridCol w="886040">
                  <a:extLst>
                    <a:ext uri="{9D8B030D-6E8A-4147-A177-3AD203B41FA5}">
                      <a16:colId xmlns:a16="http://schemas.microsoft.com/office/drawing/2014/main" val="2538865099"/>
                    </a:ext>
                  </a:extLst>
                </a:gridCol>
                <a:gridCol w="798036">
                  <a:extLst>
                    <a:ext uri="{9D8B030D-6E8A-4147-A177-3AD203B41FA5}">
                      <a16:colId xmlns:a16="http://schemas.microsoft.com/office/drawing/2014/main" val="677542373"/>
                    </a:ext>
                  </a:extLst>
                </a:gridCol>
                <a:gridCol w="3657600">
                  <a:extLst>
                    <a:ext uri="{9D8B030D-6E8A-4147-A177-3AD203B41FA5}">
                      <a16:colId xmlns:a16="http://schemas.microsoft.com/office/drawing/2014/main" val="4013909444"/>
                    </a:ext>
                  </a:extLst>
                </a:gridCol>
                <a:gridCol w="5557478">
                  <a:extLst>
                    <a:ext uri="{9D8B030D-6E8A-4147-A177-3AD203B41FA5}">
                      <a16:colId xmlns:a16="http://schemas.microsoft.com/office/drawing/2014/main" val="2667611760"/>
                    </a:ext>
                  </a:extLst>
                </a:gridCol>
              </a:tblGrid>
              <a:tr h="370840">
                <a:tc>
                  <a:txBody>
                    <a:bodyPr/>
                    <a:lstStyle/>
                    <a:p>
                      <a:r>
                        <a:rPr lang="sv-SE" sz="1200"/>
                        <a:t>Krav på överens</a:t>
                      </a:r>
                    </a:p>
                  </a:txBody>
                  <a:tcPr/>
                </a:tc>
                <a:tc>
                  <a:txBody>
                    <a:bodyPr/>
                    <a:lstStyle/>
                    <a:p>
                      <a:r>
                        <a:rPr lang="sv-SE" sz="1200"/>
                        <a:t>Krav i artikel</a:t>
                      </a:r>
                    </a:p>
                  </a:txBody>
                  <a:tcPr/>
                </a:tc>
                <a:tc>
                  <a:txBody>
                    <a:bodyPr/>
                    <a:lstStyle/>
                    <a:p>
                      <a:r>
                        <a:rPr lang="sv-SE" sz="1200"/>
                        <a:t>Table</a:t>
                      </a:r>
                    </a:p>
                  </a:txBody>
                  <a:tcPr/>
                </a:tc>
                <a:tc>
                  <a:txBody>
                    <a:bodyPr/>
                    <a:lstStyle/>
                    <a:p>
                      <a:r>
                        <a:rPr lang="sv-SE" sz="1200"/>
                        <a:t>Sakfråga</a:t>
                      </a:r>
                    </a:p>
                  </a:txBody>
                  <a:tcPr/>
                </a:tc>
                <a:tc>
                  <a:txBody>
                    <a:bodyPr/>
                    <a:lstStyle/>
                    <a:p>
                      <a:r>
                        <a:rPr lang="sv-SE" sz="1200"/>
                        <a:t>Ansats till överenskommelse</a:t>
                      </a:r>
                    </a:p>
                  </a:txBody>
                  <a:tcPr/>
                </a:tc>
                <a:extLst>
                  <a:ext uri="{0D108BD9-81ED-4DB2-BD59-A6C34878D82A}">
                    <a16:rowId xmlns:a16="http://schemas.microsoft.com/office/drawing/2014/main" val="2262474591"/>
                  </a:ext>
                </a:extLst>
              </a:tr>
              <a:tr h="370840">
                <a:tc>
                  <a:txBody>
                    <a:bodyPr/>
                    <a:lstStyle/>
                    <a:p>
                      <a:endParaRPr lang="sv-SE" sz="1200"/>
                    </a:p>
                  </a:txBody>
                  <a:tcPr/>
                </a:tc>
                <a:tc>
                  <a:txBody>
                    <a:bodyPr/>
                    <a:lstStyle/>
                    <a:p>
                      <a:endParaRPr lang="sv-SE"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2770838864"/>
                  </a:ext>
                </a:extLst>
              </a:tr>
              <a:tr h="370840">
                <a:tc>
                  <a:txBody>
                    <a:bodyPr/>
                    <a:lstStyle/>
                    <a:p>
                      <a:r>
                        <a:rPr lang="sv-SE" sz="1200"/>
                        <a:t>4.1.f</a:t>
                      </a:r>
                    </a:p>
                  </a:txBody>
                  <a:tcPr/>
                </a:tc>
                <a:tc>
                  <a:txBody>
                    <a:bodyPr/>
                    <a:lstStyle/>
                    <a:p>
                      <a:r>
                        <a:rPr lang="sv-SE" sz="1200"/>
                        <a:t>11</a:t>
                      </a:r>
                    </a:p>
                  </a:txBody>
                  <a:tcPr/>
                </a:tc>
                <a:tc>
                  <a:txBody>
                    <a:bodyPr/>
                    <a:lstStyle/>
                    <a:p>
                      <a:r>
                        <a:rPr lang="sv-SE" sz="1200"/>
                        <a:t>15</a:t>
                      </a:r>
                      <a:endParaRPr lang="sv-SE" sz="1200" i="0"/>
                    </a:p>
                  </a:txBody>
                  <a:tcPr/>
                </a:tc>
                <a:tc>
                  <a:txBody>
                    <a:bodyPr/>
                    <a:lstStyle/>
                    <a:p>
                      <a:r>
                        <a:rPr lang="sv-SE" sz="1200"/>
                        <a:t>The reasoning for the </a:t>
                      </a:r>
                      <a:r>
                        <a:rPr lang="sv-SE" sz="1200" err="1"/>
                        <a:t>flexibility</a:t>
                      </a:r>
                      <a:r>
                        <a:rPr lang="sv-SE" sz="1200"/>
                        <a:t> </a:t>
                      </a:r>
                      <a:r>
                        <a:rPr lang="sv-SE" sz="1200" err="1"/>
                        <a:t>needs</a:t>
                      </a:r>
                      <a:r>
                        <a:rPr lang="sv-SE" sz="1200"/>
                        <a:t> </a:t>
                      </a:r>
                      <a:r>
                        <a:rPr lang="sv-SE" sz="1200" err="1"/>
                        <a:t>reported</a:t>
                      </a:r>
                      <a:r>
                        <a:rPr lang="sv-SE" sz="1200"/>
                        <a:t> in </a:t>
                      </a:r>
                      <a:r>
                        <a:rPr lang="sv-SE" sz="1200" err="1"/>
                        <a:t>accorance</a:t>
                      </a:r>
                      <a:r>
                        <a:rPr lang="sv-SE" sz="1200"/>
                        <a:t> </a:t>
                      </a:r>
                      <a:r>
                        <a:rPr lang="sv-SE" sz="1200" err="1"/>
                        <a:t>with</a:t>
                      </a:r>
                      <a:r>
                        <a:rPr lang="sv-SE" sz="1200"/>
                        <a:t> </a:t>
                      </a:r>
                      <a:r>
                        <a:rPr lang="sv-SE" sz="1200" err="1"/>
                        <a:t>Talbe</a:t>
                      </a:r>
                      <a:r>
                        <a:rPr lang="sv-SE" sz="1200"/>
                        <a:t> 15</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rPr>
                        <a:t>Obligatoriskt att ange reasoning utifrån följande </a:t>
                      </a:r>
                    </a:p>
                    <a:p>
                      <a:pPr marL="742950" lvl="1" indent="-285750" algn="l" defTabSz="914400" rtl="0" eaLnBrk="1" latinLnBrk="0" hangingPunct="1">
                        <a:buFont typeface="Arial" panose="020B0604020202020204" pitchFamily="34" charset="0"/>
                        <a:buChar char="•"/>
                      </a:pPr>
                      <a:r>
                        <a:rPr lang="sv-SE" sz="1200" kern="1200">
                          <a:solidFill>
                            <a:schemeClr val="dk1"/>
                          </a:solidFill>
                        </a:rPr>
                        <a:t>Gemensamt basår används för alla </a:t>
                      </a:r>
                      <a:r>
                        <a:rPr lang="sv-SE" sz="1200" kern="1200" err="1">
                          <a:solidFill>
                            <a:schemeClr val="dk1"/>
                          </a:solidFill>
                        </a:rPr>
                        <a:t>DSO:er</a:t>
                      </a:r>
                      <a:r>
                        <a:rPr lang="sv-SE" sz="1200" kern="1200">
                          <a:solidFill>
                            <a:schemeClr val="dk1"/>
                          </a:solidFill>
                        </a:rPr>
                        <a:t>  - återstår att besluta om det ska vara 2024 eller 2025</a:t>
                      </a:r>
                    </a:p>
                    <a:p>
                      <a:pPr marL="742950" lvl="1" indent="-285750" algn="l" defTabSz="914400" rtl="0" eaLnBrk="1" latinLnBrk="0" hangingPunct="1">
                        <a:buFont typeface="Arial" panose="020B0604020202020204" pitchFamily="34" charset="0"/>
                        <a:buChar char="•"/>
                      </a:pPr>
                      <a:r>
                        <a:rPr lang="sv-SE" sz="1200" kern="1200">
                          <a:solidFill>
                            <a:schemeClr val="dk1"/>
                          </a:solidFill>
                        </a:rPr>
                        <a:t>Ange hur mycket produktion (uppdelat på förnybar och icke förnybar) respektive konsumtion kommer att öka/minska. Anges som ökning (i procent) jämfört med basårets installerade produktion respektive jämfört med basårets uppmätta maxeffekt för konsumtion. </a:t>
                      </a:r>
                    </a:p>
                    <a:p>
                      <a:pPr marL="742950" lvl="1" indent="-285750" algn="l" defTabSz="914400" rtl="0" eaLnBrk="1" latinLnBrk="0" hangingPunct="1">
                        <a:buFont typeface="Arial" panose="020B0604020202020204" pitchFamily="34" charset="0"/>
                        <a:buChar char="•"/>
                      </a:pPr>
                      <a:r>
                        <a:rPr lang="sv-SE" sz="1200" kern="1200">
                          <a:solidFill>
                            <a:schemeClr val="dk1"/>
                          </a:solidFill>
                        </a:rPr>
                        <a:t>Ange om samma scenario som i DNDP används. Om nej – redogör för skäl och källa</a:t>
                      </a:r>
                      <a:endParaRPr lang="sv-SE" sz="1200" kern="1200">
                        <a:solidFill>
                          <a:schemeClr val="dk1"/>
                        </a:solidFill>
                        <a:latin typeface="+mn-lt"/>
                        <a:ea typeface="+mn-ea"/>
                        <a:cs typeface="+mn-cs"/>
                      </a:endParaRPr>
                    </a:p>
                  </a:txBody>
                  <a:tcPr>
                    <a:solidFill>
                      <a:schemeClr val="accent4">
                        <a:lumMod val="20000"/>
                        <a:lumOff val="80000"/>
                      </a:schemeClr>
                    </a:solidFill>
                  </a:tcPr>
                </a:tc>
                <a:extLst>
                  <a:ext uri="{0D108BD9-81ED-4DB2-BD59-A6C34878D82A}">
                    <a16:rowId xmlns:a16="http://schemas.microsoft.com/office/drawing/2014/main" val="117685800"/>
                  </a:ext>
                </a:extLst>
              </a:tr>
              <a:tr h="370840">
                <a:tc>
                  <a:txBody>
                    <a:bodyPr/>
                    <a:lstStyle/>
                    <a:p>
                      <a:endParaRPr lang="sv-SE" sz="1200"/>
                    </a:p>
                  </a:txBody>
                  <a:tcPr/>
                </a:tc>
                <a:tc>
                  <a:txBody>
                    <a:bodyPr/>
                    <a:lstStyle/>
                    <a:p>
                      <a:r>
                        <a:rPr lang="sv-SE" sz="1200"/>
                        <a:t>6.6</a:t>
                      </a:r>
                    </a:p>
                  </a:txBody>
                  <a:tcPr/>
                </a:tc>
                <a:tc>
                  <a:txBody>
                    <a:bodyPr/>
                    <a:lstStyle/>
                    <a:p>
                      <a:pPr marL="0" algn="l" defTabSz="914400" rtl="0" eaLnBrk="1" latinLnBrk="0" hangingPunct="1"/>
                      <a:endParaRPr lang="sv-SE" sz="1200" i="1" kern="1200">
                        <a:solidFill>
                          <a:schemeClr val="dk1"/>
                        </a:solidFill>
                        <a:latin typeface="+mn-lt"/>
                        <a:ea typeface="+mn-ea"/>
                        <a:cs typeface="+mn-cs"/>
                      </a:endParaRPr>
                    </a:p>
                  </a:txBody>
                  <a:tcPr/>
                </a:tc>
                <a:tc>
                  <a:txBody>
                    <a:bodyPr/>
                    <a:lstStyle/>
                    <a:p>
                      <a:pPr marL="0" algn="l" defTabSz="914400" rtl="0" eaLnBrk="1" latinLnBrk="0" hangingPunct="1"/>
                      <a:r>
                        <a:rPr lang="en-US" sz="1200" i="0" kern="1200">
                          <a:solidFill>
                            <a:schemeClr val="dk1"/>
                          </a:solidFill>
                          <a:latin typeface="+mn-lt"/>
                          <a:ea typeface="+mn-ea"/>
                          <a:cs typeface="+mn-cs"/>
                        </a:rPr>
                        <a:t>To provide the data and analysis for the FNA Report, each DSO shall use assumptions, scenarios, methods and data developed in the final version of their latest DNDP and, if relevant, information published in the framework of procurement of local services.</a:t>
                      </a:r>
                      <a:endParaRPr lang="sv-SE" sz="1200" i="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Okej att använda information från kommande DNDP (DNDP 2026) istället för information från senaste DNDP (DNDP 2024). I första hand ska DNDP 2026 användas, men DNDP 2024 får användas.</a:t>
                      </a:r>
                    </a:p>
                  </a:txBody>
                  <a:tcPr>
                    <a:solidFill>
                      <a:schemeClr val="accent6">
                        <a:lumMod val="20000"/>
                        <a:lumOff val="80000"/>
                      </a:schemeClr>
                    </a:solidFill>
                  </a:tcPr>
                </a:tc>
                <a:extLst>
                  <a:ext uri="{0D108BD9-81ED-4DB2-BD59-A6C34878D82A}">
                    <a16:rowId xmlns:a16="http://schemas.microsoft.com/office/drawing/2014/main" val="1909709647"/>
                  </a:ext>
                </a:extLst>
              </a:tr>
              <a:tr h="370840">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3775743601"/>
                  </a:ext>
                </a:extLst>
              </a:tr>
              <a:tr h="370840">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3394223804"/>
                  </a:ext>
                </a:extLst>
              </a:tr>
              <a:tr h="370840">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237487820"/>
                  </a:ext>
                </a:extLst>
              </a:tr>
            </a:tbl>
          </a:graphicData>
        </a:graphic>
      </p:graphicFrame>
      <p:sp>
        <p:nvSpPr>
          <p:cNvPr id="3" name="Rektangel 2">
            <a:extLst>
              <a:ext uri="{FF2B5EF4-FFF2-40B4-BE49-F238E27FC236}">
                <a16:creationId xmlns:a16="http://schemas.microsoft.com/office/drawing/2014/main" id="{30256600-1D46-48B4-9425-6687C4C7A95A}"/>
              </a:ext>
            </a:extLst>
          </p:cNvPr>
          <p:cNvSpPr/>
          <p:nvPr/>
        </p:nvSpPr>
        <p:spPr>
          <a:xfrm>
            <a:off x="8655421" y="6259266"/>
            <a:ext cx="3321424" cy="2551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ej klar/ arbete pågår</a:t>
            </a:r>
          </a:p>
        </p:txBody>
      </p:sp>
      <p:sp>
        <p:nvSpPr>
          <p:cNvPr id="4" name="Rektangel 3">
            <a:extLst>
              <a:ext uri="{FF2B5EF4-FFF2-40B4-BE49-F238E27FC236}">
                <a16:creationId xmlns:a16="http://schemas.microsoft.com/office/drawing/2014/main" id="{6CA73ED6-D7AD-4CCD-9D52-8E5CDA6D20D8}"/>
              </a:ext>
            </a:extLst>
          </p:cNvPr>
          <p:cNvSpPr/>
          <p:nvPr/>
        </p:nvSpPr>
        <p:spPr>
          <a:xfrm>
            <a:off x="8655421" y="6538157"/>
            <a:ext cx="3321424" cy="2551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klar</a:t>
            </a:r>
          </a:p>
        </p:txBody>
      </p:sp>
    </p:spTree>
    <p:extLst>
      <p:ext uri="{BB962C8B-B14F-4D97-AF65-F5344CB8AC3E}">
        <p14:creationId xmlns:p14="http://schemas.microsoft.com/office/powerpoint/2010/main" val="3304890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DB10-02B8-5942-9835-08FE9784D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8371C-DA9E-404E-CFD8-35267AD10336}"/>
              </a:ext>
            </a:extLst>
          </p:cNvPr>
          <p:cNvSpPr>
            <a:spLocks noGrp="1"/>
          </p:cNvSpPr>
          <p:nvPr>
            <p:ph type="title"/>
          </p:nvPr>
        </p:nvSpPr>
        <p:spPr/>
        <p:txBody>
          <a:bodyPr/>
          <a:lstStyle/>
          <a:p>
            <a:r>
              <a:rPr lang="sv-SE">
                <a:solidFill>
                  <a:schemeClr val="accent1"/>
                </a:solidFill>
                <a:cs typeface="Arial"/>
              </a:rPr>
              <a:t>Skäl</a:t>
            </a:r>
            <a:endParaRPr lang="en-US"/>
          </a:p>
        </p:txBody>
      </p:sp>
      <p:sp>
        <p:nvSpPr>
          <p:cNvPr id="3" name="Text Placeholder 2">
            <a:extLst>
              <a:ext uri="{FF2B5EF4-FFF2-40B4-BE49-F238E27FC236}">
                <a16:creationId xmlns:a16="http://schemas.microsoft.com/office/drawing/2014/main" id="{02BB5D33-3643-02E9-C3C4-8C4B83F46A15}"/>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EFD3EF92-2EDC-A5C8-2F96-AE4AC75134F2}"/>
              </a:ext>
            </a:extLst>
          </p:cNvPr>
          <p:cNvSpPr txBox="1"/>
          <p:nvPr/>
        </p:nvSpPr>
        <p:spPr>
          <a:xfrm>
            <a:off x="695324" y="1634665"/>
            <a:ext cx="10614932" cy="4154984"/>
          </a:xfrm>
          <a:prstGeom prst="rect">
            <a:avLst/>
          </a:prstGeom>
          <a:noFill/>
        </p:spPr>
        <p:txBody>
          <a:bodyPr wrap="square" lIns="91440" tIns="45720" rIns="91440" bIns="45720" anchor="t">
            <a:spAutoFit/>
          </a:bodyPr>
          <a:lstStyle/>
          <a:p>
            <a:pPr marL="285750" indent="-285750">
              <a:buFont typeface="Symbol"/>
              <a:buChar char="•"/>
            </a:pPr>
            <a:r>
              <a:rPr lang="sv-SE" sz="2000">
                <a:latin typeface="Aptos"/>
                <a:ea typeface="Calibri"/>
                <a:cs typeface="Calibri"/>
              </a:rPr>
              <a:t>Planerat underhåll</a:t>
            </a:r>
            <a:endParaRPr lang="en-US" sz="2000">
              <a:latin typeface="Aptos"/>
              <a:ea typeface="Calibri"/>
              <a:cs typeface="Calibri"/>
            </a:endParaRPr>
          </a:p>
          <a:p>
            <a:pPr marL="285750" indent="-285750">
              <a:buFont typeface="Symbol"/>
              <a:buChar char="•"/>
            </a:pPr>
            <a:r>
              <a:rPr lang="sv-SE" sz="2000">
                <a:latin typeface="Aptos"/>
                <a:ea typeface="Calibri"/>
                <a:cs typeface="Calibri"/>
              </a:rPr>
              <a:t>Solig och blåsig dag (Vid överanslutning produktion)</a:t>
            </a:r>
            <a:endParaRPr lang="en-US" sz="2000">
              <a:latin typeface="Aptos"/>
              <a:ea typeface="Calibri"/>
              <a:cs typeface="Calibri"/>
            </a:endParaRPr>
          </a:p>
          <a:p>
            <a:pPr marL="285750" indent="-285750">
              <a:buFont typeface="Symbol"/>
              <a:buChar char="•"/>
            </a:pPr>
            <a:r>
              <a:rPr lang="sv-SE" sz="2000">
                <a:latin typeface="Aptos"/>
                <a:ea typeface="Calibri"/>
                <a:cs typeface="Calibri"/>
              </a:rPr>
              <a:t>Extra varm och solig dag (Vid överanslutning produktion)</a:t>
            </a:r>
            <a:endParaRPr lang="en-US" sz="2000">
              <a:latin typeface="Aptos"/>
              <a:ea typeface="Calibri"/>
              <a:cs typeface="Calibri"/>
            </a:endParaRPr>
          </a:p>
          <a:p>
            <a:pPr marL="285750" indent="-285750">
              <a:buFont typeface="Symbol"/>
              <a:buChar char="•"/>
            </a:pPr>
            <a:r>
              <a:rPr lang="sv-SE" sz="2000">
                <a:latin typeface="Aptos"/>
                <a:ea typeface="Calibri"/>
                <a:cs typeface="Calibri"/>
              </a:rPr>
              <a:t>Helgresdagar som infaller vid varmt väder (Överanslutning av </a:t>
            </a:r>
            <a:r>
              <a:rPr lang="sv-SE" sz="2000" err="1">
                <a:latin typeface="Aptos"/>
                <a:ea typeface="Calibri"/>
                <a:cs typeface="Calibri"/>
              </a:rPr>
              <a:t>laddinfra</a:t>
            </a:r>
            <a:r>
              <a:rPr lang="sv-SE" sz="2000">
                <a:latin typeface="Aptos"/>
                <a:ea typeface="Calibri"/>
                <a:cs typeface="Calibri"/>
              </a:rPr>
              <a:t>)</a:t>
            </a:r>
            <a:endParaRPr lang="en-US" sz="2000">
              <a:latin typeface="Aptos"/>
              <a:ea typeface="Calibri"/>
              <a:cs typeface="Calibri"/>
            </a:endParaRPr>
          </a:p>
          <a:p>
            <a:pPr marL="285750" indent="-285750">
              <a:buFont typeface="Symbol"/>
              <a:buChar char="•"/>
            </a:pPr>
            <a:r>
              <a:rPr lang="sv-SE" sz="2000">
                <a:latin typeface="Aptos"/>
                <a:ea typeface="Calibri"/>
                <a:cs typeface="Calibri"/>
              </a:rPr>
              <a:t>Helgresdagar som infaller vid kallt väder (Överanslutning av </a:t>
            </a:r>
            <a:r>
              <a:rPr lang="sv-SE" sz="2000" err="1">
                <a:latin typeface="Aptos"/>
                <a:ea typeface="Calibri"/>
                <a:cs typeface="Calibri"/>
              </a:rPr>
              <a:t>laddinfra</a:t>
            </a:r>
            <a:r>
              <a:rPr lang="sv-SE" sz="2000">
                <a:latin typeface="Aptos"/>
                <a:ea typeface="Calibri"/>
                <a:cs typeface="Calibri"/>
              </a:rPr>
              <a:t>)</a:t>
            </a:r>
            <a:endParaRPr lang="en-US" sz="2000">
              <a:latin typeface="Aptos"/>
              <a:ea typeface="Calibri"/>
              <a:cs typeface="Calibri"/>
            </a:endParaRPr>
          </a:p>
          <a:p>
            <a:pPr marL="285750" indent="-285750">
              <a:buFont typeface="Symbol"/>
              <a:buChar char="•"/>
            </a:pPr>
            <a:r>
              <a:rPr lang="sv-SE" sz="2000">
                <a:latin typeface="Aptos"/>
                <a:ea typeface="Calibri"/>
                <a:cs typeface="Calibri"/>
              </a:rPr>
              <a:t>Längre kalla perioder </a:t>
            </a:r>
            <a:endParaRPr lang="en-US" sz="2000">
              <a:latin typeface="Aptos"/>
              <a:ea typeface="Calibri"/>
              <a:cs typeface="Calibri"/>
            </a:endParaRPr>
          </a:p>
          <a:p>
            <a:pPr marL="285750" indent="-285750">
              <a:buFont typeface="Symbol"/>
              <a:buChar char="•"/>
            </a:pPr>
            <a:r>
              <a:rPr lang="sv-SE" sz="2000">
                <a:latin typeface="Aptos"/>
                <a:ea typeface="Calibri"/>
                <a:cs typeface="Calibri"/>
              </a:rPr>
              <a:t>Längre varma perioder</a:t>
            </a:r>
            <a:endParaRPr lang="en-US" sz="2000">
              <a:latin typeface="Aptos"/>
              <a:ea typeface="Calibri"/>
              <a:cs typeface="Calibri"/>
            </a:endParaRPr>
          </a:p>
          <a:p>
            <a:pPr marL="285750" indent="-285750">
              <a:buFont typeface="Symbol"/>
              <a:buChar char="•"/>
            </a:pPr>
            <a:r>
              <a:rPr lang="sv-SE" sz="2000">
                <a:latin typeface="Aptos"/>
                <a:ea typeface="Calibri"/>
                <a:cs typeface="Calibri"/>
              </a:rPr>
              <a:t>Annat skäl</a:t>
            </a:r>
            <a:endParaRPr lang="en-US" sz="2000">
              <a:latin typeface="Aptos"/>
              <a:ea typeface="Calibri"/>
              <a:cs typeface="Calibri"/>
            </a:endParaRPr>
          </a:p>
          <a:p>
            <a:endParaRPr lang="en-US" sz="2400">
              <a:latin typeface="Calibri"/>
              <a:ea typeface="Calibri"/>
              <a:cs typeface="Calibri"/>
            </a:endParaRP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213075218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39780-44E9-8887-C624-4CBA4F05AC5E}"/>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725C67EC-259E-3877-6124-CCE30EB2B653}"/>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38A01A99-FC2F-F42C-3153-CFDEFB21DFB4}"/>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err="1">
                <a:solidFill>
                  <a:schemeClr val="accent1"/>
                </a:solidFill>
                <a:ea typeface="Calibri Light"/>
                <a:cs typeface="Calibri Light"/>
              </a:rPr>
              <a:t>Tidsplanen</a:t>
            </a:r>
            <a:r>
              <a:rPr lang="en-GB" sz="6600">
                <a:solidFill>
                  <a:schemeClr val="accent1"/>
                </a:solidFill>
                <a:ea typeface="Calibri Light"/>
                <a:cs typeface="Calibri Light"/>
              </a:rPr>
              <a:t> för </a:t>
            </a:r>
            <a:r>
              <a:rPr lang="en-GB" sz="6600" err="1">
                <a:solidFill>
                  <a:schemeClr val="accent1"/>
                </a:solidFill>
                <a:ea typeface="Calibri Light"/>
                <a:cs typeface="Calibri Light"/>
              </a:rPr>
              <a:t>att</a:t>
            </a:r>
            <a:r>
              <a:rPr lang="en-GB" sz="6600">
                <a:solidFill>
                  <a:schemeClr val="accent1"/>
                </a:solidFill>
                <a:ea typeface="Calibri Light"/>
                <a:cs typeface="Calibri Light"/>
              </a:rPr>
              <a:t> </a:t>
            </a:r>
            <a:r>
              <a:rPr lang="en-GB" sz="6600" err="1">
                <a:solidFill>
                  <a:schemeClr val="accent1"/>
                </a:solidFill>
                <a:ea typeface="Calibri Light"/>
                <a:cs typeface="Calibri Light"/>
              </a:rPr>
              <a:t>leverera</a:t>
            </a:r>
            <a:r>
              <a:rPr lang="en-GB" sz="6600">
                <a:solidFill>
                  <a:schemeClr val="accent1"/>
                </a:solidFill>
                <a:ea typeface="Calibri Light"/>
                <a:cs typeface="Calibri Light"/>
              </a:rPr>
              <a:t> data</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34018094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rrow: Pentagon 32">
            <a:extLst>
              <a:ext uri="{FF2B5EF4-FFF2-40B4-BE49-F238E27FC236}">
                <a16:creationId xmlns:a16="http://schemas.microsoft.com/office/drawing/2014/main" id="{8712E9A4-E8FA-34F9-0BA8-2AF1637AA261}"/>
              </a:ext>
            </a:extLst>
          </p:cNvPr>
          <p:cNvSpPr/>
          <p:nvPr/>
        </p:nvSpPr>
        <p:spPr>
          <a:xfrm>
            <a:off x="114931" y="1012834"/>
            <a:ext cx="12077069" cy="437261"/>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04" name="Rak koppling 103">
            <a:extLst>
              <a:ext uri="{FF2B5EF4-FFF2-40B4-BE49-F238E27FC236}">
                <a16:creationId xmlns:a16="http://schemas.microsoft.com/office/drawing/2014/main" id="{7BE0D629-2A9C-4BFD-8FE5-537CE13C033F}"/>
              </a:ext>
            </a:extLst>
          </p:cNvPr>
          <p:cNvCxnSpPr>
            <a:cxnSpLocks/>
            <a:endCxn id="92" idx="0"/>
          </p:cNvCxnSpPr>
          <p:nvPr/>
        </p:nvCxnSpPr>
        <p:spPr>
          <a:xfrm flipH="1">
            <a:off x="2046170" y="1377319"/>
            <a:ext cx="0" cy="1857508"/>
          </a:xfrm>
          <a:prstGeom prst="line">
            <a:avLst/>
          </a:prstGeom>
        </p:spPr>
        <p:style>
          <a:lnRef idx="1">
            <a:schemeClr val="dk1"/>
          </a:lnRef>
          <a:fillRef idx="0">
            <a:schemeClr val="dk1"/>
          </a:fillRef>
          <a:effectRef idx="0">
            <a:schemeClr val="dk1"/>
          </a:effectRef>
          <a:fontRef idx="minor">
            <a:schemeClr val="tx1"/>
          </a:fontRef>
        </p:style>
      </p:cxnSp>
      <p:cxnSp>
        <p:nvCxnSpPr>
          <p:cNvPr id="103" name="Rak koppling 102">
            <a:extLst>
              <a:ext uri="{FF2B5EF4-FFF2-40B4-BE49-F238E27FC236}">
                <a16:creationId xmlns:a16="http://schemas.microsoft.com/office/drawing/2014/main" id="{F53B7B47-6DDD-4D29-B047-7C2820BA1D38}"/>
              </a:ext>
            </a:extLst>
          </p:cNvPr>
          <p:cNvCxnSpPr>
            <a:cxnSpLocks/>
            <a:endCxn id="15" idx="0"/>
          </p:cNvCxnSpPr>
          <p:nvPr/>
        </p:nvCxnSpPr>
        <p:spPr>
          <a:xfrm flipH="1">
            <a:off x="1453468" y="1398341"/>
            <a:ext cx="2678" cy="993460"/>
          </a:xfrm>
          <a:prstGeom prst="line">
            <a:avLst/>
          </a:prstGeom>
        </p:spPr>
        <p:style>
          <a:lnRef idx="1">
            <a:schemeClr val="dk1"/>
          </a:lnRef>
          <a:fillRef idx="0">
            <a:schemeClr val="dk1"/>
          </a:fillRef>
          <a:effectRef idx="0">
            <a:schemeClr val="dk1"/>
          </a:effectRef>
          <a:fontRef idx="minor">
            <a:schemeClr val="tx1"/>
          </a:fontRef>
        </p:style>
      </p:cxnSp>
      <p:cxnSp>
        <p:nvCxnSpPr>
          <p:cNvPr id="97" name="Rak koppling 96">
            <a:extLst>
              <a:ext uri="{FF2B5EF4-FFF2-40B4-BE49-F238E27FC236}">
                <a16:creationId xmlns:a16="http://schemas.microsoft.com/office/drawing/2014/main" id="{CC1ACB08-4631-45CA-A3D5-9589EBC7A66D}"/>
              </a:ext>
            </a:extLst>
          </p:cNvPr>
          <p:cNvCxnSpPr>
            <a:cxnSpLocks/>
          </p:cNvCxnSpPr>
          <p:nvPr/>
        </p:nvCxnSpPr>
        <p:spPr>
          <a:xfrm flipH="1">
            <a:off x="3192962" y="1384183"/>
            <a:ext cx="19029" cy="3601217"/>
          </a:xfrm>
          <a:prstGeom prst="line">
            <a:avLst/>
          </a:prstGeom>
        </p:spPr>
        <p:style>
          <a:lnRef idx="1">
            <a:schemeClr val="dk1"/>
          </a:lnRef>
          <a:fillRef idx="0">
            <a:schemeClr val="dk1"/>
          </a:fillRef>
          <a:effectRef idx="0">
            <a:schemeClr val="dk1"/>
          </a:effectRef>
          <a:fontRef idx="minor">
            <a:schemeClr val="tx1"/>
          </a:fontRef>
        </p:style>
      </p:cxnSp>
      <p:cxnSp>
        <p:nvCxnSpPr>
          <p:cNvPr id="95" name="Rak koppling 94">
            <a:extLst>
              <a:ext uri="{FF2B5EF4-FFF2-40B4-BE49-F238E27FC236}">
                <a16:creationId xmlns:a16="http://schemas.microsoft.com/office/drawing/2014/main" id="{AA1BCC06-EF01-407B-814E-9757943772A9}"/>
              </a:ext>
            </a:extLst>
          </p:cNvPr>
          <p:cNvCxnSpPr>
            <a:cxnSpLocks/>
            <a:endCxn id="88" idx="0"/>
          </p:cNvCxnSpPr>
          <p:nvPr/>
        </p:nvCxnSpPr>
        <p:spPr>
          <a:xfrm flipH="1">
            <a:off x="2598218" y="1382624"/>
            <a:ext cx="2362" cy="2745155"/>
          </a:xfrm>
          <a:prstGeom prst="line">
            <a:avLst/>
          </a:prstGeom>
        </p:spPr>
        <p:style>
          <a:lnRef idx="1">
            <a:schemeClr val="dk1"/>
          </a:lnRef>
          <a:fillRef idx="0">
            <a:schemeClr val="dk1"/>
          </a:fillRef>
          <a:effectRef idx="0">
            <a:schemeClr val="dk1"/>
          </a:effectRef>
          <a:fontRef idx="minor">
            <a:schemeClr val="tx1"/>
          </a:fontRef>
        </p:style>
      </p:cxnSp>
      <p:cxnSp>
        <p:nvCxnSpPr>
          <p:cNvPr id="86" name="Rak koppling 85">
            <a:extLst>
              <a:ext uri="{FF2B5EF4-FFF2-40B4-BE49-F238E27FC236}">
                <a16:creationId xmlns:a16="http://schemas.microsoft.com/office/drawing/2014/main" id="{668AEAAC-0B92-46BB-8840-6DE2AB477E80}"/>
              </a:ext>
            </a:extLst>
          </p:cNvPr>
          <p:cNvCxnSpPr>
            <a:cxnSpLocks/>
            <a:endCxn id="85" idx="0"/>
          </p:cNvCxnSpPr>
          <p:nvPr/>
        </p:nvCxnSpPr>
        <p:spPr>
          <a:xfrm flipH="1">
            <a:off x="7891177" y="1382624"/>
            <a:ext cx="11830" cy="2745155"/>
          </a:xfrm>
          <a:prstGeom prst="line">
            <a:avLst/>
          </a:prstGeom>
        </p:spPr>
        <p:style>
          <a:lnRef idx="1">
            <a:schemeClr val="dk1"/>
          </a:lnRef>
          <a:fillRef idx="0">
            <a:schemeClr val="dk1"/>
          </a:fillRef>
          <a:effectRef idx="0">
            <a:schemeClr val="dk1"/>
          </a:effectRef>
          <a:fontRef idx="minor">
            <a:schemeClr val="tx1"/>
          </a:fontRef>
        </p:style>
      </p:cxnSp>
      <p:cxnSp>
        <p:nvCxnSpPr>
          <p:cNvPr id="77" name="Rak koppling 76">
            <a:extLst>
              <a:ext uri="{FF2B5EF4-FFF2-40B4-BE49-F238E27FC236}">
                <a16:creationId xmlns:a16="http://schemas.microsoft.com/office/drawing/2014/main" id="{8AB724FD-7EA7-4B64-8BCA-F76CB3731E01}"/>
              </a:ext>
            </a:extLst>
          </p:cNvPr>
          <p:cNvCxnSpPr>
            <a:cxnSpLocks/>
          </p:cNvCxnSpPr>
          <p:nvPr/>
        </p:nvCxnSpPr>
        <p:spPr>
          <a:xfrm>
            <a:off x="9745524" y="1407917"/>
            <a:ext cx="0" cy="126722"/>
          </a:xfrm>
          <a:prstGeom prst="line">
            <a:avLst/>
          </a:prstGeom>
        </p:spPr>
        <p:style>
          <a:lnRef idx="1">
            <a:schemeClr val="dk1"/>
          </a:lnRef>
          <a:fillRef idx="0">
            <a:schemeClr val="dk1"/>
          </a:fillRef>
          <a:effectRef idx="0">
            <a:schemeClr val="dk1"/>
          </a:effectRef>
          <a:fontRef idx="minor">
            <a:schemeClr val="tx1"/>
          </a:fontRef>
        </p:style>
      </p:cxnSp>
      <p:cxnSp>
        <p:nvCxnSpPr>
          <p:cNvPr id="45" name="Rak koppling 44">
            <a:extLst>
              <a:ext uri="{FF2B5EF4-FFF2-40B4-BE49-F238E27FC236}">
                <a16:creationId xmlns:a16="http://schemas.microsoft.com/office/drawing/2014/main" id="{FE2793DE-F179-40EA-9055-910A97B978B4}"/>
              </a:ext>
            </a:extLst>
          </p:cNvPr>
          <p:cNvCxnSpPr>
            <a:cxnSpLocks/>
            <a:endCxn id="7" idx="0"/>
          </p:cNvCxnSpPr>
          <p:nvPr/>
        </p:nvCxnSpPr>
        <p:spPr>
          <a:xfrm flipH="1">
            <a:off x="5640842" y="1382624"/>
            <a:ext cx="25672" cy="2738290"/>
          </a:xfrm>
          <a:prstGeom prst="line">
            <a:avLst/>
          </a:prstGeom>
        </p:spPr>
        <p:style>
          <a:lnRef idx="1">
            <a:schemeClr val="dk1"/>
          </a:lnRef>
          <a:fillRef idx="0">
            <a:schemeClr val="dk1"/>
          </a:fillRef>
          <a:effectRef idx="0">
            <a:schemeClr val="dk1"/>
          </a:effectRef>
          <a:fontRef idx="minor">
            <a:schemeClr val="tx1"/>
          </a:fontRef>
        </p:style>
      </p:cxnSp>
      <p:cxnSp>
        <p:nvCxnSpPr>
          <p:cNvPr id="52" name="Rak koppling 51">
            <a:extLst>
              <a:ext uri="{FF2B5EF4-FFF2-40B4-BE49-F238E27FC236}">
                <a16:creationId xmlns:a16="http://schemas.microsoft.com/office/drawing/2014/main" id="{EF1CD7D9-B6B9-4D8A-993D-BACADA3344C4}"/>
              </a:ext>
            </a:extLst>
          </p:cNvPr>
          <p:cNvCxnSpPr>
            <a:cxnSpLocks/>
          </p:cNvCxnSpPr>
          <p:nvPr/>
        </p:nvCxnSpPr>
        <p:spPr>
          <a:xfrm flipH="1">
            <a:off x="6291353" y="1377319"/>
            <a:ext cx="0" cy="979900"/>
          </a:xfrm>
          <a:prstGeom prst="line">
            <a:avLst/>
          </a:prstGeom>
        </p:spPr>
        <p:style>
          <a:lnRef idx="1">
            <a:schemeClr val="dk1"/>
          </a:lnRef>
          <a:fillRef idx="0">
            <a:schemeClr val="dk1"/>
          </a:fillRef>
          <a:effectRef idx="0">
            <a:schemeClr val="dk1"/>
          </a:effectRef>
          <a:fontRef idx="minor">
            <a:schemeClr val="tx1"/>
          </a:fontRef>
        </p:style>
      </p:cxnSp>
      <p:cxnSp>
        <p:nvCxnSpPr>
          <p:cNvPr id="43" name="Rak koppling 42">
            <a:extLst>
              <a:ext uri="{FF2B5EF4-FFF2-40B4-BE49-F238E27FC236}">
                <a16:creationId xmlns:a16="http://schemas.microsoft.com/office/drawing/2014/main" id="{2B04E49F-C15A-45F1-BA8F-857F981832EE}"/>
              </a:ext>
            </a:extLst>
          </p:cNvPr>
          <p:cNvCxnSpPr>
            <a:cxnSpLocks/>
            <a:endCxn id="82" idx="0"/>
          </p:cNvCxnSpPr>
          <p:nvPr/>
        </p:nvCxnSpPr>
        <p:spPr>
          <a:xfrm>
            <a:off x="827757" y="1389990"/>
            <a:ext cx="4867" cy="1844838"/>
          </a:xfrm>
          <a:prstGeom prst="line">
            <a:avLst/>
          </a:prstGeom>
        </p:spPr>
        <p:style>
          <a:lnRef idx="1">
            <a:schemeClr val="dk1"/>
          </a:lnRef>
          <a:fillRef idx="0">
            <a:schemeClr val="dk1"/>
          </a:fillRef>
          <a:effectRef idx="0">
            <a:schemeClr val="dk1"/>
          </a:effectRef>
          <a:fontRef idx="minor">
            <a:schemeClr val="tx1"/>
          </a:fontRef>
        </p:style>
      </p:cxnSp>
      <p:cxnSp>
        <p:nvCxnSpPr>
          <p:cNvPr id="16" name="Rak koppling 15">
            <a:extLst>
              <a:ext uri="{FF2B5EF4-FFF2-40B4-BE49-F238E27FC236}">
                <a16:creationId xmlns:a16="http://schemas.microsoft.com/office/drawing/2014/main" id="{74ED70A2-B64D-4A19-8485-3C2226796F50}"/>
              </a:ext>
            </a:extLst>
          </p:cNvPr>
          <p:cNvCxnSpPr>
            <a:cxnSpLocks/>
          </p:cNvCxnSpPr>
          <p:nvPr/>
        </p:nvCxnSpPr>
        <p:spPr>
          <a:xfrm>
            <a:off x="8512876" y="1389989"/>
            <a:ext cx="0" cy="144650"/>
          </a:xfrm>
          <a:prstGeom prst="line">
            <a:avLst/>
          </a:prstGeom>
        </p:spPr>
        <p:style>
          <a:lnRef idx="1">
            <a:schemeClr val="dk1"/>
          </a:lnRef>
          <a:fillRef idx="0">
            <a:schemeClr val="dk1"/>
          </a:fillRef>
          <a:effectRef idx="0">
            <a:schemeClr val="dk1"/>
          </a:effectRef>
          <a:fontRef idx="minor">
            <a:schemeClr val="tx1"/>
          </a:fontRef>
        </p:style>
      </p:cxnSp>
      <p:cxnSp>
        <p:nvCxnSpPr>
          <p:cNvPr id="21" name="Rak koppling 20">
            <a:extLst>
              <a:ext uri="{FF2B5EF4-FFF2-40B4-BE49-F238E27FC236}">
                <a16:creationId xmlns:a16="http://schemas.microsoft.com/office/drawing/2014/main" id="{F12A7E7E-3A7B-4FCF-BF91-CFA13DF46B51}"/>
              </a:ext>
            </a:extLst>
          </p:cNvPr>
          <p:cNvCxnSpPr>
            <a:cxnSpLocks/>
            <a:endCxn id="12" idx="0"/>
          </p:cNvCxnSpPr>
          <p:nvPr/>
        </p:nvCxnSpPr>
        <p:spPr>
          <a:xfrm>
            <a:off x="441674" y="1384183"/>
            <a:ext cx="7097" cy="3679821"/>
          </a:xfrm>
          <a:prstGeom prst="line">
            <a:avLst/>
          </a:prstGeom>
        </p:spPr>
        <p:style>
          <a:lnRef idx="1">
            <a:schemeClr val="dk1"/>
          </a:lnRef>
          <a:fillRef idx="0">
            <a:schemeClr val="dk1"/>
          </a:fillRef>
          <a:effectRef idx="0">
            <a:schemeClr val="dk1"/>
          </a:effectRef>
          <a:fontRef idx="minor">
            <a:schemeClr val="tx1"/>
          </a:fontRef>
        </p:style>
      </p:cxnSp>
      <p:cxnSp>
        <p:nvCxnSpPr>
          <p:cNvPr id="26" name="Rak koppling 25">
            <a:extLst>
              <a:ext uri="{FF2B5EF4-FFF2-40B4-BE49-F238E27FC236}">
                <a16:creationId xmlns:a16="http://schemas.microsoft.com/office/drawing/2014/main" id="{686E4A3A-1604-4675-AEFA-2AD42986F325}"/>
              </a:ext>
            </a:extLst>
          </p:cNvPr>
          <p:cNvCxnSpPr>
            <a:cxnSpLocks/>
          </p:cNvCxnSpPr>
          <p:nvPr/>
        </p:nvCxnSpPr>
        <p:spPr>
          <a:xfrm flipH="1">
            <a:off x="11436063" y="1382624"/>
            <a:ext cx="1" cy="152015"/>
          </a:xfrm>
          <a:prstGeom prst="line">
            <a:avLst/>
          </a:prstGeom>
        </p:spPr>
        <p:style>
          <a:lnRef idx="1">
            <a:schemeClr val="dk1"/>
          </a:lnRef>
          <a:fillRef idx="0">
            <a:schemeClr val="dk1"/>
          </a:fillRef>
          <a:effectRef idx="0">
            <a:schemeClr val="dk1"/>
          </a:effectRef>
          <a:fontRef idx="minor">
            <a:schemeClr val="tx1"/>
          </a:fontRef>
        </p:style>
      </p:cxnSp>
      <p:cxnSp>
        <p:nvCxnSpPr>
          <p:cNvPr id="58" name="Rak koppling 57">
            <a:extLst>
              <a:ext uri="{FF2B5EF4-FFF2-40B4-BE49-F238E27FC236}">
                <a16:creationId xmlns:a16="http://schemas.microsoft.com/office/drawing/2014/main" id="{CC3742BC-0C4E-4582-A022-97AD0717831D}"/>
              </a:ext>
            </a:extLst>
          </p:cNvPr>
          <p:cNvCxnSpPr>
            <a:cxnSpLocks/>
          </p:cNvCxnSpPr>
          <p:nvPr/>
        </p:nvCxnSpPr>
        <p:spPr>
          <a:xfrm flipH="1">
            <a:off x="7190789" y="1377319"/>
            <a:ext cx="0" cy="157320"/>
          </a:xfrm>
          <a:prstGeom prst="line">
            <a:avLst/>
          </a:prstGeom>
        </p:spPr>
        <p:style>
          <a:lnRef idx="1">
            <a:schemeClr val="dk1"/>
          </a:lnRef>
          <a:fillRef idx="0">
            <a:schemeClr val="dk1"/>
          </a:fillRef>
          <a:effectRef idx="0">
            <a:schemeClr val="dk1"/>
          </a:effectRef>
          <a:fontRef idx="minor">
            <a:schemeClr val="tx1"/>
          </a:fontRef>
        </p:style>
      </p:cxnSp>
      <p:cxnSp>
        <p:nvCxnSpPr>
          <p:cNvPr id="75" name="Rak koppling 74">
            <a:extLst>
              <a:ext uri="{FF2B5EF4-FFF2-40B4-BE49-F238E27FC236}">
                <a16:creationId xmlns:a16="http://schemas.microsoft.com/office/drawing/2014/main" id="{6B920801-4E05-4F58-80CA-8AD6B0AB4B4D}"/>
              </a:ext>
            </a:extLst>
          </p:cNvPr>
          <p:cNvCxnSpPr>
            <a:cxnSpLocks/>
            <a:endCxn id="71" idx="0"/>
          </p:cNvCxnSpPr>
          <p:nvPr/>
        </p:nvCxnSpPr>
        <p:spPr>
          <a:xfrm>
            <a:off x="9126451" y="1377319"/>
            <a:ext cx="23675" cy="2750460"/>
          </a:xfrm>
          <a:prstGeom prst="line">
            <a:avLst/>
          </a:prstGeom>
        </p:spPr>
        <p:style>
          <a:lnRef idx="1">
            <a:schemeClr val="dk1"/>
          </a:lnRef>
          <a:fillRef idx="0">
            <a:schemeClr val="dk1"/>
          </a:fillRef>
          <a:effectRef idx="0">
            <a:schemeClr val="dk1"/>
          </a:effectRef>
          <a:fontRef idx="minor">
            <a:schemeClr val="tx1"/>
          </a:fontRef>
        </p:style>
      </p:cxnSp>
      <p:sp>
        <p:nvSpPr>
          <p:cNvPr id="17" name="textruta 16">
            <a:extLst>
              <a:ext uri="{FF2B5EF4-FFF2-40B4-BE49-F238E27FC236}">
                <a16:creationId xmlns:a16="http://schemas.microsoft.com/office/drawing/2014/main" id="{9392A4D2-89E0-4387-BB49-F6E5BF119477}"/>
              </a:ext>
            </a:extLst>
          </p:cNvPr>
          <p:cNvSpPr txBox="1"/>
          <p:nvPr/>
        </p:nvSpPr>
        <p:spPr>
          <a:xfrm>
            <a:off x="8180454" y="1129031"/>
            <a:ext cx="664846"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26-06-01</a:t>
            </a:r>
          </a:p>
        </p:txBody>
      </p:sp>
      <p:sp>
        <p:nvSpPr>
          <p:cNvPr id="22" name="textruta 21">
            <a:extLst>
              <a:ext uri="{FF2B5EF4-FFF2-40B4-BE49-F238E27FC236}">
                <a16:creationId xmlns:a16="http://schemas.microsoft.com/office/drawing/2014/main" id="{B32546BE-16AF-4F8D-9F20-B67B998213BB}"/>
              </a:ext>
            </a:extLst>
          </p:cNvPr>
          <p:cNvSpPr txBox="1"/>
          <p:nvPr/>
        </p:nvSpPr>
        <p:spPr>
          <a:xfrm>
            <a:off x="64827" y="1129031"/>
            <a:ext cx="664847"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25-11-??</a:t>
            </a:r>
          </a:p>
        </p:txBody>
      </p:sp>
      <p:sp>
        <p:nvSpPr>
          <p:cNvPr id="44" name="textruta 43">
            <a:extLst>
              <a:ext uri="{FF2B5EF4-FFF2-40B4-BE49-F238E27FC236}">
                <a16:creationId xmlns:a16="http://schemas.microsoft.com/office/drawing/2014/main" id="{CF1FF8E8-B5E6-43CE-9313-608781BADE29}"/>
              </a:ext>
            </a:extLst>
          </p:cNvPr>
          <p:cNvSpPr txBox="1"/>
          <p:nvPr/>
        </p:nvSpPr>
        <p:spPr>
          <a:xfrm>
            <a:off x="1124124" y="1129031"/>
            <a:ext cx="664847"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25-12-15</a:t>
            </a:r>
          </a:p>
        </p:txBody>
      </p:sp>
      <p:sp>
        <p:nvSpPr>
          <p:cNvPr id="50" name="textruta 49">
            <a:extLst>
              <a:ext uri="{FF2B5EF4-FFF2-40B4-BE49-F238E27FC236}">
                <a16:creationId xmlns:a16="http://schemas.microsoft.com/office/drawing/2014/main" id="{E0181BBB-EAC2-46C5-8B6F-0C264FD7D0A6}"/>
              </a:ext>
            </a:extLst>
          </p:cNvPr>
          <p:cNvSpPr txBox="1"/>
          <p:nvPr/>
        </p:nvSpPr>
        <p:spPr>
          <a:xfrm>
            <a:off x="5306631" y="1129031"/>
            <a:ext cx="664847" cy="223986"/>
          </a:xfrm>
          <a:prstGeom prst="rect">
            <a:avLst/>
          </a:prstGeom>
          <a:noFill/>
          <a:ln>
            <a:solidFill>
              <a:schemeClr val="accent1">
                <a:lumMod val="75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26-04-07</a:t>
            </a:r>
          </a:p>
        </p:txBody>
      </p:sp>
      <p:sp>
        <p:nvSpPr>
          <p:cNvPr id="56" name="textruta 55">
            <a:extLst>
              <a:ext uri="{FF2B5EF4-FFF2-40B4-BE49-F238E27FC236}">
                <a16:creationId xmlns:a16="http://schemas.microsoft.com/office/drawing/2014/main" id="{1A3B9CCE-1490-4D5B-8556-303A553487E4}"/>
              </a:ext>
            </a:extLst>
          </p:cNvPr>
          <p:cNvSpPr txBox="1"/>
          <p:nvPr/>
        </p:nvSpPr>
        <p:spPr>
          <a:xfrm>
            <a:off x="5971581" y="1129031"/>
            <a:ext cx="664847" cy="223986"/>
          </a:xfrm>
          <a:prstGeom prst="rect">
            <a:avLst/>
          </a:prstGeom>
          <a:noFill/>
          <a:ln>
            <a:solidFill>
              <a:schemeClr val="accent1">
                <a:lumMod val="75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26-04-21</a:t>
            </a:r>
          </a:p>
        </p:txBody>
      </p:sp>
      <p:sp>
        <p:nvSpPr>
          <p:cNvPr id="60" name="textruta 59">
            <a:extLst>
              <a:ext uri="{FF2B5EF4-FFF2-40B4-BE49-F238E27FC236}">
                <a16:creationId xmlns:a16="http://schemas.microsoft.com/office/drawing/2014/main" id="{992DC5CF-824D-408A-99A1-5D9A0F681FC8}"/>
              </a:ext>
            </a:extLst>
          </p:cNvPr>
          <p:cNvSpPr txBox="1"/>
          <p:nvPr/>
        </p:nvSpPr>
        <p:spPr>
          <a:xfrm>
            <a:off x="6895351" y="1129031"/>
            <a:ext cx="664847"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26-05-13</a:t>
            </a:r>
          </a:p>
        </p:txBody>
      </p:sp>
      <p:sp>
        <p:nvSpPr>
          <p:cNvPr id="76" name="textruta 75">
            <a:extLst>
              <a:ext uri="{FF2B5EF4-FFF2-40B4-BE49-F238E27FC236}">
                <a16:creationId xmlns:a16="http://schemas.microsoft.com/office/drawing/2014/main" id="{F4763AEB-B4B2-4802-A1F9-298657073E85}"/>
              </a:ext>
            </a:extLst>
          </p:cNvPr>
          <p:cNvSpPr txBox="1"/>
          <p:nvPr/>
        </p:nvSpPr>
        <p:spPr>
          <a:xfrm>
            <a:off x="8794028" y="1129031"/>
            <a:ext cx="664846"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26-06-08</a:t>
            </a:r>
          </a:p>
        </p:txBody>
      </p:sp>
      <p:sp>
        <p:nvSpPr>
          <p:cNvPr id="27" name="textruta 26">
            <a:extLst>
              <a:ext uri="{FF2B5EF4-FFF2-40B4-BE49-F238E27FC236}">
                <a16:creationId xmlns:a16="http://schemas.microsoft.com/office/drawing/2014/main" id="{89F936CC-EF91-4469-AB9C-05C2FFF66CCC}"/>
              </a:ext>
            </a:extLst>
          </p:cNvPr>
          <p:cNvSpPr txBox="1"/>
          <p:nvPr/>
        </p:nvSpPr>
        <p:spPr>
          <a:xfrm>
            <a:off x="11103642" y="1129031"/>
            <a:ext cx="664846" cy="223986"/>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26-07-28</a:t>
            </a:r>
          </a:p>
        </p:txBody>
      </p:sp>
      <p:sp>
        <p:nvSpPr>
          <p:cNvPr id="36" name="Rektangel 35">
            <a:extLst>
              <a:ext uri="{FF2B5EF4-FFF2-40B4-BE49-F238E27FC236}">
                <a16:creationId xmlns:a16="http://schemas.microsoft.com/office/drawing/2014/main" id="{B7754C88-20A6-4700-8290-06856CBA5B43}"/>
              </a:ext>
            </a:extLst>
          </p:cNvPr>
          <p:cNvSpPr/>
          <p:nvPr/>
        </p:nvSpPr>
        <p:spPr>
          <a:xfrm>
            <a:off x="43399" y="5032388"/>
            <a:ext cx="1360720" cy="758632"/>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Nyhetsbrev 2 från </a:t>
            </a:r>
            <a:r>
              <a:rPr lang="sv-SE" sz="1058" b="1" err="1">
                <a:solidFill>
                  <a:prstClr val="black"/>
                </a:solidFill>
                <a:latin typeface="Calibri" panose="020F0502020204030204"/>
              </a:rPr>
              <a:t>Ei</a:t>
            </a:r>
            <a:r>
              <a:rPr lang="sv-SE" sz="1058" b="1">
                <a:solidFill>
                  <a:prstClr val="black"/>
                </a:solidFill>
                <a:latin typeface="Calibri" panose="020F0502020204030204"/>
              </a:rPr>
              <a:t> </a:t>
            </a:r>
          </a:p>
          <a:p>
            <a:pPr defTabSz="609503"/>
            <a:r>
              <a:rPr lang="sv-SE" sz="900">
                <a:solidFill>
                  <a:prstClr val="black"/>
                </a:solidFill>
                <a:latin typeface="Calibri" panose="020F0502020204030204"/>
              </a:rPr>
              <a:t>Syfte: Säkerställa att alla </a:t>
            </a:r>
            <a:r>
              <a:rPr lang="sv-SE" sz="900" err="1">
                <a:solidFill>
                  <a:prstClr val="black"/>
                </a:solidFill>
                <a:latin typeface="Calibri" panose="020F0502020204030204"/>
              </a:rPr>
              <a:t>DSO:er</a:t>
            </a:r>
            <a:r>
              <a:rPr lang="sv-SE" sz="900">
                <a:solidFill>
                  <a:prstClr val="black"/>
                </a:solidFill>
                <a:latin typeface="Calibri" panose="020F0502020204030204"/>
              </a:rPr>
              <a:t> har information om vilken data/info som ska levereras, till vem och när</a:t>
            </a:r>
          </a:p>
        </p:txBody>
      </p:sp>
      <p:sp>
        <p:nvSpPr>
          <p:cNvPr id="37" name="Rektangel 36">
            <a:extLst>
              <a:ext uri="{FF2B5EF4-FFF2-40B4-BE49-F238E27FC236}">
                <a16:creationId xmlns:a16="http://schemas.microsoft.com/office/drawing/2014/main" id="{A76FE6B3-511F-4D67-AD66-11F264403A19}"/>
              </a:ext>
            </a:extLst>
          </p:cNvPr>
          <p:cNvSpPr/>
          <p:nvPr/>
        </p:nvSpPr>
        <p:spPr>
          <a:xfrm>
            <a:off x="4986922" y="2357219"/>
            <a:ext cx="1078047"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Lokalnät levererar data/information till utpekat Regionnät</a:t>
            </a:r>
          </a:p>
          <a:p>
            <a:pPr defTabSz="609503"/>
            <a:endParaRPr lang="sv-SE" sz="1058" b="1">
              <a:solidFill>
                <a:srgbClr val="FF0000"/>
              </a:solidFill>
              <a:latin typeface="Calibri" panose="020F0502020204030204"/>
            </a:endParaRPr>
          </a:p>
        </p:txBody>
      </p:sp>
      <p:sp>
        <p:nvSpPr>
          <p:cNvPr id="38" name="Rektangel 37">
            <a:extLst>
              <a:ext uri="{FF2B5EF4-FFF2-40B4-BE49-F238E27FC236}">
                <a16:creationId xmlns:a16="http://schemas.microsoft.com/office/drawing/2014/main" id="{4DE7832D-3232-41B9-B887-B49760DCC725}"/>
              </a:ext>
            </a:extLst>
          </p:cNvPr>
          <p:cNvSpPr/>
          <p:nvPr/>
        </p:nvSpPr>
        <p:spPr>
          <a:xfrm>
            <a:off x="904840" y="2357219"/>
            <a:ext cx="1199740"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Kapacitet i anslutningspunkter levereras till underliggande nät</a:t>
            </a:r>
          </a:p>
        </p:txBody>
      </p:sp>
      <p:sp>
        <p:nvSpPr>
          <p:cNvPr id="40" name="Rektangel 39">
            <a:extLst>
              <a:ext uri="{FF2B5EF4-FFF2-40B4-BE49-F238E27FC236}">
                <a16:creationId xmlns:a16="http://schemas.microsoft.com/office/drawing/2014/main" id="{8859E2B0-FF6D-415B-8EE9-B3BC89989CC6}"/>
              </a:ext>
            </a:extLst>
          </p:cNvPr>
          <p:cNvSpPr/>
          <p:nvPr/>
        </p:nvSpPr>
        <p:spPr>
          <a:xfrm>
            <a:off x="9226224" y="1527148"/>
            <a:ext cx="849852"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Svk levererar rapport till </a:t>
            </a:r>
            <a:r>
              <a:rPr lang="sv-SE" sz="1058" err="1">
                <a:solidFill>
                  <a:prstClr val="black"/>
                </a:solidFill>
                <a:latin typeface="Calibri" panose="020F0502020204030204"/>
              </a:rPr>
              <a:t>Ei</a:t>
            </a:r>
            <a:r>
              <a:rPr lang="sv-SE" sz="1058">
                <a:solidFill>
                  <a:prstClr val="black"/>
                </a:solidFill>
                <a:latin typeface="Calibri" panose="020F0502020204030204"/>
              </a:rPr>
              <a:t> för godkännande</a:t>
            </a:r>
          </a:p>
        </p:txBody>
      </p:sp>
      <p:sp>
        <p:nvSpPr>
          <p:cNvPr id="54" name="Rektangel 53">
            <a:extLst>
              <a:ext uri="{FF2B5EF4-FFF2-40B4-BE49-F238E27FC236}">
                <a16:creationId xmlns:a16="http://schemas.microsoft.com/office/drawing/2014/main" id="{FA094E33-A217-4E50-8B31-7014F200AB27}"/>
              </a:ext>
            </a:extLst>
          </p:cNvPr>
          <p:cNvSpPr/>
          <p:nvPr/>
        </p:nvSpPr>
        <p:spPr>
          <a:xfrm>
            <a:off x="6718510" y="1527148"/>
            <a:ext cx="1105365"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preliminärt utkast rapport till </a:t>
            </a:r>
            <a:r>
              <a:rPr lang="sv-SE" sz="1058" err="1">
                <a:solidFill>
                  <a:prstClr val="black"/>
                </a:solidFill>
                <a:latin typeface="Calibri" panose="020F0502020204030204"/>
              </a:rPr>
              <a:t>Ei</a:t>
            </a:r>
            <a:r>
              <a:rPr lang="sv-SE" sz="1058">
                <a:solidFill>
                  <a:prstClr val="black"/>
                </a:solidFill>
                <a:latin typeface="Calibri" panose="020F0502020204030204"/>
              </a:rPr>
              <a:t> för diskussion</a:t>
            </a:r>
          </a:p>
          <a:p>
            <a:pPr defTabSz="609503"/>
            <a:endParaRPr lang="sv-SE" sz="1058" b="1">
              <a:solidFill>
                <a:srgbClr val="FF0000"/>
              </a:solidFill>
              <a:latin typeface="Calibri" panose="020F0502020204030204"/>
            </a:endParaRPr>
          </a:p>
        </p:txBody>
      </p:sp>
      <p:sp>
        <p:nvSpPr>
          <p:cNvPr id="70" name="Rektangel 69">
            <a:extLst>
              <a:ext uri="{FF2B5EF4-FFF2-40B4-BE49-F238E27FC236}">
                <a16:creationId xmlns:a16="http://schemas.microsoft.com/office/drawing/2014/main" id="{F06F325A-ABA8-41F8-AEEB-E64AECAADFCB}"/>
              </a:ext>
            </a:extLst>
          </p:cNvPr>
          <p:cNvSpPr/>
          <p:nvPr/>
        </p:nvSpPr>
        <p:spPr>
          <a:xfrm>
            <a:off x="8062664" y="1527148"/>
            <a:ext cx="917781" cy="712117"/>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utkast rapport till </a:t>
            </a:r>
            <a:r>
              <a:rPr lang="sv-SE" sz="1058" err="1">
                <a:solidFill>
                  <a:prstClr val="black"/>
                </a:solidFill>
                <a:latin typeface="Calibri" panose="020F0502020204030204"/>
              </a:rPr>
              <a:t>Ei</a:t>
            </a:r>
            <a:endParaRPr lang="sv-SE" sz="1058">
              <a:solidFill>
                <a:prstClr val="black"/>
              </a:solidFill>
              <a:latin typeface="Calibri" panose="020F0502020204030204"/>
            </a:endParaRPr>
          </a:p>
          <a:p>
            <a:pPr defTabSz="609503"/>
            <a:endParaRPr lang="sv-SE" sz="1058">
              <a:solidFill>
                <a:prstClr val="black"/>
              </a:solidFill>
              <a:latin typeface="Calibri" panose="020F0502020204030204"/>
            </a:endParaRPr>
          </a:p>
          <a:p>
            <a:pPr defTabSz="609503"/>
            <a:endParaRPr lang="sv-SE" sz="1058" b="1">
              <a:solidFill>
                <a:srgbClr val="FF0000"/>
              </a:solidFill>
              <a:latin typeface="Calibri" panose="020F0502020204030204"/>
            </a:endParaRPr>
          </a:p>
        </p:txBody>
      </p:sp>
      <p:sp>
        <p:nvSpPr>
          <p:cNvPr id="71" name="Rektangel 70">
            <a:extLst>
              <a:ext uri="{FF2B5EF4-FFF2-40B4-BE49-F238E27FC236}">
                <a16:creationId xmlns:a16="http://schemas.microsoft.com/office/drawing/2014/main" id="{9088277E-77E3-472E-A73F-F9820F2463DA}"/>
              </a:ext>
            </a:extLst>
          </p:cNvPr>
          <p:cNvSpPr/>
          <p:nvPr/>
        </p:nvSpPr>
        <p:spPr>
          <a:xfrm>
            <a:off x="8628769" y="4127779"/>
            <a:ext cx="1042713" cy="71960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Möte: </a:t>
            </a:r>
            <a:r>
              <a:rPr lang="sv-SE" sz="1058">
                <a:solidFill>
                  <a:prstClr val="black"/>
                </a:solidFill>
                <a:latin typeface="Calibri" panose="020F0502020204030204"/>
              </a:rPr>
              <a:t>Diskussion av rapport</a:t>
            </a:r>
          </a:p>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 DSO+ </a:t>
            </a:r>
            <a:r>
              <a:rPr lang="sv-SE" sz="1058" err="1">
                <a:solidFill>
                  <a:prstClr val="black"/>
                </a:solidFill>
                <a:latin typeface="Calibri" panose="020F0502020204030204"/>
              </a:rPr>
              <a:t>Ei</a:t>
            </a:r>
            <a:endParaRPr lang="sv-SE" sz="1058">
              <a:solidFill>
                <a:prstClr val="black"/>
              </a:solidFill>
              <a:latin typeface="Calibri" panose="020F0502020204030204"/>
            </a:endParaRPr>
          </a:p>
        </p:txBody>
      </p:sp>
      <p:sp>
        <p:nvSpPr>
          <p:cNvPr id="72" name="Rektangel 71">
            <a:extLst>
              <a:ext uri="{FF2B5EF4-FFF2-40B4-BE49-F238E27FC236}">
                <a16:creationId xmlns:a16="http://schemas.microsoft.com/office/drawing/2014/main" id="{830385C5-E9A9-4771-AC2E-B2A17EC6795A}"/>
              </a:ext>
            </a:extLst>
          </p:cNvPr>
          <p:cNvSpPr/>
          <p:nvPr/>
        </p:nvSpPr>
        <p:spPr>
          <a:xfrm>
            <a:off x="10985505" y="1527148"/>
            <a:ext cx="1109378" cy="719608"/>
          </a:xfrm>
          <a:prstGeom prst="rect">
            <a:avLst/>
          </a:prstGeom>
          <a:solidFill>
            <a:srgbClr val="70AD47"/>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FNA-rapport till ACER, kommissionen, regeringen</a:t>
            </a:r>
          </a:p>
          <a:p>
            <a:pPr defTabSz="609503"/>
            <a:endParaRPr lang="sv-SE" sz="1058">
              <a:solidFill>
                <a:prstClr val="black"/>
              </a:solidFill>
              <a:latin typeface="Calibri" panose="020F0502020204030204"/>
            </a:endParaRPr>
          </a:p>
        </p:txBody>
      </p:sp>
      <p:sp>
        <p:nvSpPr>
          <p:cNvPr id="59" name="textruta 58">
            <a:extLst>
              <a:ext uri="{FF2B5EF4-FFF2-40B4-BE49-F238E27FC236}">
                <a16:creationId xmlns:a16="http://schemas.microsoft.com/office/drawing/2014/main" id="{F2923266-6A53-4A6D-B7AB-2C3C90AA99D1}"/>
              </a:ext>
            </a:extLst>
          </p:cNvPr>
          <p:cNvSpPr txBox="1"/>
          <p:nvPr/>
        </p:nvSpPr>
        <p:spPr>
          <a:xfrm>
            <a:off x="1584229" y="-50562"/>
            <a:ext cx="2471069" cy="461665"/>
          </a:xfrm>
          <a:prstGeom prst="rect">
            <a:avLst/>
          </a:prstGeom>
          <a:noFill/>
        </p:spPr>
        <p:txBody>
          <a:bodyPr wrap="square" rtlCol="0">
            <a:spAutoFit/>
          </a:bodyPr>
          <a:lstStyle/>
          <a:p>
            <a:pPr defTabSz="609503"/>
            <a:r>
              <a:rPr lang="sv-SE" sz="2400">
                <a:solidFill>
                  <a:prstClr val="black"/>
                </a:solidFill>
                <a:latin typeface="Calibri" panose="020F0502020204030204"/>
              </a:rPr>
              <a:t>FAS 2 </a:t>
            </a:r>
          </a:p>
        </p:txBody>
      </p:sp>
      <p:sp>
        <p:nvSpPr>
          <p:cNvPr id="39" name="textruta 38">
            <a:extLst>
              <a:ext uri="{FF2B5EF4-FFF2-40B4-BE49-F238E27FC236}">
                <a16:creationId xmlns:a16="http://schemas.microsoft.com/office/drawing/2014/main" id="{AC97BFB7-BD6C-4B88-8282-55F5DD1E5D10}"/>
              </a:ext>
            </a:extLst>
          </p:cNvPr>
          <p:cNvSpPr txBox="1"/>
          <p:nvPr/>
        </p:nvSpPr>
        <p:spPr>
          <a:xfrm>
            <a:off x="3200311" y="8804"/>
            <a:ext cx="1796908" cy="381899"/>
          </a:xfrm>
          <a:prstGeom prst="rect">
            <a:avLst/>
          </a:prstGeom>
          <a:solidFill>
            <a:srgbClr val="FFFF00"/>
          </a:solidFill>
        </p:spPr>
        <p:txBody>
          <a:bodyPr wrap="square" rtlCol="0">
            <a:spAutoFit/>
          </a:bodyPr>
          <a:lstStyle/>
          <a:p>
            <a:pPr defTabSz="609503"/>
            <a:r>
              <a:rPr lang="sv-SE" sz="941">
                <a:solidFill>
                  <a:prstClr val="black"/>
                </a:solidFill>
                <a:latin typeface="Calibri" panose="020F0502020204030204"/>
              </a:rPr>
              <a:t>UTKAST - DISKUSSIONSUNDERLAG</a:t>
            </a:r>
          </a:p>
        </p:txBody>
      </p:sp>
      <p:sp>
        <p:nvSpPr>
          <p:cNvPr id="41" name="Rektangel 40">
            <a:extLst>
              <a:ext uri="{FF2B5EF4-FFF2-40B4-BE49-F238E27FC236}">
                <a16:creationId xmlns:a16="http://schemas.microsoft.com/office/drawing/2014/main" id="{51960E77-A8E7-4F78-8DD5-2FEBF811A622}"/>
              </a:ext>
            </a:extLst>
          </p:cNvPr>
          <p:cNvSpPr/>
          <p:nvPr/>
        </p:nvSpPr>
        <p:spPr>
          <a:xfrm>
            <a:off x="105581" y="313791"/>
            <a:ext cx="1164814" cy="446838"/>
          </a:xfrm>
          <a:prstGeom prst="rect">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schemeClr val="tx1"/>
                </a:solidFill>
                <a:latin typeface="Calibri" panose="020F0502020204030204"/>
              </a:rPr>
              <a:t>Överenskommelser Fas 1 är ingångna</a:t>
            </a:r>
          </a:p>
        </p:txBody>
      </p:sp>
      <p:sp>
        <p:nvSpPr>
          <p:cNvPr id="57" name="Rektangel 56">
            <a:extLst>
              <a:ext uri="{FF2B5EF4-FFF2-40B4-BE49-F238E27FC236}">
                <a16:creationId xmlns:a16="http://schemas.microsoft.com/office/drawing/2014/main" id="{42402EB4-B8B7-4B61-B295-DDB0EFFB8596}"/>
              </a:ext>
            </a:extLst>
          </p:cNvPr>
          <p:cNvSpPr/>
          <p:nvPr/>
        </p:nvSpPr>
        <p:spPr>
          <a:xfrm>
            <a:off x="6108063" y="2357219"/>
            <a:ext cx="1190365" cy="719608"/>
          </a:xfrm>
          <a:prstGeom prst="rect">
            <a:avLst/>
          </a:prstGeom>
          <a:solidFill>
            <a:srgbClr val="BCE0F5"/>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Regionnät levererar aggregerad  data/information till </a:t>
            </a:r>
            <a:r>
              <a:rPr lang="sv-SE" sz="1058" err="1">
                <a:solidFill>
                  <a:prstClr val="black"/>
                </a:solidFill>
                <a:latin typeface="Calibri" panose="020F0502020204030204"/>
              </a:rPr>
              <a:t>Svk</a:t>
            </a:r>
            <a:endParaRPr lang="sv-SE" sz="1058">
              <a:solidFill>
                <a:prstClr val="black"/>
              </a:solidFill>
              <a:latin typeface="Calibri" panose="020F0502020204030204"/>
            </a:endParaRPr>
          </a:p>
          <a:p>
            <a:pPr defTabSz="609503"/>
            <a:endParaRPr lang="sv-SE" sz="1058" b="1">
              <a:solidFill>
                <a:srgbClr val="FF0000"/>
              </a:solidFill>
              <a:latin typeface="Calibri" panose="020F0502020204030204"/>
            </a:endParaRPr>
          </a:p>
        </p:txBody>
      </p:sp>
      <p:sp>
        <p:nvSpPr>
          <p:cNvPr id="74" name="Rektangel 73">
            <a:extLst>
              <a:ext uri="{FF2B5EF4-FFF2-40B4-BE49-F238E27FC236}">
                <a16:creationId xmlns:a16="http://schemas.microsoft.com/office/drawing/2014/main" id="{825DB8B3-F81F-45BD-A27A-FE29176257D5}"/>
              </a:ext>
            </a:extLst>
          </p:cNvPr>
          <p:cNvSpPr/>
          <p:nvPr/>
        </p:nvSpPr>
        <p:spPr>
          <a:xfrm>
            <a:off x="910079" y="1527148"/>
            <a:ext cx="1105365"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utkast rapport-struktur till </a:t>
            </a:r>
            <a:r>
              <a:rPr lang="sv-SE" sz="1058" err="1">
                <a:solidFill>
                  <a:prstClr val="black"/>
                </a:solidFill>
                <a:latin typeface="Calibri" panose="020F0502020204030204"/>
              </a:rPr>
              <a:t>Ei</a:t>
            </a:r>
            <a:r>
              <a:rPr lang="sv-SE" sz="1058">
                <a:solidFill>
                  <a:prstClr val="black"/>
                </a:solidFill>
                <a:latin typeface="Calibri" panose="020F0502020204030204"/>
              </a:rPr>
              <a:t> för diskussion</a:t>
            </a:r>
          </a:p>
          <a:p>
            <a:pPr defTabSz="609503"/>
            <a:endParaRPr lang="sv-SE" sz="1058" b="1">
              <a:solidFill>
                <a:srgbClr val="FF0000"/>
              </a:solidFill>
              <a:latin typeface="Calibri" panose="020F0502020204030204"/>
            </a:endParaRPr>
          </a:p>
        </p:txBody>
      </p:sp>
      <p:sp>
        <p:nvSpPr>
          <p:cNvPr id="78" name="textruta 77">
            <a:extLst>
              <a:ext uri="{FF2B5EF4-FFF2-40B4-BE49-F238E27FC236}">
                <a16:creationId xmlns:a16="http://schemas.microsoft.com/office/drawing/2014/main" id="{001F6734-94D5-48EC-9BAA-FFE12420C6CE}"/>
              </a:ext>
            </a:extLst>
          </p:cNvPr>
          <p:cNvSpPr txBox="1"/>
          <p:nvPr/>
        </p:nvSpPr>
        <p:spPr>
          <a:xfrm>
            <a:off x="9413102" y="1129031"/>
            <a:ext cx="664846" cy="223986"/>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26-06-29</a:t>
            </a:r>
          </a:p>
        </p:txBody>
      </p:sp>
      <p:cxnSp>
        <p:nvCxnSpPr>
          <p:cNvPr id="79" name="Rak koppling 78">
            <a:extLst>
              <a:ext uri="{FF2B5EF4-FFF2-40B4-BE49-F238E27FC236}">
                <a16:creationId xmlns:a16="http://schemas.microsoft.com/office/drawing/2014/main" id="{13B461DB-E4C2-4C27-A6BB-B9CE31377DDE}"/>
              </a:ext>
            </a:extLst>
          </p:cNvPr>
          <p:cNvCxnSpPr>
            <a:cxnSpLocks/>
            <a:endCxn id="9" idx="0"/>
          </p:cNvCxnSpPr>
          <p:nvPr/>
        </p:nvCxnSpPr>
        <p:spPr>
          <a:xfrm flipH="1">
            <a:off x="10714084" y="1382624"/>
            <a:ext cx="31468" cy="3674515"/>
          </a:xfrm>
          <a:prstGeom prst="line">
            <a:avLst/>
          </a:prstGeom>
        </p:spPr>
        <p:style>
          <a:lnRef idx="1">
            <a:schemeClr val="dk1"/>
          </a:lnRef>
          <a:fillRef idx="0">
            <a:schemeClr val="dk1"/>
          </a:fillRef>
          <a:effectRef idx="0">
            <a:schemeClr val="dk1"/>
          </a:effectRef>
          <a:fontRef idx="minor">
            <a:schemeClr val="tx1"/>
          </a:fontRef>
        </p:style>
      </p:cxnSp>
      <p:sp>
        <p:nvSpPr>
          <p:cNvPr id="80" name="textruta 79">
            <a:extLst>
              <a:ext uri="{FF2B5EF4-FFF2-40B4-BE49-F238E27FC236}">
                <a16:creationId xmlns:a16="http://schemas.microsoft.com/office/drawing/2014/main" id="{904C0D78-C610-4742-97B3-FBE69E8E3B14}"/>
              </a:ext>
            </a:extLst>
          </p:cNvPr>
          <p:cNvSpPr txBox="1"/>
          <p:nvPr/>
        </p:nvSpPr>
        <p:spPr>
          <a:xfrm>
            <a:off x="10385669" y="1129031"/>
            <a:ext cx="664846" cy="223986"/>
          </a:xfrm>
          <a:prstGeom prst="rect">
            <a:avLst/>
          </a:prstGeom>
          <a:noFill/>
          <a:ln>
            <a:solidFill>
              <a:schemeClr val="accent6">
                <a:lumMod val="50000"/>
              </a:schemeClr>
            </a:solidFill>
          </a:ln>
        </p:spPr>
        <p:txBody>
          <a:bodyPr wrap="square" lIns="42330" tIns="42330" rIns="42330" bIns="42330" rtlCol="0">
            <a:spAutoFit/>
          </a:bodyPr>
          <a:lstStyle/>
          <a:p>
            <a:pPr algn="ctr" defTabSz="609503"/>
            <a:r>
              <a:rPr lang="sv-SE" sz="900" b="1">
                <a:solidFill>
                  <a:prstClr val="black"/>
                </a:solidFill>
                <a:latin typeface="Calibri" panose="020F0502020204030204"/>
              </a:rPr>
              <a:t>26-07-06</a:t>
            </a:r>
          </a:p>
        </p:txBody>
      </p:sp>
      <p:sp>
        <p:nvSpPr>
          <p:cNvPr id="81" name="Rektangel 80">
            <a:extLst>
              <a:ext uri="{FF2B5EF4-FFF2-40B4-BE49-F238E27FC236}">
                <a16:creationId xmlns:a16="http://schemas.microsoft.com/office/drawing/2014/main" id="{6ED59F9E-83CF-4701-965A-ED0336339EFD}"/>
              </a:ext>
            </a:extLst>
          </p:cNvPr>
          <p:cNvSpPr/>
          <p:nvPr/>
        </p:nvSpPr>
        <p:spPr>
          <a:xfrm>
            <a:off x="10121659" y="1527148"/>
            <a:ext cx="814726"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Ei</a:t>
            </a:r>
            <a:r>
              <a:rPr lang="sv-SE" sz="1058">
                <a:solidFill>
                  <a:prstClr val="black"/>
                </a:solidFill>
                <a:latin typeface="Calibri" panose="020F0502020204030204"/>
              </a:rPr>
              <a:t> godkänner rapporten</a:t>
            </a:r>
          </a:p>
          <a:p>
            <a:pPr defTabSz="609503"/>
            <a:endParaRPr lang="sv-SE" sz="1058">
              <a:solidFill>
                <a:prstClr val="black"/>
              </a:solidFill>
              <a:latin typeface="Calibri" panose="020F0502020204030204"/>
            </a:endParaRPr>
          </a:p>
        </p:txBody>
      </p:sp>
      <p:sp>
        <p:nvSpPr>
          <p:cNvPr id="85" name="Rektangel 84">
            <a:extLst>
              <a:ext uri="{FF2B5EF4-FFF2-40B4-BE49-F238E27FC236}">
                <a16:creationId xmlns:a16="http://schemas.microsoft.com/office/drawing/2014/main" id="{431716BA-9C53-4A02-AFB1-53AC777EC3A0}"/>
              </a:ext>
            </a:extLst>
          </p:cNvPr>
          <p:cNvSpPr/>
          <p:nvPr/>
        </p:nvSpPr>
        <p:spPr>
          <a:xfrm>
            <a:off x="7369820" y="4127779"/>
            <a:ext cx="1042713" cy="71960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Möte: </a:t>
            </a:r>
            <a:r>
              <a:rPr lang="sv-SE" sz="1058">
                <a:solidFill>
                  <a:prstClr val="black"/>
                </a:solidFill>
                <a:latin typeface="Calibri" panose="020F0502020204030204"/>
              </a:rPr>
              <a:t>Diskussion av rapport</a:t>
            </a:r>
          </a:p>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 DSO+ </a:t>
            </a:r>
            <a:r>
              <a:rPr lang="sv-SE" sz="1058" err="1">
                <a:solidFill>
                  <a:prstClr val="black"/>
                </a:solidFill>
                <a:latin typeface="Calibri" panose="020F0502020204030204"/>
              </a:rPr>
              <a:t>Ei</a:t>
            </a:r>
            <a:endParaRPr lang="sv-SE" sz="1058">
              <a:solidFill>
                <a:prstClr val="black"/>
              </a:solidFill>
              <a:latin typeface="Calibri" panose="020F0502020204030204"/>
            </a:endParaRPr>
          </a:p>
        </p:txBody>
      </p:sp>
      <p:sp>
        <p:nvSpPr>
          <p:cNvPr id="87" name="textruta 86">
            <a:extLst>
              <a:ext uri="{FF2B5EF4-FFF2-40B4-BE49-F238E27FC236}">
                <a16:creationId xmlns:a16="http://schemas.microsoft.com/office/drawing/2014/main" id="{BAC108E0-785B-4193-8306-7F2A0E4C719F}"/>
              </a:ext>
            </a:extLst>
          </p:cNvPr>
          <p:cNvSpPr txBox="1"/>
          <p:nvPr/>
        </p:nvSpPr>
        <p:spPr>
          <a:xfrm>
            <a:off x="7570583" y="1129031"/>
            <a:ext cx="664847"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26-05-20</a:t>
            </a:r>
          </a:p>
        </p:txBody>
      </p:sp>
      <p:sp>
        <p:nvSpPr>
          <p:cNvPr id="88" name="Rektangel 87">
            <a:extLst>
              <a:ext uri="{FF2B5EF4-FFF2-40B4-BE49-F238E27FC236}">
                <a16:creationId xmlns:a16="http://schemas.microsoft.com/office/drawing/2014/main" id="{85182A8C-7900-4168-B930-84C0F8BA24AC}"/>
              </a:ext>
            </a:extLst>
          </p:cNvPr>
          <p:cNvSpPr/>
          <p:nvPr/>
        </p:nvSpPr>
        <p:spPr>
          <a:xfrm>
            <a:off x="1951989" y="4127779"/>
            <a:ext cx="1292457" cy="71960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Möte: </a:t>
            </a:r>
            <a:r>
              <a:rPr lang="sv-SE" sz="1058">
                <a:solidFill>
                  <a:prstClr val="black"/>
                </a:solidFill>
                <a:latin typeface="Calibri" panose="020F0502020204030204"/>
              </a:rPr>
              <a:t>Diskussion data/information</a:t>
            </a:r>
          </a:p>
          <a:p>
            <a:pPr defTabSz="609503"/>
            <a:r>
              <a:rPr lang="sv-SE" sz="1058">
                <a:solidFill>
                  <a:prstClr val="black"/>
                </a:solidFill>
                <a:latin typeface="Calibri" panose="020F0502020204030204"/>
              </a:rPr>
              <a:t>Utmaningar, tolkning</a:t>
            </a:r>
          </a:p>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 DSO</a:t>
            </a:r>
          </a:p>
        </p:txBody>
      </p:sp>
      <p:sp>
        <p:nvSpPr>
          <p:cNvPr id="89" name="Rektangel 88">
            <a:extLst>
              <a:ext uri="{FF2B5EF4-FFF2-40B4-BE49-F238E27FC236}">
                <a16:creationId xmlns:a16="http://schemas.microsoft.com/office/drawing/2014/main" id="{7A005F9A-12A0-4195-B3AE-3329D3484989}"/>
              </a:ext>
            </a:extLst>
          </p:cNvPr>
          <p:cNvSpPr/>
          <p:nvPr/>
        </p:nvSpPr>
        <p:spPr>
          <a:xfrm>
            <a:off x="43399" y="5898733"/>
            <a:ext cx="1017118" cy="71840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Energiföretagen </a:t>
            </a:r>
            <a:r>
              <a:rPr lang="sv-SE" sz="1050" err="1">
                <a:solidFill>
                  <a:prstClr val="black"/>
                </a:solidFill>
                <a:latin typeface="Calibri" panose="020F0502020204030204"/>
              </a:rPr>
              <a:t>webbinar</a:t>
            </a:r>
            <a:endParaRPr lang="sv-SE" sz="1050">
              <a:solidFill>
                <a:prstClr val="black"/>
              </a:solidFill>
              <a:latin typeface="Calibri" panose="020F0502020204030204"/>
            </a:endParaRPr>
          </a:p>
          <a:p>
            <a:pPr defTabSz="609503"/>
            <a:r>
              <a:rPr lang="sv-SE" sz="900">
                <a:solidFill>
                  <a:prstClr val="black"/>
                </a:solidFill>
                <a:latin typeface="Calibri" panose="020F0502020204030204"/>
                <a:ea typeface="Calibri"/>
                <a:cs typeface="Calibri"/>
              </a:rPr>
              <a:t>Genomförandet av FNA i Sverige</a:t>
            </a:r>
          </a:p>
        </p:txBody>
      </p:sp>
      <p:sp>
        <p:nvSpPr>
          <p:cNvPr id="94" name="Rektangel 93">
            <a:extLst>
              <a:ext uri="{FF2B5EF4-FFF2-40B4-BE49-F238E27FC236}">
                <a16:creationId xmlns:a16="http://schemas.microsoft.com/office/drawing/2014/main" id="{CF9BDBA7-2023-43B2-82C7-8F765B8906EA}"/>
              </a:ext>
            </a:extLst>
          </p:cNvPr>
          <p:cNvSpPr/>
          <p:nvPr/>
        </p:nvSpPr>
        <p:spPr>
          <a:xfrm>
            <a:off x="2670229" y="5898733"/>
            <a:ext cx="1292457" cy="68261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Energiföretagen </a:t>
            </a:r>
            <a:r>
              <a:rPr lang="sv-SE" sz="1050" err="1">
                <a:solidFill>
                  <a:prstClr val="black"/>
                </a:solidFill>
                <a:latin typeface="Calibri" panose="020F0502020204030204"/>
              </a:rPr>
              <a:t>webbinar</a:t>
            </a:r>
            <a:endParaRPr lang="sv-SE" sz="1050">
              <a:solidFill>
                <a:prstClr val="black"/>
              </a:solidFill>
              <a:latin typeface="Calibri" panose="020F0502020204030204"/>
            </a:endParaRPr>
          </a:p>
          <a:p>
            <a:pPr defTabSz="609503"/>
            <a:r>
              <a:rPr lang="sv-SE" sz="900">
                <a:solidFill>
                  <a:prstClr val="black"/>
                </a:solidFill>
                <a:latin typeface="Calibri" panose="020F0502020204030204"/>
                <a:ea typeface="Calibri"/>
                <a:cs typeface="Calibri"/>
              </a:rPr>
              <a:t>Lösa ut frågor om inlämnande av data/info</a:t>
            </a:r>
          </a:p>
        </p:txBody>
      </p:sp>
      <p:sp>
        <p:nvSpPr>
          <p:cNvPr id="96" name="textruta 95">
            <a:extLst>
              <a:ext uri="{FF2B5EF4-FFF2-40B4-BE49-F238E27FC236}">
                <a16:creationId xmlns:a16="http://schemas.microsoft.com/office/drawing/2014/main" id="{338623AE-CBFD-4EF5-BDC7-CD45B1FE3A55}"/>
              </a:ext>
            </a:extLst>
          </p:cNvPr>
          <p:cNvSpPr txBox="1"/>
          <p:nvPr/>
        </p:nvSpPr>
        <p:spPr>
          <a:xfrm>
            <a:off x="2268157" y="1129031"/>
            <a:ext cx="664847"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26-02-01</a:t>
            </a:r>
          </a:p>
        </p:txBody>
      </p:sp>
      <p:sp>
        <p:nvSpPr>
          <p:cNvPr id="98" name="textruta 97">
            <a:extLst>
              <a:ext uri="{FF2B5EF4-FFF2-40B4-BE49-F238E27FC236}">
                <a16:creationId xmlns:a16="http://schemas.microsoft.com/office/drawing/2014/main" id="{C47F475F-4753-433E-A304-5B93270629E2}"/>
              </a:ext>
            </a:extLst>
          </p:cNvPr>
          <p:cNvSpPr txBox="1"/>
          <p:nvPr/>
        </p:nvSpPr>
        <p:spPr>
          <a:xfrm>
            <a:off x="2872703" y="1129031"/>
            <a:ext cx="664847"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26-03-02</a:t>
            </a:r>
          </a:p>
        </p:txBody>
      </p:sp>
      <p:sp>
        <p:nvSpPr>
          <p:cNvPr id="99" name="Rektangel 98">
            <a:extLst>
              <a:ext uri="{FF2B5EF4-FFF2-40B4-BE49-F238E27FC236}">
                <a16:creationId xmlns:a16="http://schemas.microsoft.com/office/drawing/2014/main" id="{B66C5F27-58A8-49BD-92F6-B5667DCB47A6}"/>
              </a:ext>
            </a:extLst>
          </p:cNvPr>
          <p:cNvSpPr/>
          <p:nvPr/>
        </p:nvSpPr>
        <p:spPr>
          <a:xfrm>
            <a:off x="7839176" y="5898733"/>
            <a:ext cx="1045463" cy="68261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Energiföretagen </a:t>
            </a:r>
            <a:r>
              <a:rPr lang="sv-SE" sz="1050" err="1">
                <a:solidFill>
                  <a:prstClr val="black"/>
                </a:solidFill>
                <a:latin typeface="Calibri" panose="020F0502020204030204"/>
              </a:rPr>
              <a:t>webbinar</a:t>
            </a:r>
            <a:endParaRPr lang="sv-SE" sz="1050">
              <a:solidFill>
                <a:prstClr val="black"/>
              </a:solidFill>
              <a:latin typeface="Calibri" panose="020F0502020204030204"/>
            </a:endParaRPr>
          </a:p>
        </p:txBody>
      </p:sp>
      <p:sp>
        <p:nvSpPr>
          <p:cNvPr id="3" name="Rektangel 35">
            <a:extLst>
              <a:ext uri="{FF2B5EF4-FFF2-40B4-BE49-F238E27FC236}">
                <a16:creationId xmlns:a16="http://schemas.microsoft.com/office/drawing/2014/main" id="{BBC091BD-D9F6-EB37-0E70-83F12C37F0B1}"/>
              </a:ext>
            </a:extLst>
          </p:cNvPr>
          <p:cNvSpPr/>
          <p:nvPr/>
        </p:nvSpPr>
        <p:spPr>
          <a:xfrm>
            <a:off x="2886202" y="5025524"/>
            <a:ext cx="1559800" cy="765496"/>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Nyhetsbrev 3 och 4 från </a:t>
            </a:r>
            <a:r>
              <a:rPr lang="sv-SE" sz="1050" b="1" err="1">
                <a:solidFill>
                  <a:prstClr val="black"/>
                </a:solidFill>
                <a:latin typeface="Calibri" panose="020F0502020204030204"/>
              </a:rPr>
              <a:t>Ei</a:t>
            </a:r>
            <a:r>
              <a:rPr lang="sv-SE" sz="1050" b="1">
                <a:solidFill>
                  <a:prstClr val="black"/>
                </a:solidFill>
                <a:latin typeface="Calibri" panose="020F0502020204030204"/>
              </a:rPr>
              <a:t> </a:t>
            </a:r>
          </a:p>
          <a:p>
            <a:pPr defTabSz="609503"/>
            <a:r>
              <a:rPr lang="sv-SE" sz="900">
                <a:solidFill>
                  <a:prstClr val="black"/>
                </a:solidFill>
                <a:latin typeface="Calibri" panose="020F0502020204030204"/>
              </a:rPr>
              <a:t>Syfte: Påminna om att det börjar bli dags att leverera data</a:t>
            </a:r>
            <a:endParaRPr lang="sv-SE" sz="900">
              <a:solidFill>
                <a:prstClr val="black"/>
              </a:solidFill>
              <a:latin typeface="Calibri" panose="020F0502020204030204"/>
              <a:ea typeface="Calibri"/>
              <a:cs typeface="Calibri"/>
            </a:endParaRPr>
          </a:p>
        </p:txBody>
      </p:sp>
      <p:cxnSp>
        <p:nvCxnSpPr>
          <p:cNvPr id="4" name="Rak koppling 96">
            <a:extLst>
              <a:ext uri="{FF2B5EF4-FFF2-40B4-BE49-F238E27FC236}">
                <a16:creationId xmlns:a16="http://schemas.microsoft.com/office/drawing/2014/main" id="{723EE9AA-E5B4-9C89-960B-1AC516577BB5}"/>
              </a:ext>
            </a:extLst>
          </p:cNvPr>
          <p:cNvCxnSpPr>
            <a:cxnSpLocks/>
            <a:stCxn id="5" idx="2"/>
            <a:endCxn id="10" idx="0"/>
          </p:cNvCxnSpPr>
          <p:nvPr/>
        </p:nvCxnSpPr>
        <p:spPr>
          <a:xfrm flipH="1">
            <a:off x="3809320" y="1353017"/>
            <a:ext cx="34239" cy="3704122"/>
          </a:xfrm>
          <a:prstGeom prst="line">
            <a:avLst/>
          </a:prstGeom>
        </p:spPr>
        <p:style>
          <a:lnRef idx="1">
            <a:schemeClr val="dk1"/>
          </a:lnRef>
          <a:fillRef idx="0">
            <a:schemeClr val="dk1"/>
          </a:fillRef>
          <a:effectRef idx="0">
            <a:schemeClr val="dk1"/>
          </a:effectRef>
          <a:fontRef idx="minor">
            <a:schemeClr val="tx1"/>
          </a:fontRef>
        </p:style>
      </p:cxnSp>
      <p:sp>
        <p:nvSpPr>
          <p:cNvPr id="5" name="textruta 97">
            <a:extLst>
              <a:ext uri="{FF2B5EF4-FFF2-40B4-BE49-F238E27FC236}">
                <a16:creationId xmlns:a16="http://schemas.microsoft.com/office/drawing/2014/main" id="{2E725C92-1B43-A2DB-B02B-7E08AAAA614B}"/>
              </a:ext>
            </a:extLst>
          </p:cNvPr>
          <p:cNvSpPr txBox="1"/>
          <p:nvPr/>
        </p:nvSpPr>
        <p:spPr>
          <a:xfrm>
            <a:off x="3511135" y="1129031"/>
            <a:ext cx="664847" cy="223986"/>
          </a:xfrm>
          <a:prstGeom prst="rect">
            <a:avLst/>
          </a:prstGeom>
          <a:noFill/>
        </p:spPr>
        <p:txBody>
          <a:bodyPr wrap="square" lIns="42330" tIns="42330" rIns="42330" bIns="42330" rtlCol="0" anchor="t">
            <a:spAutoFit/>
          </a:bodyPr>
          <a:lstStyle/>
          <a:p>
            <a:pPr algn="ctr" defTabSz="609503"/>
            <a:r>
              <a:rPr lang="sv-SE" sz="900">
                <a:solidFill>
                  <a:prstClr val="black"/>
                </a:solidFill>
                <a:latin typeface="Calibri" panose="020F0502020204030204"/>
              </a:rPr>
              <a:t>26-03-30</a:t>
            </a:r>
          </a:p>
        </p:txBody>
      </p:sp>
      <p:sp>
        <p:nvSpPr>
          <p:cNvPr id="7" name="Rektangel 84">
            <a:extLst>
              <a:ext uri="{FF2B5EF4-FFF2-40B4-BE49-F238E27FC236}">
                <a16:creationId xmlns:a16="http://schemas.microsoft.com/office/drawing/2014/main" id="{D633E124-3D23-FED8-BE7D-8098284EAE40}"/>
              </a:ext>
            </a:extLst>
          </p:cNvPr>
          <p:cNvSpPr/>
          <p:nvPr/>
        </p:nvSpPr>
        <p:spPr>
          <a:xfrm>
            <a:off x="5119485" y="4120914"/>
            <a:ext cx="1042713" cy="71960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Möte: </a:t>
            </a:r>
            <a:r>
              <a:rPr lang="sv-SE" sz="1050">
                <a:solidFill>
                  <a:prstClr val="black"/>
                </a:solidFill>
                <a:latin typeface="Calibri" panose="020F0502020204030204"/>
              </a:rPr>
              <a:t> Avstämning levererad data</a:t>
            </a:r>
            <a:endParaRPr lang="sv-SE" sz="1050">
              <a:solidFill>
                <a:prstClr val="black"/>
              </a:solidFill>
              <a:latin typeface="Calibri" panose="020F0502020204030204"/>
              <a:ea typeface="Calibri"/>
              <a:cs typeface="Calibri"/>
            </a:endParaRPr>
          </a:p>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 DSO+ </a:t>
            </a:r>
            <a:r>
              <a:rPr lang="sv-SE" sz="1058" err="1">
                <a:solidFill>
                  <a:prstClr val="black"/>
                </a:solidFill>
                <a:latin typeface="Calibri" panose="020F0502020204030204"/>
              </a:rPr>
              <a:t>Ei</a:t>
            </a:r>
            <a:endParaRPr lang="sv-SE" sz="1058">
              <a:solidFill>
                <a:prstClr val="black"/>
              </a:solidFill>
              <a:latin typeface="Calibri" panose="020F0502020204030204"/>
            </a:endParaRPr>
          </a:p>
        </p:txBody>
      </p:sp>
      <p:sp>
        <p:nvSpPr>
          <p:cNvPr id="8" name="Rektangel 35">
            <a:extLst>
              <a:ext uri="{FF2B5EF4-FFF2-40B4-BE49-F238E27FC236}">
                <a16:creationId xmlns:a16="http://schemas.microsoft.com/office/drawing/2014/main" id="{43A139C6-4BFF-2172-390C-FA90C0C33B0E}"/>
              </a:ext>
            </a:extLst>
          </p:cNvPr>
          <p:cNvSpPr/>
          <p:nvPr/>
        </p:nvSpPr>
        <p:spPr>
          <a:xfrm>
            <a:off x="9943196" y="5025524"/>
            <a:ext cx="1559800" cy="765496"/>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b="1">
                <a:solidFill>
                  <a:prstClr val="black"/>
                </a:solidFill>
                <a:latin typeface="Calibri" panose="020F0502020204030204"/>
              </a:rPr>
              <a:t>Nyhetsbrev 5 från </a:t>
            </a:r>
            <a:r>
              <a:rPr lang="sv-SE" sz="1050" b="1" err="1">
                <a:solidFill>
                  <a:prstClr val="black"/>
                </a:solidFill>
                <a:latin typeface="Calibri" panose="020F0502020204030204"/>
              </a:rPr>
              <a:t>Ei</a:t>
            </a:r>
            <a:r>
              <a:rPr lang="sv-SE" sz="1050" b="1">
                <a:solidFill>
                  <a:prstClr val="black"/>
                </a:solidFill>
                <a:latin typeface="Calibri" panose="020F0502020204030204"/>
              </a:rPr>
              <a:t> </a:t>
            </a:r>
          </a:p>
          <a:p>
            <a:pPr defTabSz="609503"/>
            <a:r>
              <a:rPr lang="sv-SE" sz="900">
                <a:solidFill>
                  <a:prstClr val="black"/>
                </a:solidFill>
                <a:latin typeface="Calibri" panose="020F0502020204030204"/>
              </a:rPr>
              <a:t>Syfte: Informera </a:t>
            </a:r>
            <a:r>
              <a:rPr lang="sv-SE" sz="900" err="1">
                <a:solidFill>
                  <a:prstClr val="black"/>
                </a:solidFill>
                <a:latin typeface="Calibri" panose="020F0502020204030204"/>
              </a:rPr>
              <a:t>DSO:er</a:t>
            </a:r>
            <a:r>
              <a:rPr lang="sv-SE" sz="900">
                <a:solidFill>
                  <a:prstClr val="black"/>
                </a:solidFill>
                <a:latin typeface="Calibri" panose="020F0502020204030204"/>
              </a:rPr>
              <a:t> om vad deras inlämnade data har använts till. Skapa engagemang för kommande FNA.</a:t>
            </a:r>
            <a:endParaRPr lang="sv-SE" sz="900">
              <a:solidFill>
                <a:prstClr val="black"/>
              </a:solidFill>
              <a:latin typeface="Calibri" panose="020F0502020204030204"/>
              <a:ea typeface="Calibri"/>
              <a:cs typeface="Calibri"/>
            </a:endParaRPr>
          </a:p>
        </p:txBody>
      </p:sp>
      <p:sp>
        <p:nvSpPr>
          <p:cNvPr id="9" name="Oval 8">
            <a:extLst>
              <a:ext uri="{FF2B5EF4-FFF2-40B4-BE49-F238E27FC236}">
                <a16:creationId xmlns:a16="http://schemas.microsoft.com/office/drawing/2014/main" id="{85091037-71D1-C031-A381-210302C5F871}"/>
              </a:ext>
            </a:extLst>
          </p:cNvPr>
          <p:cNvSpPr/>
          <p:nvPr/>
        </p:nvSpPr>
        <p:spPr>
          <a:xfrm flipV="1">
            <a:off x="10677213" y="4983544"/>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EB24FB-7266-52E6-17C6-C95343484BB1}"/>
              </a:ext>
            </a:extLst>
          </p:cNvPr>
          <p:cNvSpPr/>
          <p:nvPr/>
        </p:nvSpPr>
        <p:spPr>
          <a:xfrm flipV="1">
            <a:off x="3772449" y="4983544"/>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492693B-5675-C00E-E409-1B8537589EBF}"/>
              </a:ext>
            </a:extLst>
          </p:cNvPr>
          <p:cNvSpPr/>
          <p:nvPr/>
        </p:nvSpPr>
        <p:spPr>
          <a:xfrm flipV="1">
            <a:off x="3167137" y="4983544"/>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532ED34-A05F-A456-1093-5B6C798A76C8}"/>
              </a:ext>
            </a:extLst>
          </p:cNvPr>
          <p:cNvSpPr/>
          <p:nvPr/>
        </p:nvSpPr>
        <p:spPr>
          <a:xfrm flipV="1">
            <a:off x="411900" y="4990409"/>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42F718E-85B0-1D27-00A0-6F37839959AB}"/>
              </a:ext>
            </a:extLst>
          </p:cNvPr>
          <p:cNvSpPr/>
          <p:nvPr/>
        </p:nvSpPr>
        <p:spPr>
          <a:xfrm flipV="1">
            <a:off x="5631852" y="2318206"/>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570EB14-A30F-AAB5-CDB0-742CBF58366D}"/>
              </a:ext>
            </a:extLst>
          </p:cNvPr>
          <p:cNvSpPr/>
          <p:nvPr/>
        </p:nvSpPr>
        <p:spPr>
          <a:xfrm flipV="1">
            <a:off x="6256554" y="2318206"/>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3906B6-797E-377D-F4F3-98F61CE8D661}"/>
              </a:ext>
            </a:extLst>
          </p:cNvPr>
          <p:cNvSpPr/>
          <p:nvPr/>
        </p:nvSpPr>
        <p:spPr>
          <a:xfrm flipV="1">
            <a:off x="1416597" y="2318206"/>
            <a:ext cx="73741" cy="73595"/>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72C2A6-12B0-BE72-3803-0DDA380FBF6B}"/>
              </a:ext>
            </a:extLst>
          </p:cNvPr>
          <p:cNvSpPr/>
          <p:nvPr/>
        </p:nvSpPr>
        <p:spPr>
          <a:xfrm flipV="1">
            <a:off x="1423462" y="1501286"/>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91C2FE6-8294-FFF8-BCEF-4670444D255F}"/>
              </a:ext>
            </a:extLst>
          </p:cNvPr>
          <p:cNvSpPr/>
          <p:nvPr/>
        </p:nvSpPr>
        <p:spPr>
          <a:xfrm flipV="1">
            <a:off x="7151184" y="1501286"/>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8895FE-AFED-7FD0-3F56-D283E4F5698B}"/>
              </a:ext>
            </a:extLst>
          </p:cNvPr>
          <p:cNvSpPr/>
          <p:nvPr/>
        </p:nvSpPr>
        <p:spPr>
          <a:xfrm flipV="1">
            <a:off x="8478235" y="1501286"/>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096BBD-C074-DAE0-E930-8B3B5F243FC1}"/>
              </a:ext>
            </a:extLst>
          </p:cNvPr>
          <p:cNvSpPr/>
          <p:nvPr/>
        </p:nvSpPr>
        <p:spPr>
          <a:xfrm flipV="1">
            <a:off x="9707794" y="1501286"/>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5419A97-E76D-A55D-C827-AE38F867CC85}"/>
              </a:ext>
            </a:extLst>
          </p:cNvPr>
          <p:cNvSpPr/>
          <p:nvPr/>
        </p:nvSpPr>
        <p:spPr>
          <a:xfrm flipV="1">
            <a:off x="10711870" y="1501286"/>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399115B-EB80-A347-38A3-A40472FE8CA2}"/>
              </a:ext>
            </a:extLst>
          </p:cNvPr>
          <p:cNvSpPr/>
          <p:nvPr/>
        </p:nvSpPr>
        <p:spPr>
          <a:xfrm flipV="1">
            <a:off x="11402835" y="1501286"/>
            <a:ext cx="73741" cy="73595"/>
          </a:xfrm>
          <a:prstGeom prst="ellipse">
            <a:avLst/>
          </a:prstGeom>
          <a:solidFill>
            <a:schemeClr val="accent6">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BA52A6F-F5E5-934D-0D74-DB7F9BA5440D}"/>
              </a:ext>
            </a:extLst>
          </p:cNvPr>
          <p:cNvSpPr/>
          <p:nvPr/>
        </p:nvSpPr>
        <p:spPr>
          <a:xfrm flipV="1">
            <a:off x="110732" y="726148"/>
            <a:ext cx="73741" cy="73595"/>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ktangel 72">
            <a:extLst>
              <a:ext uri="{FF2B5EF4-FFF2-40B4-BE49-F238E27FC236}">
                <a16:creationId xmlns:a16="http://schemas.microsoft.com/office/drawing/2014/main" id="{671A7EF1-FA91-4124-8B63-83476C202DFE}"/>
              </a:ext>
            </a:extLst>
          </p:cNvPr>
          <p:cNvSpPr/>
          <p:nvPr/>
        </p:nvSpPr>
        <p:spPr>
          <a:xfrm>
            <a:off x="521327" y="3206026"/>
            <a:ext cx="1070459" cy="71960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Utskick av enkät marknadshinder &amp; digitalisering </a:t>
            </a:r>
          </a:p>
          <a:p>
            <a:pPr defTabSz="609503"/>
            <a:endParaRPr lang="sv-SE" sz="1058" b="1">
              <a:solidFill>
                <a:srgbClr val="FF0000"/>
              </a:solidFill>
              <a:latin typeface="Calibri" panose="020F0502020204030204"/>
            </a:endParaRPr>
          </a:p>
        </p:txBody>
      </p:sp>
      <p:sp>
        <p:nvSpPr>
          <p:cNvPr id="82" name="Oval 14">
            <a:extLst>
              <a:ext uri="{FF2B5EF4-FFF2-40B4-BE49-F238E27FC236}">
                <a16:creationId xmlns:a16="http://schemas.microsoft.com/office/drawing/2014/main" id="{29C4B429-FD01-4566-A6F9-6483BA0DAE54}"/>
              </a:ext>
            </a:extLst>
          </p:cNvPr>
          <p:cNvSpPr/>
          <p:nvPr/>
        </p:nvSpPr>
        <p:spPr>
          <a:xfrm flipV="1">
            <a:off x="795753" y="3161233"/>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ktangel 83">
            <a:extLst>
              <a:ext uri="{FF2B5EF4-FFF2-40B4-BE49-F238E27FC236}">
                <a16:creationId xmlns:a16="http://schemas.microsoft.com/office/drawing/2014/main" id="{BEBD78E8-ACDD-4E33-8D53-3DD57288DACE}"/>
              </a:ext>
            </a:extLst>
          </p:cNvPr>
          <p:cNvSpPr/>
          <p:nvPr/>
        </p:nvSpPr>
        <p:spPr>
          <a:xfrm>
            <a:off x="2734098" y="3206026"/>
            <a:ext cx="990097" cy="71960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Diskussion slutsatser marknadshinder &amp; digitalisering</a:t>
            </a:r>
          </a:p>
          <a:p>
            <a:pPr defTabSz="609503"/>
            <a:endParaRPr lang="sv-SE" sz="1058" b="1">
              <a:solidFill>
                <a:srgbClr val="FF0000"/>
              </a:solidFill>
              <a:latin typeface="Calibri" panose="020F0502020204030204"/>
            </a:endParaRPr>
          </a:p>
        </p:txBody>
      </p:sp>
      <p:sp>
        <p:nvSpPr>
          <p:cNvPr id="83" name="Rektangel 82">
            <a:extLst>
              <a:ext uri="{FF2B5EF4-FFF2-40B4-BE49-F238E27FC236}">
                <a16:creationId xmlns:a16="http://schemas.microsoft.com/office/drawing/2014/main" id="{533115F3-FDC9-4E69-AC4E-4E36364BE936}"/>
              </a:ext>
            </a:extLst>
          </p:cNvPr>
          <p:cNvSpPr/>
          <p:nvPr/>
        </p:nvSpPr>
        <p:spPr>
          <a:xfrm>
            <a:off x="1654662" y="3206026"/>
            <a:ext cx="976139" cy="71960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Sista svarsdag marknadshinder &amp; digitalisering </a:t>
            </a:r>
          </a:p>
          <a:p>
            <a:pPr defTabSz="609503"/>
            <a:endParaRPr lang="sv-SE" sz="1058" b="1">
              <a:solidFill>
                <a:srgbClr val="FF0000"/>
              </a:solidFill>
              <a:latin typeface="Calibri" panose="020F0502020204030204"/>
            </a:endParaRPr>
          </a:p>
        </p:txBody>
      </p:sp>
      <p:sp>
        <p:nvSpPr>
          <p:cNvPr id="92" name="Oval 14">
            <a:extLst>
              <a:ext uri="{FF2B5EF4-FFF2-40B4-BE49-F238E27FC236}">
                <a16:creationId xmlns:a16="http://schemas.microsoft.com/office/drawing/2014/main" id="{58FA4B32-A1B2-4FAD-AAC0-37916D1E47C8}"/>
              </a:ext>
            </a:extLst>
          </p:cNvPr>
          <p:cNvSpPr/>
          <p:nvPr/>
        </p:nvSpPr>
        <p:spPr>
          <a:xfrm flipV="1">
            <a:off x="2009299" y="3161232"/>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ktangel 100">
            <a:extLst>
              <a:ext uri="{FF2B5EF4-FFF2-40B4-BE49-F238E27FC236}">
                <a16:creationId xmlns:a16="http://schemas.microsoft.com/office/drawing/2014/main" id="{0BDF5ED0-A6BD-4C6E-8B4E-72E509E10195}"/>
              </a:ext>
            </a:extLst>
          </p:cNvPr>
          <p:cNvSpPr/>
          <p:nvPr/>
        </p:nvSpPr>
        <p:spPr>
          <a:xfrm>
            <a:off x="3776379" y="3206026"/>
            <a:ext cx="990097" cy="719608"/>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Slutsatser marknadshinder &amp; digitalisering</a:t>
            </a:r>
          </a:p>
          <a:p>
            <a:pPr defTabSz="609503"/>
            <a:r>
              <a:rPr lang="sv-SE" sz="1058">
                <a:solidFill>
                  <a:schemeClr val="tx1"/>
                </a:solidFill>
                <a:latin typeface="Calibri" panose="020F0502020204030204"/>
              </a:rPr>
              <a:t>sammanställda</a:t>
            </a:r>
          </a:p>
        </p:txBody>
      </p:sp>
      <p:cxnSp>
        <p:nvCxnSpPr>
          <p:cNvPr id="34" name="Rak koppling 20">
            <a:extLst>
              <a:ext uri="{FF2B5EF4-FFF2-40B4-BE49-F238E27FC236}">
                <a16:creationId xmlns:a16="http://schemas.microsoft.com/office/drawing/2014/main" id="{3FF4BBA1-792F-E707-E0F5-FC72807CE2BC}"/>
              </a:ext>
            </a:extLst>
          </p:cNvPr>
          <p:cNvCxnSpPr>
            <a:cxnSpLocks/>
          </p:cNvCxnSpPr>
          <p:nvPr/>
        </p:nvCxnSpPr>
        <p:spPr>
          <a:xfrm>
            <a:off x="145860" y="727285"/>
            <a:ext cx="5517" cy="577011"/>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02" name="textruta 101">
            <a:extLst>
              <a:ext uri="{FF2B5EF4-FFF2-40B4-BE49-F238E27FC236}">
                <a16:creationId xmlns:a16="http://schemas.microsoft.com/office/drawing/2014/main" id="{949C259F-2D1A-4412-AC32-9C868E66B77D}"/>
              </a:ext>
            </a:extLst>
          </p:cNvPr>
          <p:cNvSpPr txBox="1"/>
          <p:nvPr/>
        </p:nvSpPr>
        <p:spPr>
          <a:xfrm>
            <a:off x="642235" y="1125825"/>
            <a:ext cx="516000" cy="223986"/>
          </a:xfrm>
          <a:prstGeom prst="rect">
            <a:avLst/>
          </a:prstGeom>
          <a:solidFill>
            <a:schemeClr val="bg1">
              <a:lumMod val="95000"/>
            </a:schemeClr>
          </a:solidFill>
        </p:spPr>
        <p:txBody>
          <a:bodyPr wrap="square" lIns="42330" tIns="42330" rIns="42330" bIns="42330" rtlCol="0">
            <a:spAutoFit/>
          </a:bodyPr>
          <a:lstStyle/>
          <a:p>
            <a:pPr algn="ctr" defTabSz="609503"/>
            <a:r>
              <a:rPr lang="sv-SE" sz="900">
                <a:solidFill>
                  <a:prstClr val="black"/>
                </a:solidFill>
                <a:latin typeface="Calibri" panose="020F0502020204030204"/>
              </a:rPr>
              <a:t>25-12-01</a:t>
            </a:r>
          </a:p>
        </p:txBody>
      </p:sp>
      <p:sp>
        <p:nvSpPr>
          <p:cNvPr id="105" name="textruta 104">
            <a:extLst>
              <a:ext uri="{FF2B5EF4-FFF2-40B4-BE49-F238E27FC236}">
                <a16:creationId xmlns:a16="http://schemas.microsoft.com/office/drawing/2014/main" id="{2CA5696B-3226-4B7E-B32F-616668935871}"/>
              </a:ext>
            </a:extLst>
          </p:cNvPr>
          <p:cNvSpPr txBox="1"/>
          <p:nvPr/>
        </p:nvSpPr>
        <p:spPr>
          <a:xfrm>
            <a:off x="1731627" y="1131119"/>
            <a:ext cx="664847" cy="223986"/>
          </a:xfrm>
          <a:prstGeom prst="rect">
            <a:avLst/>
          </a:prstGeom>
          <a:noFill/>
        </p:spPr>
        <p:txBody>
          <a:bodyPr wrap="square" lIns="42330" tIns="42330" rIns="42330" bIns="42330" rtlCol="0">
            <a:spAutoFit/>
          </a:bodyPr>
          <a:lstStyle/>
          <a:p>
            <a:pPr algn="ctr" defTabSz="609503"/>
            <a:r>
              <a:rPr lang="sv-SE" sz="900">
                <a:solidFill>
                  <a:prstClr val="black"/>
                </a:solidFill>
                <a:latin typeface="Calibri" panose="020F0502020204030204"/>
              </a:rPr>
              <a:t>26-01-20</a:t>
            </a:r>
          </a:p>
        </p:txBody>
      </p:sp>
      <p:sp>
        <p:nvSpPr>
          <p:cNvPr id="106" name="Oval 14">
            <a:extLst>
              <a:ext uri="{FF2B5EF4-FFF2-40B4-BE49-F238E27FC236}">
                <a16:creationId xmlns:a16="http://schemas.microsoft.com/office/drawing/2014/main" id="{A6337A2F-4D4D-458B-A82C-60E4C1A5BA7A}"/>
              </a:ext>
            </a:extLst>
          </p:cNvPr>
          <p:cNvSpPr/>
          <p:nvPr/>
        </p:nvSpPr>
        <p:spPr>
          <a:xfrm flipV="1">
            <a:off x="3163440" y="3161232"/>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4">
            <a:extLst>
              <a:ext uri="{FF2B5EF4-FFF2-40B4-BE49-F238E27FC236}">
                <a16:creationId xmlns:a16="http://schemas.microsoft.com/office/drawing/2014/main" id="{011FF0B1-4AA8-456D-AEAE-6120E6EA379D}"/>
              </a:ext>
            </a:extLst>
          </p:cNvPr>
          <p:cNvSpPr/>
          <p:nvPr/>
        </p:nvSpPr>
        <p:spPr>
          <a:xfrm flipV="1">
            <a:off x="3797617" y="3167646"/>
            <a:ext cx="73741" cy="7359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4">
            <a:extLst>
              <a:ext uri="{FF2B5EF4-FFF2-40B4-BE49-F238E27FC236}">
                <a16:creationId xmlns:a16="http://schemas.microsoft.com/office/drawing/2014/main" id="{235C1348-1C83-4B8E-A939-510C550699A8}"/>
              </a:ext>
            </a:extLst>
          </p:cNvPr>
          <p:cNvSpPr/>
          <p:nvPr/>
        </p:nvSpPr>
        <p:spPr>
          <a:xfrm flipV="1">
            <a:off x="2565340" y="4090981"/>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4">
            <a:extLst>
              <a:ext uri="{FF2B5EF4-FFF2-40B4-BE49-F238E27FC236}">
                <a16:creationId xmlns:a16="http://schemas.microsoft.com/office/drawing/2014/main" id="{1A17013A-DFDE-4C8F-BD38-5071DAF4897F}"/>
              </a:ext>
            </a:extLst>
          </p:cNvPr>
          <p:cNvSpPr/>
          <p:nvPr/>
        </p:nvSpPr>
        <p:spPr>
          <a:xfrm flipV="1">
            <a:off x="5603706" y="4074137"/>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4">
            <a:extLst>
              <a:ext uri="{FF2B5EF4-FFF2-40B4-BE49-F238E27FC236}">
                <a16:creationId xmlns:a16="http://schemas.microsoft.com/office/drawing/2014/main" id="{874D5F4D-9148-4A8C-A3C4-1C3B6903E90D}"/>
              </a:ext>
            </a:extLst>
          </p:cNvPr>
          <p:cNvSpPr/>
          <p:nvPr/>
        </p:nvSpPr>
        <p:spPr>
          <a:xfrm flipV="1">
            <a:off x="7854305" y="4083791"/>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4">
            <a:extLst>
              <a:ext uri="{FF2B5EF4-FFF2-40B4-BE49-F238E27FC236}">
                <a16:creationId xmlns:a16="http://schemas.microsoft.com/office/drawing/2014/main" id="{3F7A887B-56F8-4B3E-A760-DCE22F0E617A}"/>
              </a:ext>
            </a:extLst>
          </p:cNvPr>
          <p:cNvSpPr/>
          <p:nvPr/>
        </p:nvSpPr>
        <p:spPr>
          <a:xfrm flipV="1">
            <a:off x="9118459" y="4085408"/>
            <a:ext cx="73741" cy="73595"/>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ktangel 89">
            <a:extLst>
              <a:ext uri="{FF2B5EF4-FFF2-40B4-BE49-F238E27FC236}">
                <a16:creationId xmlns:a16="http://schemas.microsoft.com/office/drawing/2014/main" id="{D7D1ED75-3830-4499-A016-7FF0C9C4D6D2}"/>
              </a:ext>
            </a:extLst>
          </p:cNvPr>
          <p:cNvSpPr/>
          <p:nvPr/>
        </p:nvSpPr>
        <p:spPr>
          <a:xfrm>
            <a:off x="1112704" y="5898733"/>
            <a:ext cx="1017118" cy="716728"/>
          </a:xfrm>
          <a:prstGeom prst="rect">
            <a:avLst/>
          </a:prstGeom>
          <a:solidFill>
            <a:srgbClr val="F2B6B6"/>
          </a:solidFill>
          <a:ln>
            <a:solidFill>
              <a:srgbClr val="9E0808"/>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0">
                <a:solidFill>
                  <a:prstClr val="black"/>
                </a:solidFill>
                <a:latin typeface="Calibri" panose="020F0502020204030204"/>
              </a:rPr>
              <a:t>Energiföretagen </a:t>
            </a:r>
            <a:r>
              <a:rPr lang="sv-SE" sz="1050" err="1">
                <a:solidFill>
                  <a:prstClr val="black"/>
                </a:solidFill>
                <a:latin typeface="Calibri" panose="020F0502020204030204"/>
              </a:rPr>
              <a:t>webbinar</a:t>
            </a:r>
            <a:endParaRPr lang="sv-SE" sz="1050">
              <a:solidFill>
                <a:prstClr val="black"/>
              </a:solidFill>
              <a:latin typeface="Calibri" panose="020F0502020204030204"/>
            </a:endParaRPr>
          </a:p>
          <a:p>
            <a:pPr defTabSz="609503"/>
            <a:r>
              <a:rPr lang="sv-SE" sz="900">
                <a:solidFill>
                  <a:prstClr val="black"/>
                </a:solidFill>
                <a:latin typeface="Calibri" panose="020F0502020204030204"/>
                <a:ea typeface="Calibri"/>
                <a:cs typeface="Calibri"/>
              </a:rPr>
              <a:t>Marknadshinder &amp; digitalisering</a:t>
            </a:r>
          </a:p>
        </p:txBody>
      </p:sp>
      <p:sp>
        <p:nvSpPr>
          <p:cNvPr id="91" name="Oval 9">
            <a:extLst>
              <a:ext uri="{FF2B5EF4-FFF2-40B4-BE49-F238E27FC236}">
                <a16:creationId xmlns:a16="http://schemas.microsoft.com/office/drawing/2014/main" id="{ADB16697-1235-455E-A3B4-A6D5455FBEB0}"/>
              </a:ext>
            </a:extLst>
          </p:cNvPr>
          <p:cNvSpPr/>
          <p:nvPr/>
        </p:nvSpPr>
        <p:spPr>
          <a:xfrm flipV="1">
            <a:off x="404803" y="5861935"/>
            <a:ext cx="73741" cy="73595"/>
          </a:xfrm>
          <a:prstGeom prst="ellipse">
            <a:avLst/>
          </a:prstGeom>
          <a:solidFill>
            <a:srgbClr val="9E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699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EB218-550E-C356-41A1-2F8DE6485FB9}"/>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FFE42568-6027-F6E5-1904-91C140113E93}"/>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1988CE2B-9521-BD7A-135F-D215A221B3B8}"/>
              </a:ext>
            </a:extLst>
          </p:cNvPr>
          <p:cNvSpPr>
            <a:spLocks noGrp="1"/>
          </p:cNvSpPr>
          <p:nvPr>
            <p:ph type="ctrTitle"/>
          </p:nvPr>
        </p:nvSpPr>
        <p:spPr>
          <a:xfrm>
            <a:off x="342510" y="3875762"/>
            <a:ext cx="5943600" cy="2706436"/>
          </a:xfrm>
        </p:spPr>
        <p:txBody>
          <a:bodyPr/>
          <a:lstStyle/>
          <a:p>
            <a:pPr algn="l">
              <a:lnSpc>
                <a:spcPct val="90000"/>
              </a:lnSpc>
              <a:spcBef>
                <a:spcPts val="1200"/>
              </a:spcBef>
            </a:pPr>
            <a:r>
              <a:rPr lang="sv-SE" sz="6600">
                <a:solidFill>
                  <a:schemeClr val="accent1"/>
                </a:solidFill>
                <a:ea typeface="Calibri Light"/>
                <a:cs typeface="Calibri Light"/>
              </a:rPr>
              <a:t>Utvärdering marknadshinder och digitalisering</a:t>
            </a:r>
            <a:endParaRPr lang="en-US" sz="6600">
              <a:solidFill>
                <a:schemeClr val="accent1"/>
              </a:solidFill>
              <a:ea typeface="Calibri Light"/>
              <a:cs typeface="Calibri Light"/>
            </a:endParaRPr>
          </a:p>
          <a:p>
            <a:pPr lvl="1">
              <a:lnSpc>
                <a:spcPts val="1350"/>
              </a:lnSpc>
              <a:spcAft>
                <a:spcPts val="0"/>
              </a:spcAft>
            </a:pPr>
            <a:endParaRPr lang="en-US" sz="2000">
              <a:solidFill>
                <a:srgbClr val="000000"/>
              </a:solidFill>
              <a:latin typeface="Calibri"/>
              <a:ea typeface="Calibri"/>
              <a:cs typeface="Calibri"/>
            </a:endParaRPr>
          </a:p>
          <a:p>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160572290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19CF4-88CF-3873-F5C9-63A6B904BB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9BF5B-E766-BFC8-14B9-182663B6A297}"/>
              </a:ext>
            </a:extLst>
          </p:cNvPr>
          <p:cNvSpPr>
            <a:spLocks noGrp="1"/>
          </p:cNvSpPr>
          <p:nvPr>
            <p:ph type="title"/>
          </p:nvPr>
        </p:nvSpPr>
        <p:spPr/>
        <p:txBody>
          <a:bodyPr/>
          <a:lstStyle/>
          <a:p>
            <a:r>
              <a:rPr lang="sv-SE">
                <a:solidFill>
                  <a:schemeClr val="accent1"/>
                </a:solidFill>
              </a:rPr>
              <a:t>Utvärdering av marknadshinder och digitalisering</a:t>
            </a:r>
            <a:endParaRPr lang="en-US">
              <a:solidFill>
                <a:schemeClr val="accent1"/>
              </a:solidFill>
            </a:endParaRPr>
          </a:p>
        </p:txBody>
      </p:sp>
      <p:sp>
        <p:nvSpPr>
          <p:cNvPr id="3" name="Text Placeholder 2">
            <a:extLst>
              <a:ext uri="{FF2B5EF4-FFF2-40B4-BE49-F238E27FC236}">
                <a16:creationId xmlns:a16="http://schemas.microsoft.com/office/drawing/2014/main" id="{64DE91D8-8594-86E1-89AF-F12FFD3C15AF}"/>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E86F9C92-7D4C-1442-FD74-B570B1F40ED3}"/>
              </a:ext>
            </a:extLst>
          </p:cNvPr>
          <p:cNvSpPr txBox="1">
            <a:spLocks/>
          </p:cNvSpPr>
          <p:nvPr/>
        </p:nvSpPr>
        <p:spPr bwMode="auto">
          <a:xfrm>
            <a:off x="847724" y="1873250"/>
            <a:ext cx="1061493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a:t>I rapporten ska det ingå en utvärdering av hinder för flexibilitet på marknaden. Baserat på utvärdering ska förslag på relevanta åtgärder ges. Vidare ska det ingå en utvärdering av bidraget från digitaliseringen av överförings- och distributionsnät för att möjliggöra flexibilitet. </a:t>
            </a:r>
          </a:p>
          <a:p>
            <a:r>
              <a:rPr lang="sv-SE"/>
              <a:t>Utvärderingen av hinder för flexibilitet och digitaliseringens bidrag ska baseras på information från Svenska kraftnät och </a:t>
            </a:r>
            <a:r>
              <a:rPr lang="sv-SE" err="1"/>
              <a:t>DSO:erna</a:t>
            </a:r>
            <a:r>
              <a:rPr lang="sv-SE"/>
              <a:t>. Svenska kraftnät, </a:t>
            </a:r>
            <a:r>
              <a:rPr lang="sv-SE" err="1"/>
              <a:t>Ei</a:t>
            </a:r>
            <a:r>
              <a:rPr lang="sv-SE"/>
              <a:t> och </a:t>
            </a:r>
            <a:r>
              <a:rPr lang="sv-SE" err="1"/>
              <a:t>DSO:erna</a:t>
            </a:r>
            <a:r>
              <a:rPr lang="sv-SE"/>
              <a:t> ska komma överens om vilken typ av information som ska levereras med utgångspunkt i kategorierna i metoden.</a:t>
            </a:r>
            <a:r>
              <a:rPr kumimoji="0" lang="sv-SE" sz="2400" b="0" i="0" u="none" strike="noStrike" kern="1200" cap="none" spc="0" normalizeH="0" baseline="0" noProof="0">
                <a:ln>
                  <a:noFill/>
                </a:ln>
                <a:solidFill>
                  <a:srgbClr val="000000"/>
                </a:solidFill>
                <a:effectLst/>
                <a:uLnTx/>
                <a:uFillTx/>
                <a:latin typeface="Calibri"/>
                <a:ea typeface="+mn-ea"/>
                <a:cs typeface="+mn-cs"/>
              </a:rPr>
              <a:t>    </a:t>
            </a:r>
          </a:p>
          <a:p>
            <a:r>
              <a:rPr lang="sv-SE">
                <a:solidFill>
                  <a:srgbClr val="000000"/>
                </a:solidFill>
                <a:latin typeface="Calibri"/>
              </a:rPr>
              <a:t>Utvärderingen kommer bygga på en enkät.</a:t>
            </a:r>
            <a:endParaRPr kumimoji="0" lang="sv-SE" sz="2400" b="0" i="0" u="none" strike="noStrike" kern="1200" cap="none" spc="0" normalizeH="0" baseline="0" noProof="0">
              <a:ln>
                <a:noFill/>
              </a:ln>
              <a:solidFill>
                <a:srgbClr val="000000"/>
              </a:solidFill>
              <a:effectLst/>
              <a:uLnTx/>
              <a:uFillTx/>
              <a:latin typeface="Calibri"/>
              <a:ea typeface="+mn-ea"/>
              <a:cs typeface="+mn-cs"/>
            </a:endParaRPr>
          </a:p>
          <a:p>
            <a:r>
              <a:rPr lang="sv-SE">
                <a:solidFill>
                  <a:schemeClr val="accent1"/>
                </a:solidFill>
                <a:latin typeface="Calibri"/>
              </a:rPr>
              <a:t>Vad tycker ni är viktiga frågor att ha med i en enkät?</a:t>
            </a:r>
            <a:endParaRPr kumimoji="0" lang="sv-SE" sz="2400" b="0" i="0" u="none" strike="noStrike" kern="1200" cap="none" spc="0" normalizeH="0" baseline="0" noProof="0">
              <a:ln>
                <a:noFill/>
              </a:ln>
              <a:solidFill>
                <a:schemeClr val="accent1"/>
              </a:solidFill>
              <a:effectLst/>
              <a:uLnTx/>
              <a:uFillTx/>
              <a:latin typeface="Calibri"/>
              <a:ea typeface="+mn-ea"/>
              <a:cs typeface="+mn-cs"/>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sv-SE" sz="2400" b="1"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Calibri"/>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p:txBody>
      </p:sp>
    </p:spTree>
    <p:extLst>
      <p:ext uri="{BB962C8B-B14F-4D97-AF65-F5344CB8AC3E}">
        <p14:creationId xmlns:p14="http://schemas.microsoft.com/office/powerpoint/2010/main" val="192296024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0FC6C93-EDEA-892F-BF5D-3F30A411E7E9}"/>
              </a:ext>
            </a:extLst>
          </p:cNvPr>
          <p:cNvSpPr>
            <a:spLocks noGrp="1"/>
          </p:cNvSpPr>
          <p:nvPr>
            <p:ph type="title"/>
          </p:nvPr>
        </p:nvSpPr>
        <p:spPr>
          <a:xfrm>
            <a:off x="371475" y="141288"/>
            <a:ext cx="8677275" cy="981075"/>
          </a:xfrm>
        </p:spPr>
        <p:txBody>
          <a:bodyPr/>
          <a:lstStyle/>
          <a:p>
            <a:r>
              <a:rPr lang="sv-SE">
                <a:solidFill>
                  <a:schemeClr val="accent1"/>
                </a:solidFill>
              </a:rPr>
              <a:t>Metod för flexibilitetsbehovsbedömning</a:t>
            </a:r>
            <a:endParaRPr lang="en-GB" noProof="0">
              <a:solidFill>
                <a:schemeClr val="accent1"/>
              </a:solidFill>
            </a:endParaRPr>
          </a:p>
        </p:txBody>
      </p:sp>
      <p:sp>
        <p:nvSpPr>
          <p:cNvPr id="5" name="Platshållare för datum 4">
            <a:extLst>
              <a:ext uri="{FF2B5EF4-FFF2-40B4-BE49-F238E27FC236}">
                <a16:creationId xmlns:a16="http://schemas.microsoft.com/office/drawing/2014/main" id="{06A015AF-0D51-24B5-0095-A1A7C1BC53B8}"/>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1F02859-629E-9531-5068-F90968C12E6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57175CDB-B3F1-8FAA-7B9D-EE40AEAA0581}"/>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F6E27F8F-7A9E-3D9E-FC25-E3D55D90385B}"/>
              </a:ext>
            </a:extLst>
          </p:cNvPr>
          <p:cNvSpPr>
            <a:spLocks noGrp="1"/>
          </p:cNvSpPr>
          <p:nvPr>
            <p:ph type="body" sz="quarter" idx="14"/>
          </p:nvPr>
        </p:nvSpPr>
        <p:spPr>
          <a:xfrm>
            <a:off x="394607" y="1541464"/>
            <a:ext cx="7568293" cy="4745036"/>
          </a:xfrm>
        </p:spPr>
        <p:txBody>
          <a:bodyPr/>
          <a:lstStyle/>
          <a:p>
            <a:pPr marL="0" indent="0">
              <a:buNone/>
            </a:pPr>
            <a:endParaRPr lang="sv-SE" sz="2000" b="1"/>
          </a:p>
          <a:p>
            <a:r>
              <a:rPr lang="sv-SE"/>
              <a:t>Definiera data typ och format om flexibilitetsbehov som TSO och </a:t>
            </a:r>
            <a:r>
              <a:rPr lang="sv-SE" err="1"/>
              <a:t>DSO:er</a:t>
            </a:r>
            <a:r>
              <a:rPr lang="sv-SE"/>
              <a:t> ska tillhandahålla på nationell nivå till utsedd myndighet eller entitet</a:t>
            </a:r>
            <a:endParaRPr lang="sv-SE">
              <a:ea typeface="Calibri"/>
              <a:cs typeface="Calibri"/>
            </a:endParaRPr>
          </a:p>
          <a:p>
            <a:r>
              <a:rPr lang="sv-SE"/>
              <a:t>Ta fram vägledande kriterier för hur man bedömer olika flexibilitetsresursers förmåga att möta dessa behov</a:t>
            </a:r>
            <a:endParaRPr lang="sv-SE">
              <a:ea typeface="Calibri"/>
              <a:cs typeface="Calibri"/>
            </a:endParaRPr>
          </a:p>
          <a:p>
            <a:r>
              <a:rPr lang="sv-SE"/>
              <a:t>Fastställa metod för hur TSO och </a:t>
            </a:r>
            <a:r>
              <a:rPr lang="sv-SE" err="1"/>
              <a:t>DSO:er</a:t>
            </a:r>
            <a:r>
              <a:rPr lang="sv-SE"/>
              <a:t> ska analysera flexibilitetsbehoven på nationell nivå </a:t>
            </a:r>
            <a:endParaRPr lang="sv-SE">
              <a:ea typeface="Calibri"/>
              <a:cs typeface="Calibri"/>
            </a:endParaRPr>
          </a:p>
          <a:p>
            <a:r>
              <a:rPr lang="sv-SE"/>
              <a:t>Utsedd myndighet ska skriva nationell rapport</a:t>
            </a:r>
            <a:endParaRPr lang="sv-SE">
              <a:ea typeface="Calibri"/>
              <a:cs typeface="Calibri"/>
            </a:endParaRPr>
          </a:p>
          <a:p>
            <a:r>
              <a:rPr lang="sv-SE">
                <a:ea typeface="Calibri"/>
                <a:cs typeface="Calibri"/>
              </a:rPr>
              <a:t>Vi har i tidigare webbinarier pratat om metoden och syftet med metoden. Det kommer vi inte gå in på idag. </a:t>
            </a:r>
            <a:r>
              <a:rPr lang="sv-SE" err="1">
                <a:ea typeface="Calibri"/>
                <a:cs typeface="Calibri"/>
              </a:rPr>
              <a:t>Webbinarierna</a:t>
            </a:r>
            <a:r>
              <a:rPr lang="sv-SE">
                <a:ea typeface="Calibri"/>
                <a:cs typeface="Calibri"/>
              </a:rPr>
              <a:t> finns på Energiföretagens hemsida</a:t>
            </a:r>
          </a:p>
          <a:p>
            <a:endParaRPr lang="sv-SE" sz="2000"/>
          </a:p>
          <a:p>
            <a:endParaRPr lang="sv-SE" sz="2000"/>
          </a:p>
          <a:p>
            <a:endParaRPr lang="sv-SE" sz="2000"/>
          </a:p>
          <a:p>
            <a:endParaRPr lang="sv-SE" sz="2000"/>
          </a:p>
        </p:txBody>
      </p:sp>
    </p:spTree>
    <p:extLst>
      <p:ext uri="{BB962C8B-B14F-4D97-AF65-F5344CB8AC3E}">
        <p14:creationId xmlns:p14="http://schemas.microsoft.com/office/powerpoint/2010/main" val="41187592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9661-97E9-54EC-FF08-92DECCD4ECD5}"/>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A83BE684-2CDE-D9E4-E9DD-3D7EE8D05D0D}"/>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8ECF62CF-4B12-997B-DCB8-2FED3E544DF8}"/>
              </a:ext>
            </a:extLst>
          </p:cNvPr>
          <p:cNvSpPr>
            <a:spLocks noGrp="1"/>
          </p:cNvSpPr>
          <p:nvPr>
            <p:ph type="ctrTitle"/>
          </p:nvPr>
        </p:nvSpPr>
        <p:spPr>
          <a:xfrm>
            <a:off x="342510" y="3875762"/>
            <a:ext cx="5943600" cy="2706436"/>
          </a:xfrm>
        </p:spPr>
        <p:txBody>
          <a:bodyPr/>
          <a:lstStyle/>
          <a:p>
            <a:pPr algn="l">
              <a:lnSpc>
                <a:spcPct val="90000"/>
              </a:lnSpc>
              <a:spcBef>
                <a:spcPts val="1200"/>
              </a:spcBef>
            </a:pPr>
            <a:r>
              <a:rPr lang="sv-SE" sz="6600">
                <a:solidFill>
                  <a:schemeClr val="accent1"/>
                </a:solidFill>
                <a:ea typeface="Calibri Light"/>
                <a:cs typeface="Calibri Light"/>
              </a:rPr>
              <a:t>Kvarstående frågor</a:t>
            </a:r>
            <a:br>
              <a:rPr lang="sv-SE" sz="6600">
                <a:solidFill>
                  <a:schemeClr val="accent1"/>
                </a:solidFill>
                <a:ea typeface="Calibri Light"/>
                <a:cs typeface="Calibri Light"/>
              </a:rPr>
            </a:br>
            <a:br>
              <a:rPr lang="sv-SE" sz="6600">
                <a:solidFill>
                  <a:schemeClr val="accent1"/>
                </a:solidFill>
                <a:ea typeface="Calibri Light"/>
                <a:cs typeface="Calibri Light"/>
              </a:rPr>
            </a:br>
            <a:endParaRPr lang="en-US" sz="6600">
              <a:solidFill>
                <a:schemeClr val="accent1"/>
              </a:solidFill>
              <a:ea typeface="Calibri Light"/>
              <a:cs typeface="Calibri Light"/>
            </a:endParaRPr>
          </a:p>
          <a:p>
            <a:pPr lvl="1">
              <a:lnSpc>
                <a:spcPts val="1350"/>
              </a:lnSpc>
              <a:spcAft>
                <a:spcPts val="0"/>
              </a:spcAft>
            </a:pPr>
            <a:endParaRPr lang="en-US" sz="2000">
              <a:solidFill>
                <a:srgbClr val="000000"/>
              </a:solidFill>
              <a:latin typeface="Calibri"/>
              <a:ea typeface="Calibri"/>
              <a:cs typeface="Calibri"/>
            </a:endParaRPr>
          </a:p>
          <a:p>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03258405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CFCA-5548-3D96-932E-2509CD412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8D271-157D-BB13-880D-1010A1248F02}"/>
              </a:ext>
            </a:extLst>
          </p:cNvPr>
          <p:cNvSpPr>
            <a:spLocks noGrp="1"/>
          </p:cNvSpPr>
          <p:nvPr>
            <p:ph type="title"/>
          </p:nvPr>
        </p:nvSpPr>
        <p:spPr/>
        <p:txBody>
          <a:bodyPr/>
          <a:lstStyle/>
          <a:p>
            <a:r>
              <a:rPr lang="sv-SE">
                <a:solidFill>
                  <a:schemeClr val="accent1"/>
                </a:solidFill>
              </a:rPr>
              <a:t>Kvarstående frågor</a:t>
            </a:r>
            <a:endParaRPr lang="en-US"/>
          </a:p>
        </p:txBody>
      </p:sp>
      <p:sp>
        <p:nvSpPr>
          <p:cNvPr id="3" name="Text Placeholder 2">
            <a:extLst>
              <a:ext uri="{FF2B5EF4-FFF2-40B4-BE49-F238E27FC236}">
                <a16:creationId xmlns:a16="http://schemas.microsoft.com/office/drawing/2014/main" id="{5F571CBE-EC75-B24C-1D32-20CACEF1942A}"/>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4" name="Text Placeholder 2">
            <a:extLst>
              <a:ext uri="{FF2B5EF4-FFF2-40B4-BE49-F238E27FC236}">
                <a16:creationId xmlns:a16="http://schemas.microsoft.com/office/drawing/2014/main" id="{CA134B1D-D218-338A-2FA1-3AFF487D7490}"/>
              </a:ext>
            </a:extLst>
          </p:cNvPr>
          <p:cNvSpPr txBox="1">
            <a:spLocks/>
          </p:cNvSpPr>
          <p:nvPr/>
        </p:nvSpPr>
        <p:spPr bwMode="auto">
          <a:xfrm>
            <a:off x="847724" y="1873250"/>
            <a:ext cx="1061493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r>
              <a:rPr kumimoji="0" lang="sv-SE" sz="2400" b="0" i="0" u="none" strike="noStrike" kern="1200" cap="none" spc="0" normalizeH="0" baseline="0" noProof="0">
                <a:ln>
                  <a:noFill/>
                </a:ln>
                <a:solidFill>
                  <a:srgbClr val="000000"/>
                </a:solidFill>
                <a:effectLst/>
                <a:uLnTx/>
                <a:uFillTx/>
                <a:latin typeface="Calibri"/>
                <a:ea typeface="+mn-ea"/>
                <a:cs typeface="+mn-cs"/>
              </a:rPr>
              <a:t>Tillgänglig kapacitet </a:t>
            </a:r>
            <a:r>
              <a:rPr kumimoji="0" lang="sv-SE" sz="2400" b="0" i="0" u="none" strike="noStrike" kern="1200" cap="none" spc="0" normalizeH="0" baseline="0" noProof="0" err="1">
                <a:ln>
                  <a:noFill/>
                </a:ln>
                <a:solidFill>
                  <a:srgbClr val="000000"/>
                </a:solidFill>
                <a:effectLst/>
                <a:uLnTx/>
                <a:uFillTx/>
                <a:latin typeface="Calibri"/>
                <a:ea typeface="+mn-ea"/>
                <a:cs typeface="+mn-cs"/>
              </a:rPr>
              <a:t>Svk</a:t>
            </a:r>
            <a:r>
              <a:rPr kumimoji="0" lang="sv-SE" sz="2400" b="0" i="0" u="none" strike="noStrike" kern="1200" cap="none" spc="0" normalizeH="0" baseline="0" noProof="0">
                <a:ln>
                  <a:noFill/>
                </a:ln>
                <a:solidFill>
                  <a:srgbClr val="000000"/>
                </a:solidFill>
                <a:effectLst/>
                <a:uLnTx/>
                <a:uFillTx/>
                <a:latin typeface="Calibri"/>
                <a:ea typeface="+mn-ea"/>
                <a:cs typeface="+mn-cs"/>
              </a:rPr>
              <a:t> (stamnätsstationer 2030 och 2035)</a:t>
            </a: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r>
              <a:rPr kumimoji="0" lang="sv-SE" sz="2400" b="0" i="0" u="none" strike="noStrike" kern="1200" cap="none" spc="0" normalizeH="0" baseline="0" noProof="0">
                <a:ln>
                  <a:noFill/>
                </a:ln>
                <a:solidFill>
                  <a:srgbClr val="000000"/>
                </a:solidFill>
                <a:effectLst/>
                <a:uLnTx/>
                <a:uFillTx/>
                <a:latin typeface="Calibri"/>
                <a:ea typeface="+mn-ea"/>
                <a:cs typeface="+mn-cs"/>
              </a:rPr>
              <a:t>Tillgänglig kapacitet regionnät (regionnätsstat</a:t>
            </a:r>
            <a:r>
              <a:rPr kumimoji="0" lang="sv-SE" sz="2400" b="0" i="0" u="none" strike="noStrike" kern="1200" cap="none" spc="0" normalizeH="0" baseline="0" noProof="0">
                <a:ln>
                  <a:noFill/>
                </a:ln>
                <a:solidFill>
                  <a:srgbClr val="000000"/>
                </a:solidFill>
                <a:effectLst/>
                <a:uLnTx/>
                <a:uFillTx/>
                <a:latin typeface="Calibri"/>
                <a:ea typeface="Calibri"/>
                <a:cs typeface="Calibri"/>
              </a:rPr>
              <a:t>ioner 2030 och 2035)</a:t>
            </a: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r>
              <a:rPr kumimoji="0" lang="sv-SE" sz="2400" b="0" i="0" u="none" strike="noStrike" kern="1200" cap="none" spc="0" normalizeH="0" baseline="0" noProof="0">
                <a:ln>
                  <a:noFill/>
                </a:ln>
                <a:solidFill>
                  <a:srgbClr val="000000"/>
                </a:solidFill>
                <a:effectLst/>
                <a:uLnTx/>
                <a:uFillTx/>
                <a:latin typeface="Calibri"/>
                <a:ea typeface="Calibri"/>
                <a:cs typeface="Calibri"/>
              </a:rPr>
              <a:t>Redovisning av 1-års vinter, 5-års vinter eller medelvärde.</a:t>
            </a:r>
          </a:p>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r>
              <a:rPr kumimoji="0" lang="sv-SE" sz="2400" b="0" i="0" u="none" strike="noStrike" kern="1200" cap="none" spc="0" normalizeH="0" baseline="0" noProof="0">
                <a:ln>
                  <a:noFill/>
                </a:ln>
                <a:solidFill>
                  <a:srgbClr val="000000"/>
                </a:solidFill>
                <a:effectLst/>
                <a:uLnTx/>
                <a:uFillTx/>
                <a:latin typeface="Calibri"/>
                <a:ea typeface="Calibri"/>
                <a:cs typeface="Calibri"/>
              </a:rPr>
              <a:t>Ta fram förslag på hur </a:t>
            </a:r>
            <a:r>
              <a:rPr kumimoji="0" lang="sv-SE" sz="2400" b="0" i="0" u="none" strike="noStrike" kern="1200" cap="none" spc="0" normalizeH="0" baseline="0" noProof="0" err="1">
                <a:ln>
                  <a:noFill/>
                </a:ln>
                <a:solidFill>
                  <a:srgbClr val="000000"/>
                </a:solidFill>
                <a:effectLst/>
                <a:uLnTx/>
                <a:uFillTx/>
                <a:latin typeface="Calibri"/>
                <a:ea typeface="Calibri"/>
                <a:cs typeface="Calibri"/>
              </a:rPr>
              <a:t>uncovered</a:t>
            </a:r>
            <a:r>
              <a:rPr kumimoji="0" lang="sv-SE" sz="2400" b="0" i="0" u="none" strike="noStrike" kern="1200" cap="none" spc="0" normalizeH="0" baseline="0" noProof="0">
                <a:ln>
                  <a:noFill/>
                </a:ln>
                <a:solidFill>
                  <a:srgbClr val="000000"/>
                </a:solidFill>
                <a:effectLst/>
                <a:uLnTx/>
                <a:uFillTx/>
                <a:latin typeface="Calibri"/>
                <a:ea typeface="Calibri"/>
                <a:cs typeface="Calibri"/>
              </a:rPr>
              <a:t> och </a:t>
            </a:r>
            <a:r>
              <a:rPr kumimoji="0" lang="sv-SE" sz="2400" b="0" i="0" u="none" strike="noStrike" kern="1200" cap="none" spc="0" normalizeH="0" baseline="0" noProof="0" err="1">
                <a:ln>
                  <a:noFill/>
                </a:ln>
                <a:solidFill>
                  <a:srgbClr val="000000"/>
                </a:solidFill>
                <a:effectLst/>
                <a:uLnTx/>
                <a:uFillTx/>
                <a:latin typeface="Calibri"/>
                <a:ea typeface="Calibri"/>
                <a:cs typeface="Calibri"/>
              </a:rPr>
              <a:t>covered</a:t>
            </a:r>
            <a:r>
              <a:rPr kumimoji="0" lang="sv-SE" sz="2400" b="0" i="0" u="none" strike="noStrike" kern="1200" cap="none" spc="0" normalizeH="0" baseline="0" noProof="0">
                <a:ln>
                  <a:noFill/>
                </a:ln>
                <a:solidFill>
                  <a:srgbClr val="000000"/>
                </a:solidFill>
                <a:effectLst/>
                <a:uLnTx/>
                <a:uFillTx/>
                <a:latin typeface="Calibri"/>
                <a:ea typeface="Calibri"/>
                <a:cs typeface="Calibri"/>
              </a:rPr>
              <a:t> </a:t>
            </a:r>
            <a:r>
              <a:rPr kumimoji="0" lang="sv-SE" sz="2400" b="0" i="0" u="none" strike="noStrike" kern="1200" cap="none" spc="0" normalizeH="0" baseline="0" noProof="0" err="1">
                <a:ln>
                  <a:noFill/>
                </a:ln>
                <a:solidFill>
                  <a:srgbClr val="000000"/>
                </a:solidFill>
                <a:effectLst/>
                <a:uLnTx/>
                <a:uFillTx/>
                <a:latin typeface="Calibri"/>
                <a:ea typeface="Calibri"/>
                <a:cs typeface="Calibri"/>
              </a:rPr>
              <a:t>needs</a:t>
            </a:r>
            <a:r>
              <a:rPr kumimoji="0" lang="sv-SE" sz="2400" b="0" i="0" u="none" strike="noStrike" kern="1200" cap="none" spc="0" normalizeH="0" baseline="0" noProof="0">
                <a:ln>
                  <a:noFill/>
                </a:ln>
                <a:solidFill>
                  <a:srgbClr val="000000"/>
                </a:solidFill>
                <a:effectLst/>
                <a:uLnTx/>
                <a:uFillTx/>
                <a:latin typeface="Calibri"/>
                <a:ea typeface="Calibri"/>
                <a:cs typeface="Calibri"/>
              </a:rPr>
              <a:t> definieras i förhållande till DNDP (där flexibilitetsbehov som redovisas av praxis inte omfattar </a:t>
            </a:r>
            <a:r>
              <a:rPr kumimoji="0" lang="sv-SE" sz="2400" b="0" i="0" u="none" strike="noStrike" kern="1200" cap="none" spc="0" normalizeH="0" baseline="0" noProof="0" err="1">
                <a:ln>
                  <a:noFill/>
                </a:ln>
                <a:solidFill>
                  <a:srgbClr val="000000"/>
                </a:solidFill>
                <a:effectLst/>
                <a:uLnTx/>
                <a:uFillTx/>
                <a:latin typeface="Calibri"/>
                <a:ea typeface="Calibri"/>
                <a:cs typeface="Calibri"/>
              </a:rPr>
              <a:t>curtailment</a:t>
            </a:r>
            <a:r>
              <a:rPr kumimoji="0" lang="sv-SE" sz="2400" b="0" i="0" u="none" strike="noStrike" kern="1200" cap="none" spc="0" normalizeH="0" baseline="0" noProof="0">
                <a:ln>
                  <a:noFill/>
                </a:ln>
                <a:solidFill>
                  <a:srgbClr val="000000"/>
                </a:solidFill>
                <a:effectLst/>
                <a:uLnTx/>
                <a:uFillTx/>
                <a:latin typeface="Calibri"/>
                <a:ea typeface="Calibri"/>
                <a:cs typeface="Calibri"/>
              </a:rPr>
              <a:t>). </a:t>
            </a:r>
          </a:p>
          <a:p>
            <a:pPr marL="542925" marR="0" lvl="1" indent="-276225" algn="l" defTabSz="914400" rtl="0" eaLnBrk="0" fontAlgn="base" latinLnBrk="0" hangingPunct="0">
              <a:lnSpc>
                <a:spcPct val="97000"/>
              </a:lnSpc>
              <a:spcBef>
                <a:spcPts val="1200"/>
              </a:spcBef>
              <a:spcAft>
                <a:spcPct val="0"/>
              </a:spcAft>
              <a:buClr>
                <a:srgbClr val="E6007E"/>
              </a:buClr>
              <a:buSzTx/>
              <a:buFont typeface="Courier New,monospace"/>
              <a:buChar char="o"/>
              <a:tabLst/>
              <a:defRPr/>
            </a:pPr>
            <a:r>
              <a:rPr kumimoji="0" lang="sv-SE" sz="1800" b="1" i="0" u="none" strike="noStrike" kern="1200" cap="none" spc="0" normalizeH="0" baseline="0" noProof="0" err="1">
                <a:ln>
                  <a:noFill/>
                </a:ln>
                <a:solidFill>
                  <a:srgbClr val="000000"/>
                </a:solidFill>
                <a:effectLst/>
                <a:uLnTx/>
                <a:uFillTx/>
                <a:latin typeface="Calibri"/>
                <a:ea typeface="Calibri"/>
                <a:cs typeface="Calibri"/>
              </a:rPr>
              <a:t>Covered</a:t>
            </a:r>
            <a:r>
              <a:rPr kumimoji="0" lang="sv-SE" sz="1800" b="1" i="0" u="none" strike="noStrike" kern="1200" cap="none" spc="0" normalizeH="0" baseline="0" noProof="0">
                <a:ln>
                  <a:noFill/>
                </a:ln>
                <a:solidFill>
                  <a:srgbClr val="000000"/>
                </a:solidFill>
                <a:effectLst/>
                <a:uLnTx/>
                <a:uFillTx/>
                <a:latin typeface="Calibri"/>
                <a:ea typeface="Calibri"/>
                <a:cs typeface="Calibri"/>
              </a:rPr>
              <a:t> </a:t>
            </a:r>
            <a:r>
              <a:rPr kumimoji="0" lang="sv-SE" sz="1800" b="1" i="0" u="none" strike="noStrike" kern="1200" cap="none" spc="0" normalizeH="0" baseline="0" noProof="0" err="1">
                <a:ln>
                  <a:noFill/>
                </a:ln>
                <a:solidFill>
                  <a:srgbClr val="000000"/>
                </a:solidFill>
                <a:effectLst/>
                <a:uLnTx/>
                <a:uFillTx/>
                <a:latin typeface="Calibri"/>
                <a:ea typeface="Calibri"/>
                <a:cs typeface="Calibri"/>
              </a:rPr>
              <a:t>flexibility</a:t>
            </a:r>
            <a:r>
              <a:rPr kumimoji="0" lang="sv-SE" sz="1800" b="1" i="0" u="none" strike="noStrike" kern="1200" cap="none" spc="0" normalizeH="0" baseline="0" noProof="0">
                <a:ln>
                  <a:noFill/>
                </a:ln>
                <a:solidFill>
                  <a:srgbClr val="000000"/>
                </a:solidFill>
                <a:effectLst/>
                <a:uLnTx/>
                <a:uFillTx/>
                <a:latin typeface="Calibri"/>
                <a:ea typeface="Calibri"/>
                <a:cs typeface="Calibri"/>
              </a:rPr>
              <a:t> </a:t>
            </a:r>
            <a:r>
              <a:rPr kumimoji="0" lang="sv-SE" sz="1800" b="1" i="0" u="none" strike="noStrike" kern="1200" cap="none" spc="0" normalizeH="0" baseline="0" noProof="0" err="1">
                <a:ln>
                  <a:noFill/>
                </a:ln>
                <a:solidFill>
                  <a:srgbClr val="000000"/>
                </a:solidFill>
                <a:effectLst/>
                <a:uLnTx/>
                <a:uFillTx/>
                <a:latin typeface="Calibri"/>
                <a:ea typeface="Calibri"/>
                <a:cs typeface="Calibri"/>
              </a:rPr>
              <a:t>needs</a:t>
            </a:r>
            <a:r>
              <a:rPr kumimoji="0" lang="sv-SE" sz="1800" b="1" i="0" u="none" strike="noStrike" kern="1200" cap="none" spc="0" normalizeH="0" baseline="0" noProof="0">
                <a:ln>
                  <a:noFill/>
                </a:ln>
                <a:solidFill>
                  <a:srgbClr val="000000"/>
                </a:solidFill>
                <a:effectLst/>
                <a:uLnTx/>
                <a:uFillTx/>
                <a:latin typeface="Calibri"/>
                <a:ea typeface="Calibri"/>
                <a:cs typeface="Calibri"/>
              </a:rPr>
              <a:t>: </a:t>
            </a:r>
            <a:r>
              <a:rPr kumimoji="0" lang="en-US" sz="1800" b="0" i="0" u="none" strike="noStrike" kern="1200" cap="none" spc="0" normalizeH="0" baseline="0" noProof="0">
                <a:ln>
                  <a:noFill/>
                </a:ln>
                <a:solidFill>
                  <a:srgbClr val="000000"/>
                </a:solidFill>
                <a:effectLst/>
                <a:uLnTx/>
                <a:uFillTx/>
                <a:latin typeface="Calibri"/>
                <a:ea typeface="Calibri"/>
                <a:cs typeface="Calibri"/>
              </a:rPr>
              <a:t>the portion of the flexibility needs that are expected to be met by the available sources of flexibility</a:t>
            </a:r>
          </a:p>
          <a:p>
            <a:pPr marL="542925" marR="0" lvl="1" indent="-276225" algn="l" defTabSz="914400" rtl="0" eaLnBrk="0" fontAlgn="base" latinLnBrk="0" hangingPunct="0">
              <a:lnSpc>
                <a:spcPct val="97000"/>
              </a:lnSpc>
              <a:spcBef>
                <a:spcPts val="1200"/>
              </a:spcBef>
              <a:spcAft>
                <a:spcPct val="0"/>
              </a:spcAft>
              <a:buClr>
                <a:srgbClr val="E6007E"/>
              </a:buClr>
              <a:buSzTx/>
              <a:buFont typeface="Courier New,monospace"/>
              <a:buChar char="o"/>
              <a:tabLst/>
              <a:defRPr/>
            </a:pPr>
            <a:r>
              <a:rPr kumimoji="0" lang="sv-SE" sz="1800" b="1" i="0" u="none" strike="noStrike" kern="1200" cap="none" spc="0" normalizeH="0" baseline="0" noProof="0" err="1">
                <a:ln>
                  <a:noFill/>
                </a:ln>
                <a:solidFill>
                  <a:srgbClr val="000000"/>
                </a:solidFill>
                <a:effectLst/>
                <a:uLnTx/>
                <a:uFillTx/>
                <a:latin typeface="Calibri"/>
                <a:ea typeface="Calibri"/>
                <a:cs typeface="Calibri"/>
              </a:rPr>
              <a:t>Uncovered</a:t>
            </a:r>
            <a:r>
              <a:rPr kumimoji="0" lang="sv-SE" sz="1800" b="1" i="0" u="none" strike="noStrike" kern="1200" cap="none" spc="0" normalizeH="0" baseline="0" noProof="0">
                <a:ln>
                  <a:noFill/>
                </a:ln>
                <a:solidFill>
                  <a:srgbClr val="000000"/>
                </a:solidFill>
                <a:effectLst/>
                <a:uLnTx/>
                <a:uFillTx/>
                <a:latin typeface="Calibri"/>
                <a:ea typeface="Calibri"/>
                <a:cs typeface="Calibri"/>
              </a:rPr>
              <a:t> </a:t>
            </a:r>
            <a:r>
              <a:rPr kumimoji="0" lang="sv-SE" sz="1800" b="1" i="0" u="none" strike="noStrike" kern="1200" cap="none" spc="0" normalizeH="0" baseline="0" noProof="0" err="1">
                <a:ln>
                  <a:noFill/>
                </a:ln>
                <a:solidFill>
                  <a:srgbClr val="000000"/>
                </a:solidFill>
                <a:effectLst/>
                <a:uLnTx/>
                <a:uFillTx/>
                <a:latin typeface="Calibri"/>
                <a:ea typeface="Calibri"/>
                <a:cs typeface="Calibri"/>
              </a:rPr>
              <a:t>flexibility</a:t>
            </a:r>
            <a:r>
              <a:rPr kumimoji="0" lang="sv-SE" sz="1800" b="1" i="0" u="none" strike="noStrike" kern="1200" cap="none" spc="0" normalizeH="0" baseline="0" noProof="0">
                <a:ln>
                  <a:noFill/>
                </a:ln>
                <a:solidFill>
                  <a:srgbClr val="000000"/>
                </a:solidFill>
                <a:effectLst/>
                <a:uLnTx/>
                <a:uFillTx/>
                <a:latin typeface="Calibri"/>
                <a:ea typeface="Calibri"/>
                <a:cs typeface="Calibri"/>
              </a:rPr>
              <a:t> </a:t>
            </a:r>
            <a:r>
              <a:rPr kumimoji="0" lang="sv-SE" sz="1800" b="1" i="0" u="none" strike="noStrike" kern="1200" cap="none" spc="0" normalizeH="0" baseline="0" noProof="0" err="1">
                <a:ln>
                  <a:noFill/>
                </a:ln>
                <a:solidFill>
                  <a:srgbClr val="000000"/>
                </a:solidFill>
                <a:effectLst/>
                <a:uLnTx/>
                <a:uFillTx/>
                <a:latin typeface="Calibri"/>
                <a:ea typeface="Calibri"/>
                <a:cs typeface="Calibri"/>
              </a:rPr>
              <a:t>needs</a:t>
            </a:r>
            <a:r>
              <a:rPr kumimoji="0" lang="sv-SE" sz="1800" b="1" i="0" u="none" strike="noStrike" kern="1200" cap="none" spc="0" normalizeH="0" baseline="0" noProof="0">
                <a:ln>
                  <a:noFill/>
                </a:ln>
                <a:solidFill>
                  <a:srgbClr val="000000"/>
                </a:solidFill>
                <a:effectLst/>
                <a:uLnTx/>
                <a:uFillTx/>
                <a:latin typeface="Calibri"/>
                <a:ea typeface="Calibri"/>
                <a:cs typeface="Calibri"/>
              </a:rPr>
              <a:t>: </a:t>
            </a:r>
            <a:r>
              <a:rPr kumimoji="0" lang="en-US" sz="1800" b="0" i="0" u="none" strike="noStrike" kern="1200" cap="none" spc="0" normalizeH="0" baseline="0" noProof="0">
                <a:ln>
                  <a:noFill/>
                </a:ln>
                <a:solidFill>
                  <a:srgbClr val="000000"/>
                </a:solidFill>
                <a:effectLst/>
                <a:uLnTx/>
                <a:uFillTx/>
                <a:latin typeface="Calibri"/>
                <a:ea typeface="Calibri"/>
                <a:cs typeface="Calibri"/>
              </a:rPr>
              <a:t>to the flexibility needs that are not expected to be met by the existing flexible resources or resources expected to be deployed in the system</a:t>
            </a:r>
            <a:endParaRPr kumimoji="0" lang="sv-SE"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sv-SE" sz="2400" b="1"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Calibri"/>
              <a:cs typeface="Arial"/>
            </a:endParaRPr>
          </a:p>
        </p:txBody>
      </p:sp>
    </p:spTree>
    <p:extLst>
      <p:ext uri="{BB962C8B-B14F-4D97-AF65-F5344CB8AC3E}">
        <p14:creationId xmlns:p14="http://schemas.microsoft.com/office/powerpoint/2010/main" val="271204297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1B992-C744-6A1D-A41C-F0ECBBB64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A2FD4-2683-66B4-A5A5-A182C898AEDE}"/>
              </a:ext>
            </a:extLst>
          </p:cNvPr>
          <p:cNvSpPr>
            <a:spLocks noGrp="1"/>
          </p:cNvSpPr>
          <p:nvPr>
            <p:ph type="title"/>
          </p:nvPr>
        </p:nvSpPr>
        <p:spPr/>
        <p:txBody>
          <a:bodyPr/>
          <a:lstStyle/>
          <a:p>
            <a:r>
              <a:rPr lang="sv-SE">
                <a:solidFill>
                  <a:schemeClr val="accent1"/>
                </a:solidFill>
              </a:rPr>
              <a:t>Kvarstående frågor</a:t>
            </a:r>
            <a:endParaRPr lang="en-US"/>
          </a:p>
        </p:txBody>
      </p:sp>
      <p:sp>
        <p:nvSpPr>
          <p:cNvPr id="3" name="Text Placeholder 2">
            <a:extLst>
              <a:ext uri="{FF2B5EF4-FFF2-40B4-BE49-F238E27FC236}">
                <a16:creationId xmlns:a16="http://schemas.microsoft.com/office/drawing/2014/main" id="{B1692B55-B7EB-6CF8-969B-F1F2FFEFCDB4}"/>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4" name="Text Placeholder 2">
            <a:extLst>
              <a:ext uri="{FF2B5EF4-FFF2-40B4-BE49-F238E27FC236}">
                <a16:creationId xmlns:a16="http://schemas.microsoft.com/office/drawing/2014/main" id="{B0008507-B549-53F2-0C4C-B420532CBF16}"/>
              </a:ext>
            </a:extLst>
          </p:cNvPr>
          <p:cNvSpPr txBox="1">
            <a:spLocks/>
          </p:cNvSpPr>
          <p:nvPr/>
        </p:nvSpPr>
        <p:spPr bwMode="auto">
          <a:xfrm>
            <a:off x="847724" y="1873250"/>
            <a:ext cx="1061493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1" indent="-285750" algn="l" defTabSz="914400" rtl="0" eaLnBrk="0" fontAlgn="base" latinLnBrk="0" hangingPunct="0">
              <a:lnSpc>
                <a:spcPct val="97000"/>
              </a:lnSpc>
              <a:spcBef>
                <a:spcPts val="1200"/>
              </a:spcBef>
              <a:spcAft>
                <a:spcPct val="0"/>
              </a:spcAft>
              <a:buClr>
                <a:srgbClr val="E6007E"/>
              </a:buClr>
              <a:buSzTx/>
              <a:buFont typeface="Arial"/>
              <a:buChar char="•"/>
              <a:tabLst/>
              <a:defRPr/>
            </a:pPr>
            <a:r>
              <a:rPr kumimoji="0" lang="sv-SE" sz="2400" b="0" i="0" u="none" strike="noStrike" kern="1200" cap="none" spc="0" normalizeH="0" baseline="0" noProof="0" err="1">
                <a:ln>
                  <a:noFill/>
                </a:ln>
                <a:solidFill>
                  <a:srgbClr val="000000"/>
                </a:solidFill>
                <a:effectLst/>
                <a:uLnTx/>
                <a:uFillTx/>
                <a:latin typeface="Calibri"/>
                <a:ea typeface="+mn-ea"/>
                <a:cs typeface="+mn-cs"/>
              </a:rPr>
              <a:t>Svk</a:t>
            </a:r>
            <a:r>
              <a:rPr kumimoji="0" lang="sv-SE" sz="2400" b="0" i="0" u="none" strike="noStrike" kern="1200" cap="none" spc="0" normalizeH="0" baseline="0" noProof="0">
                <a:ln>
                  <a:noFill/>
                </a:ln>
                <a:solidFill>
                  <a:srgbClr val="000000"/>
                </a:solidFill>
                <a:effectLst/>
                <a:uLnTx/>
                <a:uFillTx/>
                <a:latin typeface="Calibri"/>
                <a:ea typeface="+mn-ea"/>
                <a:cs typeface="+mn-cs"/>
              </a:rPr>
              <a:t>, senast 21/10 återkomma om eventuellt </a:t>
            </a:r>
            <a:r>
              <a:rPr kumimoji="0" lang="sv-SE" sz="2400" b="0" i="0" u="none" strike="noStrike" kern="1200" cap="none" spc="0" normalizeH="0" baseline="0" noProof="0" err="1">
                <a:ln>
                  <a:noFill/>
                </a:ln>
                <a:solidFill>
                  <a:srgbClr val="000000"/>
                </a:solidFill>
                <a:effectLst/>
                <a:uLnTx/>
                <a:uFillTx/>
                <a:latin typeface="Calibri"/>
                <a:ea typeface="+mn-ea"/>
                <a:cs typeface="+mn-cs"/>
              </a:rPr>
              <a:t>takvärde</a:t>
            </a:r>
            <a:r>
              <a:rPr kumimoji="0" lang="sv-SE" sz="2400" b="0" i="0" u="none" strike="noStrike" kern="1200" cap="none" spc="0" normalizeH="0" baseline="0" noProof="0">
                <a:ln>
                  <a:noFill/>
                </a:ln>
                <a:solidFill>
                  <a:srgbClr val="000000"/>
                </a:solidFill>
                <a:effectLst/>
                <a:uLnTx/>
                <a:uFillTx/>
                <a:latin typeface="Calibri"/>
                <a:ea typeface="+mn-ea"/>
                <a:cs typeface="+mn-cs"/>
              </a:rPr>
              <a:t> på 50 MW, och om det ska vara skillnad produktion resp. förbrukning. (sedan tidigare: om de största förbrukningsanläggningarna ska inkluderas i flexibilitetsbehovsbedömningen, eller om vi behöver sätta ett </a:t>
            </a:r>
            <a:r>
              <a:rPr kumimoji="0" lang="sv-SE" sz="2400" b="0" i="0" u="none" strike="noStrike" kern="1200" cap="none" spc="0" normalizeH="0" baseline="0" noProof="0" err="1">
                <a:ln>
                  <a:noFill/>
                </a:ln>
                <a:solidFill>
                  <a:srgbClr val="000000"/>
                </a:solidFill>
                <a:effectLst/>
                <a:uLnTx/>
                <a:uFillTx/>
                <a:latin typeface="Calibri"/>
                <a:ea typeface="+mn-ea"/>
                <a:cs typeface="+mn-cs"/>
              </a:rPr>
              <a:t>takvärde</a:t>
            </a:r>
            <a:r>
              <a:rPr kumimoji="0" lang="sv-SE" sz="2400" b="0" i="0" u="none" strike="noStrike" kern="1200" cap="none" spc="0" normalizeH="0" baseline="0" noProof="0">
                <a:ln>
                  <a:noFill/>
                </a:ln>
                <a:solidFill>
                  <a:srgbClr val="000000"/>
                </a:solidFill>
                <a:effectLst/>
                <a:uLnTx/>
                <a:uFillTx/>
                <a:latin typeface="Calibri"/>
                <a:ea typeface="+mn-ea"/>
                <a:cs typeface="+mn-cs"/>
              </a:rPr>
              <a:t> på konsumtionssidan. </a:t>
            </a:r>
            <a:r>
              <a:rPr kumimoji="0" lang="sv-SE" sz="2400" b="0" i="0" u="none" strike="noStrike" kern="1200" cap="none" spc="0" normalizeH="0" baseline="0" noProof="0" err="1">
                <a:ln>
                  <a:noFill/>
                </a:ln>
                <a:solidFill>
                  <a:srgbClr val="000000"/>
                </a:solidFill>
                <a:effectLst/>
                <a:uLnTx/>
                <a:uFillTx/>
                <a:latin typeface="Calibri"/>
                <a:ea typeface="+mn-ea"/>
                <a:cs typeface="+mn-cs"/>
              </a:rPr>
              <a:t>Svk</a:t>
            </a:r>
            <a:r>
              <a:rPr kumimoji="0" lang="sv-SE" sz="2400" b="0" i="0" u="none" strike="noStrike" kern="1200" cap="none" spc="0" normalizeH="0" baseline="0" noProof="0">
                <a:ln>
                  <a:noFill/>
                </a:ln>
                <a:solidFill>
                  <a:srgbClr val="000000"/>
                </a:solidFill>
                <a:effectLst/>
                <a:uLnTx/>
                <a:uFillTx/>
                <a:latin typeface="Calibri"/>
                <a:ea typeface="+mn-ea"/>
                <a:cs typeface="+mn-cs"/>
              </a:rPr>
              <a:t> ska titta på vilken storlek på kunder som redan tas med i </a:t>
            </a:r>
            <a:r>
              <a:rPr kumimoji="0" lang="sv-SE" sz="2400" b="0" i="0" u="none" strike="noStrike" kern="1200" cap="none" spc="0" normalizeH="0" baseline="0" noProof="0" err="1">
                <a:ln>
                  <a:noFill/>
                </a:ln>
                <a:solidFill>
                  <a:srgbClr val="000000"/>
                </a:solidFill>
                <a:effectLst/>
                <a:uLnTx/>
                <a:uFillTx/>
                <a:latin typeface="Calibri"/>
                <a:ea typeface="+mn-ea"/>
                <a:cs typeface="+mn-cs"/>
              </a:rPr>
              <a:t>Svk:s</a:t>
            </a:r>
            <a:r>
              <a:rPr kumimoji="0" lang="sv-SE" sz="2400" b="0" i="0" u="none" strike="noStrike" kern="1200" cap="none" spc="0" normalizeH="0" baseline="0" noProof="0">
                <a:ln>
                  <a:noFill/>
                </a:ln>
                <a:solidFill>
                  <a:srgbClr val="000000"/>
                </a:solidFill>
                <a:effectLst/>
                <a:uLnTx/>
                <a:uFillTx/>
                <a:latin typeface="Calibri"/>
                <a:ea typeface="+mn-ea"/>
                <a:cs typeface="+mn-cs"/>
              </a:rPr>
              <a:t> bedömning och därför inte behöver rapporteras in av </a:t>
            </a:r>
            <a:r>
              <a:rPr kumimoji="0" lang="sv-SE" sz="2400" b="0" i="0" u="none" strike="noStrike" kern="1200" cap="none" spc="0" normalizeH="0" baseline="0" noProof="0" err="1">
                <a:ln>
                  <a:noFill/>
                </a:ln>
                <a:solidFill>
                  <a:srgbClr val="000000"/>
                </a:solidFill>
                <a:effectLst/>
                <a:uLnTx/>
                <a:uFillTx/>
                <a:latin typeface="Calibri"/>
                <a:ea typeface="+mn-ea"/>
                <a:cs typeface="+mn-cs"/>
              </a:rPr>
              <a:t>DSO:er</a:t>
            </a:r>
            <a:r>
              <a:rPr kumimoji="0" lang="sv-SE" sz="2400" b="0" i="0" u="none" strike="noStrike" kern="1200" cap="none" spc="0" normalizeH="0" baseline="0" noProof="0">
                <a:ln>
                  <a:noFill/>
                </a:ln>
                <a:solidFill>
                  <a:srgbClr val="000000"/>
                </a:solidFill>
                <a:effectLst/>
                <a:uLnTx/>
                <a:uFillTx/>
                <a:latin typeface="Calibri"/>
                <a:ea typeface="+mn-ea"/>
                <a:cs typeface="+mn-cs"/>
              </a:rPr>
              <a:t>. </a:t>
            </a:r>
            <a:r>
              <a:rPr kumimoji="0" lang="en-US" sz="2400" b="0" i="0" u="none" strike="noStrike" kern="1200" cap="none" spc="0" normalizeH="0" baseline="0" noProof="0">
                <a:ln>
                  <a:noFill/>
                </a:ln>
                <a:solidFill>
                  <a:srgbClr val="000000"/>
                </a:solidFill>
                <a:effectLst/>
                <a:uLnTx/>
                <a:uFillTx/>
                <a:latin typeface="Calibri"/>
                <a:ea typeface="+mn-ea"/>
                <a:cs typeface="+mn-cs"/>
              </a:rPr>
              <a:t>(Rad 11 Voltage level of congestion or voltage issue) </a:t>
            </a:r>
            <a:endParaRPr kumimoji="0" lang="sv-SE" sz="2400" b="0" i="0" u="none" strike="noStrike" kern="1200" cap="none" spc="0" normalizeH="0" baseline="0" noProof="0">
              <a:ln>
                <a:noFill/>
              </a:ln>
              <a:solidFill>
                <a:srgbClr val="000000"/>
              </a:solidFill>
              <a:effectLst/>
              <a:uLnTx/>
              <a:uFillTx/>
              <a:latin typeface="Calibri"/>
              <a:ea typeface="+mn-ea"/>
              <a:cs typeface="+mn-cs"/>
            </a:endParaRPr>
          </a:p>
          <a:p>
            <a:pPr marL="285750" marR="0" lvl="1" indent="-285750" algn="l" defTabSz="914400" rtl="0" eaLnBrk="0" fontAlgn="base" latinLnBrk="0" hangingPunct="0">
              <a:lnSpc>
                <a:spcPct val="97000"/>
              </a:lnSpc>
              <a:spcBef>
                <a:spcPts val="1200"/>
              </a:spcBef>
              <a:spcAft>
                <a:spcPct val="0"/>
              </a:spcAft>
              <a:buClr>
                <a:srgbClr val="E6007E"/>
              </a:buClr>
              <a:buSzTx/>
              <a:buFont typeface="Arial"/>
              <a:buChar char="•"/>
              <a:tabLst/>
              <a:defRPr/>
            </a:pPr>
            <a:r>
              <a:rPr kumimoji="0" lang="sv-SE" sz="2400" b="0" i="0" u="none" strike="noStrike" kern="1200" cap="none" spc="0" normalizeH="0" baseline="0" noProof="0" err="1">
                <a:ln>
                  <a:noFill/>
                </a:ln>
                <a:solidFill>
                  <a:srgbClr val="000000"/>
                </a:solidFill>
                <a:effectLst/>
                <a:uLnTx/>
                <a:uFillTx/>
                <a:latin typeface="Calibri"/>
                <a:ea typeface="+mn-ea"/>
                <a:cs typeface="+mn-cs"/>
              </a:rPr>
              <a:t>Svk</a:t>
            </a:r>
            <a:r>
              <a:rPr kumimoji="0" lang="sv-SE" sz="2400" b="0" i="0" u="none" strike="noStrike" kern="1200" cap="none" spc="0" normalizeH="0" baseline="0" noProof="0">
                <a:ln>
                  <a:noFill/>
                </a:ln>
                <a:solidFill>
                  <a:srgbClr val="000000"/>
                </a:solidFill>
                <a:effectLst/>
                <a:uLnTx/>
                <a:uFillTx/>
                <a:latin typeface="Calibri"/>
                <a:ea typeface="+mn-ea"/>
                <a:cs typeface="+mn-cs"/>
              </a:rPr>
              <a:t> förtydliga vad som avses om </a:t>
            </a:r>
            <a:r>
              <a:rPr kumimoji="0" lang="sv-SE" sz="2400" b="0" i="0" u="none" strike="noStrike" kern="1200" cap="none" spc="0" normalizeH="0" baseline="0" noProof="0" err="1">
                <a:ln>
                  <a:noFill/>
                </a:ln>
                <a:solidFill>
                  <a:srgbClr val="000000"/>
                </a:solidFill>
                <a:effectLst/>
                <a:uLnTx/>
                <a:uFillTx/>
                <a:latin typeface="Calibri"/>
                <a:ea typeface="+mn-ea"/>
                <a:cs typeface="+mn-cs"/>
              </a:rPr>
              <a:t>Svk</a:t>
            </a:r>
            <a:r>
              <a:rPr kumimoji="0" lang="sv-SE" sz="2400" b="0" i="0" u="none" strike="noStrike" kern="1200" cap="none" spc="0" normalizeH="0" baseline="0" noProof="0">
                <a:ln>
                  <a:noFill/>
                </a:ln>
                <a:solidFill>
                  <a:srgbClr val="000000"/>
                </a:solidFill>
                <a:effectLst/>
                <a:uLnTx/>
                <a:uFillTx/>
                <a:latin typeface="Calibri"/>
                <a:ea typeface="+mn-ea"/>
                <a:cs typeface="+mn-cs"/>
              </a:rPr>
              <a:t> tänker sig redovisa </a:t>
            </a:r>
            <a:r>
              <a:rPr kumimoji="0" lang="sv-SE" sz="2400" b="0" i="0" u="none" strike="noStrike" kern="1200" cap="none" spc="0" normalizeH="0" baseline="0" noProof="0" err="1">
                <a:ln>
                  <a:noFill/>
                </a:ln>
                <a:solidFill>
                  <a:srgbClr val="000000"/>
                </a:solidFill>
                <a:effectLst/>
                <a:uLnTx/>
                <a:uFillTx/>
                <a:latin typeface="Calibri"/>
                <a:ea typeface="+mn-ea"/>
                <a:cs typeface="+mn-cs"/>
              </a:rPr>
              <a:t>Network</a:t>
            </a:r>
            <a:r>
              <a:rPr kumimoji="0" lang="sv-SE" sz="2400" b="0" i="0" u="none" strike="noStrike" kern="1200" cap="none" spc="0" normalizeH="0" baseline="0" noProof="0">
                <a:ln>
                  <a:noFill/>
                </a:ln>
                <a:solidFill>
                  <a:srgbClr val="000000"/>
                </a:solidFill>
                <a:effectLst/>
                <a:uLnTx/>
                <a:uFillTx/>
                <a:latin typeface="Calibri"/>
                <a:ea typeface="+mn-ea"/>
                <a:cs typeface="+mn-cs"/>
              </a:rPr>
              <a:t> </a:t>
            </a:r>
            <a:r>
              <a:rPr kumimoji="0" lang="sv-SE" sz="2400" b="0" i="0" u="none" strike="noStrike" kern="1200" cap="none" spc="0" normalizeH="0" baseline="0" noProof="0" err="1">
                <a:ln>
                  <a:noFill/>
                </a:ln>
                <a:solidFill>
                  <a:srgbClr val="000000"/>
                </a:solidFill>
                <a:effectLst/>
                <a:uLnTx/>
                <a:uFillTx/>
                <a:latin typeface="Calibri"/>
                <a:ea typeface="+mn-ea"/>
                <a:cs typeface="+mn-cs"/>
              </a:rPr>
              <a:t>Flexibility</a:t>
            </a:r>
            <a:r>
              <a:rPr kumimoji="0" lang="sv-SE" sz="2400" b="0" i="0" u="none" strike="noStrike" kern="1200" cap="none" spc="0" normalizeH="0" baseline="0" noProof="0">
                <a:ln>
                  <a:noFill/>
                </a:ln>
                <a:solidFill>
                  <a:srgbClr val="000000"/>
                </a:solidFill>
                <a:effectLst/>
                <a:uLnTx/>
                <a:uFillTx/>
                <a:latin typeface="Calibri"/>
                <a:ea typeface="+mn-ea"/>
                <a:cs typeface="+mn-cs"/>
              </a:rPr>
              <a:t> </a:t>
            </a:r>
            <a:r>
              <a:rPr kumimoji="0" lang="sv-SE" sz="2400" b="0" i="0" u="none" strike="noStrike" kern="1200" cap="none" spc="0" normalizeH="0" baseline="0" noProof="0" err="1">
                <a:ln>
                  <a:noFill/>
                </a:ln>
                <a:solidFill>
                  <a:srgbClr val="000000"/>
                </a:solidFill>
                <a:effectLst/>
                <a:uLnTx/>
                <a:uFillTx/>
                <a:latin typeface="Calibri"/>
                <a:ea typeface="+mn-ea"/>
                <a:cs typeface="+mn-cs"/>
              </a:rPr>
              <a:t>Needs</a:t>
            </a:r>
            <a:r>
              <a:rPr kumimoji="0" lang="sv-SE" sz="2400" b="0" i="0" u="none" strike="noStrike" kern="1200" cap="none" spc="0" normalizeH="0" baseline="0" noProof="0">
                <a:ln>
                  <a:noFill/>
                </a:ln>
                <a:solidFill>
                  <a:srgbClr val="000000"/>
                </a:solidFill>
                <a:effectLst/>
                <a:uLnTx/>
                <a:uFillTx/>
                <a:latin typeface="Calibri"/>
                <a:ea typeface="+mn-ea"/>
                <a:cs typeface="+mn-cs"/>
              </a:rPr>
              <a:t> eller ej i FNA 2026.  </a:t>
            </a:r>
          </a:p>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endParaRPr kumimoji="0" lang="sv-SE" sz="24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sv-SE" sz="2400" b="1"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0" fontAlgn="base" latinLnBrk="0" hangingPunct="0">
              <a:lnSpc>
                <a:spcPct val="97000"/>
              </a:lnSpc>
              <a:spcBef>
                <a:spcPts val="1200"/>
              </a:spcBef>
              <a:spcAft>
                <a:spcPct val="0"/>
              </a:spcAft>
              <a:buClr>
                <a:srgbClr val="E6007E"/>
              </a:buClr>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Arial"/>
            </a:endParaRPr>
          </a:p>
          <a:p>
            <a:pPr marL="0" marR="0" lvl="0" indent="0" algn="l" defTabSz="914400" rtl="0" eaLnBrk="0" fontAlgn="base" latinLnBrk="0" hangingPunct="0">
              <a:lnSpc>
                <a:spcPct val="97000"/>
              </a:lnSpc>
              <a:spcBef>
                <a:spcPts val="1200"/>
              </a:spcBef>
              <a:spcAft>
                <a:spcPct val="0"/>
              </a:spcAft>
              <a:buClr>
                <a:srgbClr val="E6007E"/>
              </a:buClr>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Calibri"/>
              <a:cs typeface="Arial"/>
            </a:endParaRPr>
          </a:p>
        </p:txBody>
      </p:sp>
    </p:spTree>
    <p:extLst>
      <p:ext uri="{BB962C8B-B14F-4D97-AF65-F5344CB8AC3E}">
        <p14:creationId xmlns:p14="http://schemas.microsoft.com/office/powerpoint/2010/main" val="347313617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DC53C-7DEE-9DCC-5759-64FCE0D81CEB}"/>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7FA3CF69-EB98-E5F4-6C5A-F769C6FE89E3}"/>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9F274122-29FE-F3AF-D34D-212C05567A3D}"/>
              </a:ext>
            </a:extLst>
          </p:cNvPr>
          <p:cNvSpPr>
            <a:spLocks noGrp="1"/>
          </p:cNvSpPr>
          <p:nvPr>
            <p:ph type="ctrTitle"/>
          </p:nvPr>
        </p:nvSpPr>
        <p:spPr>
          <a:xfrm>
            <a:off x="342510" y="3875762"/>
            <a:ext cx="5943600" cy="2706436"/>
          </a:xfrm>
        </p:spPr>
        <p:txBody>
          <a:bodyPr/>
          <a:lstStyle/>
          <a:p>
            <a:pPr algn="l">
              <a:lnSpc>
                <a:spcPct val="90000"/>
              </a:lnSpc>
              <a:spcBef>
                <a:spcPts val="1200"/>
              </a:spcBef>
            </a:pPr>
            <a:r>
              <a:rPr lang="sv-SE" sz="6600">
                <a:solidFill>
                  <a:schemeClr val="accent1"/>
                </a:solidFill>
                <a:ea typeface="Calibri Light"/>
                <a:cs typeface="Calibri Light"/>
              </a:rPr>
              <a:t>Nästa </a:t>
            </a:r>
            <a:r>
              <a:rPr lang="sv-SE" sz="6600" err="1">
                <a:solidFill>
                  <a:schemeClr val="accent1"/>
                </a:solidFill>
                <a:ea typeface="Calibri Light"/>
                <a:cs typeface="Calibri Light"/>
              </a:rPr>
              <a:t>webbinarium</a:t>
            </a:r>
            <a:br>
              <a:rPr lang="sv-SE" sz="6600">
                <a:solidFill>
                  <a:schemeClr val="accent1"/>
                </a:solidFill>
                <a:ea typeface="Calibri Light"/>
                <a:cs typeface="Calibri Light"/>
              </a:rPr>
            </a:br>
            <a:br>
              <a:rPr lang="sv-SE" sz="6600">
                <a:solidFill>
                  <a:schemeClr val="accent1"/>
                </a:solidFill>
                <a:ea typeface="Calibri Light"/>
                <a:cs typeface="Calibri Light"/>
              </a:rPr>
            </a:br>
            <a:endParaRPr lang="en-US" sz="6600">
              <a:solidFill>
                <a:schemeClr val="accent1"/>
              </a:solidFill>
              <a:ea typeface="Calibri Light"/>
              <a:cs typeface="Calibri Light"/>
            </a:endParaRPr>
          </a:p>
          <a:p>
            <a:pPr lvl="1">
              <a:lnSpc>
                <a:spcPts val="1350"/>
              </a:lnSpc>
              <a:spcAft>
                <a:spcPts val="0"/>
              </a:spcAft>
            </a:pPr>
            <a:endParaRPr lang="en-US" sz="2000">
              <a:solidFill>
                <a:srgbClr val="000000"/>
              </a:solidFill>
              <a:latin typeface="Calibri"/>
              <a:ea typeface="Calibri"/>
              <a:cs typeface="Calibri"/>
            </a:endParaRPr>
          </a:p>
          <a:p>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414123204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C864-64FE-5FCB-5B88-C1709E6F7AB1}"/>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23689688-D61C-BF40-153C-684B01F4F585}"/>
              </a:ext>
            </a:extLst>
          </p:cNvPr>
          <p:cNvSpPr>
            <a:spLocks noGrp="1"/>
          </p:cNvSpPr>
          <p:nvPr>
            <p:ph type="title"/>
          </p:nvPr>
        </p:nvSpPr>
        <p:spPr>
          <a:xfrm>
            <a:off x="731070" y="3429000"/>
            <a:ext cx="7190305" cy="2339077"/>
          </a:xfrm>
        </p:spPr>
        <p:txBody>
          <a:bodyPr/>
          <a:lstStyle/>
          <a:p>
            <a:r>
              <a:rPr lang="en-GB" noProof="0" err="1">
                <a:solidFill>
                  <a:schemeClr val="accent1"/>
                </a:solidFill>
              </a:rPr>
              <a:t>Nästa</a:t>
            </a:r>
            <a:r>
              <a:rPr lang="en-GB" noProof="0">
                <a:solidFill>
                  <a:schemeClr val="accent1"/>
                </a:solidFill>
              </a:rPr>
              <a:t> </a:t>
            </a:r>
            <a:r>
              <a:rPr lang="en-GB" noProof="0" err="1">
                <a:solidFill>
                  <a:schemeClr val="accent1"/>
                </a:solidFill>
              </a:rPr>
              <a:t>webbinar</a:t>
            </a:r>
            <a:r>
              <a:rPr lang="en-GB">
                <a:solidFill>
                  <a:schemeClr val="accent1"/>
                </a:solidFill>
              </a:rPr>
              <a:t> </a:t>
            </a:r>
            <a:r>
              <a:rPr lang="en-GB" err="1">
                <a:solidFill>
                  <a:schemeClr val="accent1"/>
                </a:solidFill>
              </a:rPr>
              <a:t>i</a:t>
            </a:r>
            <a:r>
              <a:rPr lang="en-GB">
                <a:solidFill>
                  <a:schemeClr val="accent1"/>
                </a:solidFill>
              </a:rPr>
              <a:t> December</a:t>
            </a:r>
            <a:br>
              <a:rPr lang="en-GB">
                <a:solidFill>
                  <a:schemeClr val="accent1"/>
                </a:solidFill>
              </a:rPr>
            </a:br>
            <a:r>
              <a:rPr lang="en-GB">
                <a:solidFill>
                  <a:schemeClr val="accent1"/>
                </a:solidFill>
              </a:rPr>
              <a:t>Vi </a:t>
            </a:r>
            <a:r>
              <a:rPr lang="en-GB" err="1">
                <a:solidFill>
                  <a:schemeClr val="accent1"/>
                </a:solidFill>
              </a:rPr>
              <a:t>återkommer</a:t>
            </a:r>
            <a:r>
              <a:rPr lang="en-GB">
                <a:solidFill>
                  <a:schemeClr val="accent1"/>
                </a:solidFill>
              </a:rPr>
              <a:t> med </a:t>
            </a:r>
            <a:r>
              <a:rPr lang="en-GB" err="1">
                <a:solidFill>
                  <a:schemeClr val="accent1"/>
                </a:solidFill>
              </a:rPr>
              <a:t>tid</a:t>
            </a:r>
            <a:r>
              <a:rPr lang="en-GB">
                <a:solidFill>
                  <a:schemeClr val="accent1"/>
                </a:solidFill>
              </a:rPr>
              <a:t> </a:t>
            </a:r>
            <a:r>
              <a:rPr lang="en-GB" err="1">
                <a:solidFill>
                  <a:schemeClr val="accent1"/>
                </a:solidFill>
              </a:rPr>
              <a:t>på</a:t>
            </a:r>
            <a:r>
              <a:rPr lang="en-GB">
                <a:solidFill>
                  <a:schemeClr val="accent1"/>
                </a:solidFill>
              </a:rPr>
              <a:t> </a:t>
            </a:r>
            <a:r>
              <a:rPr lang="en-GB" err="1">
                <a:solidFill>
                  <a:schemeClr val="accent1"/>
                </a:solidFill>
              </a:rPr>
              <a:t>hemsidan</a:t>
            </a:r>
            <a:r>
              <a:rPr lang="en-GB">
                <a:solidFill>
                  <a:schemeClr val="accent1"/>
                </a:solidFill>
              </a:rPr>
              <a:t> </a:t>
            </a:r>
            <a:r>
              <a:rPr lang="en-GB" err="1">
                <a:solidFill>
                  <a:schemeClr val="accent1"/>
                </a:solidFill>
              </a:rPr>
              <a:t>snarast</a:t>
            </a:r>
            <a:r>
              <a:rPr lang="en-GB">
                <a:solidFill>
                  <a:schemeClr val="accent1"/>
                </a:solidFill>
              </a:rPr>
              <a:t>.</a:t>
            </a:r>
            <a:br>
              <a:rPr lang="en-GB">
                <a:solidFill>
                  <a:schemeClr val="accent1"/>
                </a:solidFill>
              </a:rPr>
            </a:br>
            <a:br>
              <a:rPr lang="en-GB">
                <a:solidFill>
                  <a:schemeClr val="accent1"/>
                </a:solidFill>
              </a:rPr>
            </a:br>
            <a:r>
              <a:rPr lang="en-GB" sz="2000" err="1"/>
              <a:t>På</a:t>
            </a:r>
            <a:r>
              <a:rPr lang="en-GB" sz="2000"/>
              <a:t> </a:t>
            </a:r>
            <a:r>
              <a:rPr lang="en-GB" sz="2000" err="1"/>
              <a:t>nästa</a:t>
            </a:r>
            <a:r>
              <a:rPr lang="en-GB" sz="2000"/>
              <a:t> webinar </a:t>
            </a:r>
            <a:r>
              <a:rPr lang="en-GB" sz="2000" err="1"/>
              <a:t>kommer</a:t>
            </a:r>
            <a:r>
              <a:rPr lang="en-GB" sz="2000"/>
              <a:t> vi </a:t>
            </a:r>
            <a:r>
              <a:rPr lang="en-GB" sz="2000" err="1"/>
              <a:t>presentera</a:t>
            </a:r>
            <a:r>
              <a:rPr lang="en-GB" sz="2000"/>
              <a:t> </a:t>
            </a:r>
            <a:r>
              <a:rPr lang="en-GB" sz="2000" err="1"/>
              <a:t>excellen</a:t>
            </a:r>
            <a:r>
              <a:rPr lang="en-GB" sz="2000"/>
              <a:t> med data </a:t>
            </a:r>
            <a:r>
              <a:rPr lang="en-GB" sz="2000" err="1"/>
              <a:t>som</a:t>
            </a:r>
            <a:r>
              <a:rPr lang="en-GB" sz="2000"/>
              <a:t> ska </a:t>
            </a:r>
            <a:r>
              <a:rPr lang="en-GB" sz="2000" err="1"/>
              <a:t>fyllas</a:t>
            </a:r>
            <a:r>
              <a:rPr lang="en-GB" sz="2000"/>
              <a:t> </a:t>
            </a:r>
            <a:r>
              <a:rPr lang="en-GB" sz="2000" err="1"/>
              <a:t>i</a:t>
            </a:r>
            <a:r>
              <a:rPr lang="en-GB" sz="2000"/>
              <a:t>, </a:t>
            </a:r>
            <a:r>
              <a:rPr lang="en-GB" sz="2000" err="1"/>
              <a:t>gå</a:t>
            </a:r>
            <a:r>
              <a:rPr lang="en-GB" sz="2000"/>
              <a:t> </a:t>
            </a:r>
            <a:r>
              <a:rPr lang="en-GB" sz="2000" err="1"/>
              <a:t>igenom</a:t>
            </a:r>
            <a:r>
              <a:rPr lang="en-GB" sz="2000"/>
              <a:t> </a:t>
            </a:r>
            <a:r>
              <a:rPr lang="en-GB" sz="2000" err="1"/>
              <a:t>vägledande</a:t>
            </a:r>
            <a:r>
              <a:rPr lang="en-GB" sz="2000"/>
              <a:t> </a:t>
            </a:r>
            <a:r>
              <a:rPr lang="en-GB" sz="2000" err="1"/>
              <a:t>exempel</a:t>
            </a:r>
            <a:r>
              <a:rPr lang="en-GB" sz="2000"/>
              <a:t> </a:t>
            </a:r>
            <a:r>
              <a:rPr lang="en-GB" sz="2000" err="1"/>
              <a:t>och</a:t>
            </a:r>
            <a:r>
              <a:rPr lang="en-GB" sz="2000"/>
              <a:t> </a:t>
            </a:r>
            <a:r>
              <a:rPr lang="en-GB" sz="2000" err="1"/>
              <a:t>presentera</a:t>
            </a:r>
            <a:r>
              <a:rPr lang="en-GB" sz="2000"/>
              <a:t> </a:t>
            </a:r>
            <a:r>
              <a:rPr lang="en-GB" sz="2000" err="1"/>
              <a:t>enkäten</a:t>
            </a:r>
            <a:r>
              <a:rPr lang="en-GB" sz="2000"/>
              <a:t> om </a:t>
            </a:r>
            <a:r>
              <a:rPr lang="en-GB" sz="2000" err="1"/>
              <a:t>marknadshinder</a:t>
            </a:r>
            <a:r>
              <a:rPr lang="en-GB" sz="2000"/>
              <a:t> </a:t>
            </a:r>
            <a:r>
              <a:rPr lang="en-GB" sz="2000" err="1"/>
              <a:t>och</a:t>
            </a:r>
            <a:r>
              <a:rPr lang="en-GB" sz="2000"/>
              <a:t> </a:t>
            </a:r>
            <a:r>
              <a:rPr lang="en-GB" sz="2000" err="1"/>
              <a:t>digitaliserin</a:t>
            </a:r>
            <a:r>
              <a:rPr lang="en-GB" sz="2000"/>
              <a:t>, </a:t>
            </a:r>
            <a:r>
              <a:rPr lang="en-GB" sz="2000" err="1"/>
              <a:t>olika</a:t>
            </a:r>
            <a:r>
              <a:rPr lang="en-GB" sz="2000"/>
              <a:t> </a:t>
            </a:r>
            <a:r>
              <a:rPr lang="en-GB" sz="2000" err="1"/>
              <a:t>praktiska</a:t>
            </a:r>
            <a:r>
              <a:rPr lang="en-GB" sz="2000"/>
              <a:t> </a:t>
            </a:r>
            <a:r>
              <a:rPr lang="en-GB" sz="2000" err="1"/>
              <a:t>frågor</a:t>
            </a:r>
            <a:r>
              <a:rPr lang="en-GB" sz="2000"/>
              <a:t>, </a:t>
            </a:r>
            <a:r>
              <a:rPr lang="en-GB" sz="2000" err="1"/>
              <a:t>samt</a:t>
            </a:r>
            <a:r>
              <a:rPr lang="en-GB" sz="2000"/>
              <a:t> ha </a:t>
            </a:r>
            <a:r>
              <a:rPr lang="en-GB" sz="2000" err="1"/>
              <a:t>en</a:t>
            </a:r>
            <a:r>
              <a:rPr lang="en-GB" sz="2000"/>
              <a:t> </a:t>
            </a:r>
            <a:r>
              <a:rPr lang="en-GB" sz="2000" err="1"/>
              <a:t>frågestund</a:t>
            </a:r>
            <a:r>
              <a:rPr lang="en-GB" sz="2000"/>
              <a:t>.  </a:t>
            </a:r>
            <a:endParaRPr lang="en-GB" sz="2000" noProof="0" err="1">
              <a:ea typeface="Calibri Light"/>
              <a:cs typeface="Calibri Light"/>
            </a:endParaRPr>
          </a:p>
        </p:txBody>
      </p:sp>
      <p:sp>
        <p:nvSpPr>
          <p:cNvPr id="5" name="Platshållare för datum 4">
            <a:extLst>
              <a:ext uri="{FF2B5EF4-FFF2-40B4-BE49-F238E27FC236}">
                <a16:creationId xmlns:a16="http://schemas.microsoft.com/office/drawing/2014/main" id="{C7750E4B-A5D5-5541-E144-641BD850388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67E5E3BE-009D-B32C-69C1-27E700C3C57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436001A4-7C49-C78C-7417-1D2EA0B272D2}"/>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Tree>
    <p:extLst>
      <p:ext uri="{BB962C8B-B14F-4D97-AF65-F5344CB8AC3E}">
        <p14:creationId xmlns:p14="http://schemas.microsoft.com/office/powerpoint/2010/main" val="290455597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8D47-D012-7E08-B427-FAC64D9B3E4B}"/>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C04A2DA5-0E6B-B723-D2B2-E0CD1FD04DA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6AE40991-42A3-7F59-64BA-8CDD919C924F}"/>
              </a:ext>
            </a:extLst>
          </p:cNvPr>
          <p:cNvSpPr>
            <a:spLocks noGrp="1"/>
          </p:cNvSpPr>
          <p:nvPr>
            <p:ph type="ctrTitle"/>
          </p:nvPr>
        </p:nvSpPr>
        <p:spPr>
          <a:xfrm>
            <a:off x="517171" y="2519573"/>
            <a:ext cx="5943600" cy="2706436"/>
          </a:xfrm>
        </p:spPr>
        <p:txBody>
          <a:bodyPr/>
          <a:lstStyle/>
          <a:p>
            <a:pPr algn="l">
              <a:lnSpc>
                <a:spcPct val="90000"/>
              </a:lnSpc>
              <a:spcBef>
                <a:spcPts val="1200"/>
              </a:spcBef>
            </a:pPr>
            <a:r>
              <a:rPr lang="sv-SE" sz="6600">
                <a:solidFill>
                  <a:schemeClr val="accent1"/>
                </a:solidFill>
                <a:ea typeface="Calibri Light"/>
                <a:cs typeface="Calibri Light"/>
              </a:rPr>
              <a:t>Frågor och feedback</a:t>
            </a:r>
            <a:endParaRPr lang="en-US" sz="6600">
              <a:solidFill>
                <a:schemeClr val="accent1"/>
              </a:solidFill>
              <a:ea typeface="Calibri Light"/>
              <a:cs typeface="Calibri Light"/>
            </a:endParaRPr>
          </a:p>
          <a:p>
            <a:pPr lvl="1">
              <a:lnSpc>
                <a:spcPts val="1350"/>
              </a:lnSpc>
              <a:spcAft>
                <a:spcPts val="0"/>
              </a:spcAft>
            </a:pPr>
            <a:endParaRPr lang="en-US" sz="2000">
              <a:solidFill>
                <a:srgbClr val="000000"/>
              </a:solidFill>
              <a:latin typeface="Calibri"/>
              <a:ea typeface="Calibri"/>
              <a:cs typeface="Calibri"/>
            </a:endParaRPr>
          </a:p>
          <a:p>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33241286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C794-B1EC-1F20-8A03-F662437B8FB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F3CAAEDC-C593-7A42-C58C-A5F30D831FA8}"/>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04CA8D83-BF1B-0B67-75F6-692484AEFB96}"/>
              </a:ext>
            </a:extLst>
          </p:cNvPr>
          <p:cNvSpPr>
            <a:spLocks noGrp="1"/>
          </p:cNvSpPr>
          <p:nvPr>
            <p:ph type="ctrTitle"/>
          </p:nvPr>
        </p:nvSpPr>
        <p:spPr>
          <a:xfrm>
            <a:off x="238126" y="838200"/>
            <a:ext cx="5943600" cy="2706436"/>
          </a:xfrm>
        </p:spPr>
        <p:txBody>
          <a:bodyPr/>
          <a:lstStyle/>
          <a:p>
            <a:pPr eaLnBrk="1" hangingPunct="1"/>
            <a:r>
              <a:rPr lang="en-GB" sz="6600" noProof="0">
                <a:solidFill>
                  <a:schemeClr val="accent1"/>
                </a:solidFill>
                <a:cs typeface="Calibri Light" panose="020F0302020204030204" pitchFamily="34" charset="0"/>
              </a:rPr>
              <a:t>TACK FÖR IDAG</a:t>
            </a:r>
            <a:br>
              <a:rPr lang="en-GB" sz="6600" noProof="0">
                <a:solidFill>
                  <a:schemeClr val="accent1"/>
                </a:solidFill>
                <a:cs typeface="Calibri Light" panose="020F0302020204030204" pitchFamily="34" charset="0"/>
              </a:rPr>
            </a:br>
            <a:br>
              <a:rPr lang="en-GB" sz="6600" noProof="0">
                <a:solidFill>
                  <a:schemeClr val="accent1"/>
                </a:solidFill>
                <a:cs typeface="Calibri Light" panose="020F0302020204030204" pitchFamily="34" charset="0"/>
              </a:rPr>
            </a:br>
            <a:endParaRPr lang="en-GB" sz="6600" noProof="0">
              <a:solidFill>
                <a:schemeClr val="accent1"/>
              </a:solidFill>
              <a:cs typeface="Calibri Light" panose="020F0302020204030204" pitchFamily="34" charset="0"/>
            </a:endParaRPr>
          </a:p>
        </p:txBody>
      </p:sp>
      <p:sp>
        <p:nvSpPr>
          <p:cNvPr id="2" name="Platshållare för text 3">
            <a:extLst>
              <a:ext uri="{FF2B5EF4-FFF2-40B4-BE49-F238E27FC236}">
                <a16:creationId xmlns:a16="http://schemas.microsoft.com/office/drawing/2014/main" id="{6CEDE7A0-BF21-92B1-F033-40C548753312}"/>
              </a:ext>
            </a:extLst>
          </p:cNvPr>
          <p:cNvSpPr txBox="1">
            <a:spLocks/>
          </p:cNvSpPr>
          <p:nvPr/>
        </p:nvSpPr>
        <p:spPr>
          <a:xfrm>
            <a:off x="625730" y="1631865"/>
            <a:ext cx="5284656" cy="4528587"/>
          </a:xfrm>
          <a:prstGeom prst="rect">
            <a:avLst/>
          </a:prstGeom>
          <a:noFill/>
        </p:spPr>
        <p:txBody>
          <a:bodyPr lIns="91440" tIns="45720" rIns="91440" bIns="45720" anchor="t"/>
          <a:lstStyle>
            <a:lvl1pPr marL="0" indent="0" algn="l" defTabSz="540000" rtl="0" eaLnBrk="1" latinLnBrk="0" hangingPunct="1">
              <a:lnSpc>
                <a:spcPct val="120000"/>
              </a:lnSpc>
              <a:spcBef>
                <a:spcPts val="0"/>
              </a:spcBef>
              <a:spcAft>
                <a:spcPts val="400"/>
              </a:spcAft>
              <a:buFont typeface="Arial" panose="020B0604020202020204" pitchFamily="34" charset="0"/>
              <a:buNone/>
              <a:defRPr sz="1800" b="0" kern="1200">
                <a:solidFill>
                  <a:schemeClr val="tx1"/>
                </a:solidFill>
                <a:latin typeface="+mn-lt"/>
                <a:ea typeface="+mn-ea"/>
                <a:cs typeface="+mn-cs"/>
              </a:defRPr>
            </a:lvl1pPr>
            <a:lvl2pPr marL="216000" indent="-216000" algn="l" defTabSz="540000" rtl="0" eaLnBrk="1" latinLnBrk="0" hangingPunct="1">
              <a:lnSpc>
                <a:spcPct val="12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432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3pPr>
            <a:lvl4pPr marL="648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4pPr>
            <a:lvl5pPr marL="864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5pPr>
            <a:lvl6pPr marL="10795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6pPr>
            <a:lvl7pPr marL="13017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7pPr>
            <a:lvl8pPr marL="15240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8pPr>
            <a:lvl9pPr marL="17335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120000"/>
              </a:lnSpc>
              <a:spcBef>
                <a:spcPts val="0"/>
              </a:spcBef>
              <a:spcAft>
                <a:spcPts val="400"/>
              </a:spcAft>
              <a:buClrTx/>
              <a:buSzTx/>
              <a:buFont typeface="Arial" panose="020B0604020202020204" pitchFamily="34" charset="0"/>
              <a:buNone/>
              <a:tabLst/>
              <a:defRPr/>
            </a:pPr>
            <a:endParaRPr kumimoji="0" lang="sv-SE" sz="2000" b="1" i="0" u="none" strike="noStrike" kern="1200" cap="none" spc="0" normalizeH="0" baseline="0" noProof="0">
              <a:ln>
                <a:noFill/>
              </a:ln>
              <a:solidFill>
                <a:srgbClr val="1A1A1A"/>
              </a:solidFill>
              <a:effectLst/>
              <a:uLnTx/>
              <a:uFillTx/>
              <a:latin typeface="EON Brix Sans"/>
              <a:ea typeface="+mn-ea"/>
              <a:cs typeface="+mn-c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Presentationen och </a:t>
            </a:r>
            <a:r>
              <a:rPr lang="sv-SE" sz="2000" err="1">
                <a:solidFill>
                  <a:srgbClr val="1A1A1A"/>
                </a:solidFill>
                <a:latin typeface="EON Brix Sans"/>
              </a:rPr>
              <a:t>webbinariet</a:t>
            </a:r>
            <a:r>
              <a:rPr lang="sv-SE" sz="2000">
                <a:solidFill>
                  <a:srgbClr val="1A1A1A"/>
                </a:solidFill>
                <a:latin typeface="EON Brix Sans"/>
              </a:rPr>
              <a:t> läggs upp på hemsidan</a:t>
            </a: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Skicka in input till </a:t>
            </a:r>
            <a:r>
              <a:rPr lang="sv-SE" sz="2000">
                <a:solidFill>
                  <a:schemeClr val="accent1"/>
                </a:solidFill>
                <a:latin typeface="EON Brix Sans"/>
                <a:hlinkClick r:id="rId4">
                  <a:extLst>
                    <a:ext uri="{A12FA001-AC4F-418D-AE19-62706E023703}">
                      <ahyp:hlinkClr xmlns:ahyp="http://schemas.microsoft.com/office/drawing/2018/hyperlinkcolor" val="tx"/>
                    </a:ext>
                  </a:extLst>
                </a:hlinkClick>
              </a:rPr>
              <a:t>yvonne.ruwaida@vattenfall.com</a:t>
            </a:r>
            <a:r>
              <a:rPr lang="sv-SE" sz="2000">
                <a:solidFill>
                  <a:schemeClr val="accent1"/>
                </a:solidFill>
                <a:latin typeface="EON Brix Sans"/>
              </a:rPr>
              <a:t>, </a:t>
            </a:r>
            <a:r>
              <a:rPr lang="sv-SE" sz="2000">
                <a:solidFill>
                  <a:schemeClr val="accent1"/>
                </a:solidFill>
                <a:latin typeface="EON Brix Sans"/>
                <a:hlinkClick r:id="rId5">
                  <a:extLst>
                    <a:ext uri="{A12FA001-AC4F-418D-AE19-62706E023703}">
                      <ahyp:hlinkClr xmlns:ahyp="http://schemas.microsoft.com/office/drawing/2018/hyperlinkcolor" val="tx"/>
                    </a:ext>
                  </a:extLst>
                </a:hlinkClick>
              </a:rPr>
              <a:t>Erik.lejerskog@energiforetagen.se</a:t>
            </a:r>
            <a:r>
              <a:rPr lang="sv-SE" sz="2000">
                <a:solidFill>
                  <a:schemeClr val="accent1"/>
                </a:solidFill>
                <a:latin typeface="EON Brix Sans"/>
              </a:rPr>
              <a:t> </a:t>
            </a: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endParaRPr lang="sv-SE" sz="2000">
              <a:solidFill>
                <a:srgbClr val="1A1A1A"/>
              </a:solidFill>
              <a:latin typeface="EON Brix Sans"/>
            </a:endParaRPr>
          </a:p>
          <a:p>
            <a:pPr lvl="0">
              <a:defRPr/>
            </a:pPr>
            <a:r>
              <a:rPr lang="sv-SE" sz="2000">
                <a:solidFill>
                  <a:srgbClr val="1A1A1A"/>
                </a:solidFill>
                <a:latin typeface="EON Brix Sans"/>
                <a:hlinkClick r:id="rId6"/>
              </a:rPr>
              <a:t>Hemsida med information och anmälan</a:t>
            </a:r>
            <a:endParaRPr lang="sv-SE" sz="2000">
              <a:solidFill>
                <a:srgbClr val="1A1A1A"/>
              </a:solidFill>
              <a:latin typeface="EON Brix Sans"/>
            </a:endParaRPr>
          </a:p>
        </p:txBody>
      </p:sp>
    </p:spTree>
    <p:extLst>
      <p:ext uri="{BB962C8B-B14F-4D97-AF65-F5344CB8AC3E}">
        <p14:creationId xmlns:p14="http://schemas.microsoft.com/office/powerpoint/2010/main" val="28651466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A9F9D17-A70C-60B8-C7D9-BBEE49019F82}"/>
              </a:ext>
            </a:extLst>
          </p:cNvPr>
          <p:cNvSpPr>
            <a:spLocks noGrp="1"/>
          </p:cNvSpPr>
          <p:nvPr>
            <p:ph type="body" sz="quarter" idx="14"/>
          </p:nvPr>
        </p:nvSpPr>
        <p:spPr>
          <a:xfrm>
            <a:off x="695324" y="1598614"/>
            <a:ext cx="6534151" cy="4494212"/>
          </a:xfrm>
        </p:spPr>
        <p:txBody>
          <a:bodyPr/>
          <a:lstStyle/>
          <a:p>
            <a:r>
              <a:rPr lang="sv-SE"/>
              <a:t>Tillfällig gruppering för att stötta </a:t>
            </a:r>
            <a:r>
              <a:rPr lang="sv-SE" err="1"/>
              <a:t>DSO:erna</a:t>
            </a:r>
            <a:r>
              <a:rPr lang="sv-SE"/>
              <a:t> att ta fram metoden för FNA</a:t>
            </a:r>
          </a:p>
          <a:p>
            <a:r>
              <a:rPr lang="sv-SE"/>
              <a:t>Femte </a:t>
            </a:r>
            <a:r>
              <a:rPr lang="sv-SE" err="1"/>
              <a:t>webbinariet</a:t>
            </a:r>
            <a:r>
              <a:rPr lang="sv-SE"/>
              <a:t> som anordnas för att förankra metoden hos alla </a:t>
            </a:r>
            <a:r>
              <a:rPr lang="sv-SE" err="1"/>
              <a:t>DSO:er</a:t>
            </a:r>
            <a:endParaRPr lang="sv-SE"/>
          </a:p>
          <a:p>
            <a:r>
              <a:rPr lang="sv-SE" err="1">
                <a:ea typeface="Calibri"/>
                <a:cs typeface="Calibri"/>
              </a:rPr>
              <a:t>Ei</a:t>
            </a:r>
            <a:r>
              <a:rPr lang="sv-SE">
                <a:ea typeface="Calibri"/>
                <a:cs typeface="Calibri"/>
              </a:rPr>
              <a:t> har informerat om arbetet i sitt nyhetsbrev </a:t>
            </a:r>
            <a:r>
              <a:rPr lang="sv-SE">
                <a:hlinkClick r:id="rId3"/>
              </a:rPr>
              <a:t>Elnätsföretag uppmanas delta i arbetet med ny metod för flexibilitetsbehov - Energimarknadsinspektionen</a:t>
            </a:r>
            <a:endParaRPr lang="sv-SE">
              <a:ea typeface="Calibri"/>
              <a:cs typeface="Calibri"/>
            </a:endParaRPr>
          </a:p>
          <a:p>
            <a:r>
              <a:rPr lang="sv-SE"/>
              <a:t>Möjlighet att vara med och påverka arbetet och lämna synpunkter </a:t>
            </a:r>
            <a:endParaRPr lang="sv-SE">
              <a:ea typeface="Calibri"/>
              <a:cs typeface="Calibri"/>
            </a:endParaRPr>
          </a:p>
          <a:p>
            <a:r>
              <a:rPr lang="sv-SE">
                <a:ea typeface="Calibri"/>
                <a:cs typeface="Calibri"/>
              </a:rPr>
              <a:t>Arbetsgruppen arbetar med </a:t>
            </a:r>
            <a:r>
              <a:rPr lang="sv-SE" err="1">
                <a:ea typeface="Calibri"/>
                <a:cs typeface="Calibri"/>
              </a:rPr>
              <a:t>Svk</a:t>
            </a:r>
            <a:r>
              <a:rPr lang="sv-SE">
                <a:ea typeface="Calibri"/>
                <a:cs typeface="Calibri"/>
              </a:rPr>
              <a:t> och har en gemensam dialog med </a:t>
            </a:r>
            <a:r>
              <a:rPr lang="sv-SE" err="1">
                <a:ea typeface="Calibri"/>
                <a:cs typeface="Calibri"/>
              </a:rPr>
              <a:t>Ei</a:t>
            </a:r>
            <a:endParaRPr lang="sv-SE">
              <a:ea typeface="Calibri"/>
              <a:cs typeface="Calibri"/>
            </a:endParaRPr>
          </a:p>
        </p:txBody>
      </p:sp>
      <p:sp>
        <p:nvSpPr>
          <p:cNvPr id="3" name="Rubrik 2">
            <a:extLst>
              <a:ext uri="{FF2B5EF4-FFF2-40B4-BE49-F238E27FC236}">
                <a16:creationId xmlns:a16="http://schemas.microsoft.com/office/drawing/2014/main" id="{4D24BA94-2656-2162-59E2-E1BF91247AF1}"/>
              </a:ext>
            </a:extLst>
          </p:cNvPr>
          <p:cNvSpPr>
            <a:spLocks noGrp="1"/>
          </p:cNvSpPr>
          <p:nvPr>
            <p:ph type="title"/>
          </p:nvPr>
        </p:nvSpPr>
        <p:spPr/>
        <p:txBody>
          <a:bodyPr/>
          <a:lstStyle/>
          <a:p>
            <a:r>
              <a:rPr lang="sv-SE">
                <a:solidFill>
                  <a:schemeClr val="accent1"/>
                </a:solidFill>
              </a:rPr>
              <a:t>Energiföretagens roll </a:t>
            </a:r>
          </a:p>
        </p:txBody>
      </p:sp>
      <p:sp>
        <p:nvSpPr>
          <p:cNvPr id="4" name="Platshållare för text 3">
            <a:extLst>
              <a:ext uri="{FF2B5EF4-FFF2-40B4-BE49-F238E27FC236}">
                <a16:creationId xmlns:a16="http://schemas.microsoft.com/office/drawing/2014/main" id="{8F7B9140-5CA8-CB42-DCD9-35042D16E6DE}"/>
              </a:ext>
            </a:extLst>
          </p:cNvPr>
          <p:cNvSpPr>
            <a:spLocks noGrp="1"/>
          </p:cNvSpPr>
          <p:nvPr>
            <p:ph type="body" sz="quarter" idx="18"/>
          </p:nvPr>
        </p:nvSpPr>
        <p:spPr/>
        <p:txBody>
          <a:bodyPr/>
          <a:lstStyle/>
          <a:p>
            <a:endParaRPr lang="sv-SE"/>
          </a:p>
        </p:txBody>
      </p:sp>
      <p:sp>
        <p:nvSpPr>
          <p:cNvPr id="5" name="Platshållare för datum 4">
            <a:extLst>
              <a:ext uri="{FF2B5EF4-FFF2-40B4-BE49-F238E27FC236}">
                <a16:creationId xmlns:a16="http://schemas.microsoft.com/office/drawing/2014/main" id="{7B833069-4AE3-8D6C-648B-E43F1410BFEF}"/>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2BA4D92-35BF-7D21-14B4-651EC05C999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C6E8BD77-9AFE-3081-A5A6-167BB48A20C9}"/>
              </a:ext>
            </a:extLst>
          </p:cNvPr>
          <p:cNvPicPr>
            <a:picLocks noChangeAspect="1"/>
          </p:cNvPicPr>
          <p:nvPr/>
        </p:nvPicPr>
        <p:blipFill rotWithShape="1">
          <a:blip r:embed="rId4">
            <a:alphaModFix amt="50000"/>
          </a:blip>
          <a:srcRect l="43824" r="27059"/>
          <a:stretch/>
        </p:blipFill>
        <p:spPr>
          <a:xfrm>
            <a:off x="8642194" y="0"/>
            <a:ext cx="3549805" cy="6370655"/>
          </a:xfrm>
          <a:prstGeom prst="rect">
            <a:avLst/>
          </a:prstGeom>
        </p:spPr>
      </p:pic>
    </p:spTree>
    <p:extLst>
      <p:ext uri="{BB962C8B-B14F-4D97-AF65-F5344CB8AC3E}">
        <p14:creationId xmlns:p14="http://schemas.microsoft.com/office/powerpoint/2010/main" val="38946438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206D867-2755-EF18-0553-252BE58FEF65}"/>
              </a:ext>
            </a:extLst>
          </p:cNvPr>
          <p:cNvSpPr>
            <a:spLocks noGrp="1"/>
          </p:cNvSpPr>
          <p:nvPr>
            <p:ph type="title"/>
          </p:nvPr>
        </p:nvSpPr>
        <p:spPr/>
        <p:txBody>
          <a:bodyPr/>
          <a:lstStyle/>
          <a:p>
            <a:r>
              <a:rPr lang="sv-SE" err="1">
                <a:solidFill>
                  <a:schemeClr val="accent1"/>
                </a:solidFill>
              </a:rPr>
              <a:t>Taskforce</a:t>
            </a:r>
            <a:r>
              <a:rPr lang="sv-SE">
                <a:solidFill>
                  <a:schemeClr val="accent1"/>
                </a:solidFill>
              </a:rPr>
              <a:t> FNA DSO</a:t>
            </a:r>
          </a:p>
        </p:txBody>
      </p:sp>
      <p:sp>
        <p:nvSpPr>
          <p:cNvPr id="5" name="Platshållare för datum 4">
            <a:extLst>
              <a:ext uri="{FF2B5EF4-FFF2-40B4-BE49-F238E27FC236}">
                <a16:creationId xmlns:a16="http://schemas.microsoft.com/office/drawing/2014/main" id="{A5F6BD86-F393-BF2E-DE5C-14F5F4939092}"/>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AE1C2D35-3BE9-FA9B-2439-C9F2248B24A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9" name="TextBox 5">
            <a:extLst>
              <a:ext uri="{FF2B5EF4-FFF2-40B4-BE49-F238E27FC236}">
                <a16:creationId xmlns:a16="http://schemas.microsoft.com/office/drawing/2014/main" id="{5731792E-B536-BD05-BD50-87EE45A0ECBF}"/>
              </a:ext>
            </a:extLst>
          </p:cNvPr>
          <p:cNvSpPr txBox="1"/>
          <p:nvPr/>
        </p:nvSpPr>
        <p:spPr>
          <a:xfrm>
            <a:off x="2036364" y="2851980"/>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Håkan Skarrie</a:t>
            </a:r>
            <a:r>
              <a:rPr kumimoji="0" lang="en-US" sz="1800" b="1" i="0" u="none" strike="noStrike" kern="1200" cap="none" spc="0" normalizeH="0" baseline="0" noProof="0">
                <a:ln>
                  <a:noFill/>
                </a:ln>
                <a:solidFill>
                  <a:srgbClr val="000000"/>
                </a:solidFill>
                <a:effectLst/>
                <a:uLnTx/>
                <a:uFillTx/>
                <a:latin typeface="Calibri"/>
                <a:ea typeface="+mn-ea"/>
                <a:cs typeface="Segoe UI"/>
              </a:rPr>
              <a:t>​</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Affärsutvecklare</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Kraftringen Nät</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0" name="TextBox 7">
            <a:extLst>
              <a:ext uri="{FF2B5EF4-FFF2-40B4-BE49-F238E27FC236}">
                <a16:creationId xmlns:a16="http://schemas.microsoft.com/office/drawing/2014/main" id="{F68ACED7-5012-F25B-6C48-7C584BA321A7}"/>
              </a:ext>
            </a:extLst>
          </p:cNvPr>
          <p:cNvSpPr txBox="1"/>
          <p:nvPr/>
        </p:nvSpPr>
        <p:spPr>
          <a:xfrm>
            <a:off x="6158925" y="2673830"/>
            <a:ext cx="2743200" cy="1188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Yvonne Ruwaida</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Affärsstrateg</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Vattenfall </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Eldistribution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1" name="TextBox 8">
            <a:extLst>
              <a:ext uri="{FF2B5EF4-FFF2-40B4-BE49-F238E27FC236}">
                <a16:creationId xmlns:a16="http://schemas.microsoft.com/office/drawing/2014/main" id="{D81FD48D-A2C3-E256-D4DF-F4851F5B972C}"/>
              </a:ext>
            </a:extLst>
          </p:cNvPr>
          <p:cNvSpPr txBox="1"/>
          <p:nvPr/>
        </p:nvSpPr>
        <p:spPr>
          <a:xfrm>
            <a:off x="6171574" y="4759702"/>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Erik Lejerskog</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Ansvarig kraftsystem</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Energiföretagen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pic>
        <p:nvPicPr>
          <p:cNvPr id="16" name="Bildobjekt 15" descr="En bild som visar Människoansikte, person, byggnad, leende&#10;&#10;AI-genererat innehåll kan vara felaktigt.">
            <a:extLst>
              <a:ext uri="{FF2B5EF4-FFF2-40B4-BE49-F238E27FC236}">
                <a16:creationId xmlns:a16="http://schemas.microsoft.com/office/drawing/2014/main" id="{B8773599-BE4C-1614-2C35-21629EC304CC}"/>
              </a:ext>
            </a:extLst>
          </p:cNvPr>
          <p:cNvPicPr>
            <a:picLocks noChangeAspect="1"/>
          </p:cNvPicPr>
          <p:nvPr/>
        </p:nvPicPr>
        <p:blipFill>
          <a:blip r:embed="rId3">
            <a:extLst>
              <a:ext uri="{28A0092B-C50C-407E-A947-70E740481C1C}">
                <a14:useLocalDpi xmlns:a14="http://schemas.microsoft.com/office/drawing/2010/main" val="0"/>
              </a:ext>
            </a:extLst>
          </a:blip>
          <a:srcRect l="38444" t="15737" r="19994" b="8559"/>
          <a:stretch>
            <a:fillRect/>
          </a:stretch>
        </p:blipFill>
        <p:spPr>
          <a:xfrm>
            <a:off x="4807337" y="3779151"/>
            <a:ext cx="1375507" cy="1670260"/>
          </a:xfrm>
          <a:prstGeom prst="rect">
            <a:avLst/>
          </a:prstGeom>
        </p:spPr>
      </p:pic>
      <p:sp>
        <p:nvSpPr>
          <p:cNvPr id="20" name="textruta 19">
            <a:extLst>
              <a:ext uri="{FF2B5EF4-FFF2-40B4-BE49-F238E27FC236}">
                <a16:creationId xmlns:a16="http://schemas.microsoft.com/office/drawing/2014/main" id="{FBA072E0-B861-A91C-B1B5-61030CC6EED1}"/>
              </a:ext>
            </a:extLst>
          </p:cNvPr>
          <p:cNvSpPr txBox="1"/>
          <p:nvPr/>
        </p:nvSpPr>
        <p:spPr>
          <a:xfrm>
            <a:off x="10050971" y="2225099"/>
            <a:ext cx="1838325" cy="1477328"/>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Therese Caesar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Ansvarig </a:t>
            </a:r>
            <a:r>
              <a:rPr lang="sv-SE">
                <a:solidFill>
                  <a:srgbClr val="000000"/>
                </a:solidFill>
                <a:latin typeface="Calibri"/>
                <a:ea typeface="Calibri"/>
                <a:cs typeface="Calibri"/>
              </a:rPr>
              <a:t>flexibilitet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a:p>
            <a:pPr eaLnBrk="0" fontAlgn="base" hangingPunct="0">
              <a:spcBef>
                <a:spcPct val="0"/>
              </a:spcBef>
              <a:spcAft>
                <a:spcPct val="0"/>
              </a:spcAf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Göteborg Energi</a:t>
            </a:r>
            <a:r>
              <a:rPr lang="sv-SE">
                <a:solidFill>
                  <a:srgbClr val="000000"/>
                </a:solidFill>
                <a:latin typeface="Calibri"/>
                <a:ea typeface="Calibri"/>
                <a:cs typeface="Calibri"/>
              </a:rPr>
              <a:t> Nät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p:txBody>
      </p:sp>
      <p:sp>
        <p:nvSpPr>
          <p:cNvPr id="2" name="AutoShape 2" descr="Bildresultat för therese caesar">
            <a:extLst>
              <a:ext uri="{FF2B5EF4-FFF2-40B4-BE49-F238E27FC236}">
                <a16:creationId xmlns:a16="http://schemas.microsoft.com/office/drawing/2014/main" id="{22C4EC72-8504-A8E5-9B07-5E45C866F810}"/>
              </a:ext>
            </a:extLst>
          </p:cNvPr>
          <p:cNvSpPr>
            <a:spLocks noChangeAspect="1" noChangeArrowheads="1"/>
          </p:cNvSpPr>
          <p:nvPr/>
        </p:nvSpPr>
        <p:spPr bwMode="auto">
          <a:xfrm>
            <a:off x="5726621" y="32452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4" descr="Bildresultat för therese caesar">
            <a:extLst>
              <a:ext uri="{FF2B5EF4-FFF2-40B4-BE49-F238E27FC236}">
                <a16:creationId xmlns:a16="http://schemas.microsoft.com/office/drawing/2014/main" id="{A3EBC30D-6E8A-805A-9386-A2C2CEDBCA13}"/>
              </a:ext>
            </a:extLst>
          </p:cNvPr>
          <p:cNvSpPr>
            <a:spLocks noChangeAspect="1" noChangeArrowheads="1"/>
          </p:cNvSpPr>
          <p:nvPr/>
        </p:nvSpPr>
        <p:spPr bwMode="auto">
          <a:xfrm>
            <a:off x="5879021" y="33976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4" name="Bildobjekt 13" descr="En bild som visar Människoansikte, person, leende, ansiktsbild&#10;&#10;AI-genererat innehåll kan vara felaktigt.">
            <a:extLst>
              <a:ext uri="{FF2B5EF4-FFF2-40B4-BE49-F238E27FC236}">
                <a16:creationId xmlns:a16="http://schemas.microsoft.com/office/drawing/2014/main" id="{0135E810-F0BD-1C9E-A49E-71E0611767EE}"/>
              </a:ext>
            </a:extLst>
          </p:cNvPr>
          <p:cNvPicPr>
            <a:picLocks noChangeAspect="1"/>
          </p:cNvPicPr>
          <p:nvPr/>
        </p:nvPicPr>
        <p:blipFill>
          <a:blip r:embed="rId4">
            <a:extLst>
              <a:ext uri="{28A0092B-C50C-407E-A947-70E740481C1C}">
                <a14:useLocalDpi xmlns:a14="http://schemas.microsoft.com/office/drawing/2010/main" val="0"/>
              </a:ext>
            </a:extLst>
          </a:blip>
          <a:srcRect l="1" r="1936" b="10609"/>
          <a:stretch/>
        </p:blipFill>
        <p:spPr>
          <a:xfrm>
            <a:off x="8603857" y="2049381"/>
            <a:ext cx="1447114" cy="1584112"/>
          </a:xfrm>
          <a:prstGeom prst="rect">
            <a:avLst/>
          </a:prstGeom>
        </p:spPr>
      </p:pic>
      <p:pic>
        <p:nvPicPr>
          <p:cNvPr id="24" name="Bildobjekt 23">
            <a:extLst>
              <a:ext uri="{FF2B5EF4-FFF2-40B4-BE49-F238E27FC236}">
                <a16:creationId xmlns:a16="http://schemas.microsoft.com/office/drawing/2014/main" id="{72E52900-7AAD-D088-4CAC-A73192983FC7}"/>
              </a:ext>
            </a:extLst>
          </p:cNvPr>
          <p:cNvPicPr>
            <a:picLocks noChangeAspect="1"/>
          </p:cNvPicPr>
          <p:nvPr/>
        </p:nvPicPr>
        <p:blipFill>
          <a:blip r:embed="rId5"/>
          <a:srcRect t="-10892" r="-10892"/>
          <a:stretch/>
        </p:blipFill>
        <p:spPr>
          <a:xfrm>
            <a:off x="4816597" y="1678917"/>
            <a:ext cx="1525320" cy="1871110"/>
          </a:xfrm>
          <a:prstGeom prst="rect">
            <a:avLst/>
          </a:prstGeom>
        </p:spPr>
      </p:pic>
      <p:pic>
        <p:nvPicPr>
          <p:cNvPr id="12" name="Bildobjekt 11">
            <a:extLst>
              <a:ext uri="{FF2B5EF4-FFF2-40B4-BE49-F238E27FC236}">
                <a16:creationId xmlns:a16="http://schemas.microsoft.com/office/drawing/2014/main" id="{1770DCCD-EEC9-FDDC-33E6-3F42C22C39FC}"/>
              </a:ext>
            </a:extLst>
          </p:cNvPr>
          <p:cNvPicPr>
            <a:picLocks noChangeAspect="1"/>
          </p:cNvPicPr>
          <p:nvPr/>
        </p:nvPicPr>
        <p:blipFill>
          <a:blip r:embed="rId6"/>
          <a:srcRect l="9505" r="6795" b="14051"/>
          <a:stretch/>
        </p:blipFill>
        <p:spPr>
          <a:xfrm>
            <a:off x="477374" y="1946429"/>
            <a:ext cx="1448696" cy="1589316"/>
          </a:xfrm>
          <a:prstGeom prst="rect">
            <a:avLst/>
          </a:prstGeom>
        </p:spPr>
      </p:pic>
      <p:sp>
        <p:nvSpPr>
          <p:cNvPr id="13" name="Platshållare för text 12">
            <a:extLst>
              <a:ext uri="{FF2B5EF4-FFF2-40B4-BE49-F238E27FC236}">
                <a16:creationId xmlns:a16="http://schemas.microsoft.com/office/drawing/2014/main" id="{5DCF2BAA-6C4C-9627-968A-B4F72F9549A1}"/>
              </a:ext>
            </a:extLst>
          </p:cNvPr>
          <p:cNvSpPr>
            <a:spLocks noGrp="1"/>
          </p:cNvSpPr>
          <p:nvPr>
            <p:ph type="body" sz="quarter" idx="18"/>
          </p:nvPr>
        </p:nvSpPr>
        <p:spPr/>
        <p:txBody>
          <a:bodyPr/>
          <a:lstStyle/>
          <a:p>
            <a:endParaRPr lang="sv-SE"/>
          </a:p>
        </p:txBody>
      </p:sp>
      <p:sp>
        <p:nvSpPr>
          <p:cNvPr id="17" name="TextBox 14">
            <a:extLst>
              <a:ext uri="{FF2B5EF4-FFF2-40B4-BE49-F238E27FC236}">
                <a16:creationId xmlns:a16="http://schemas.microsoft.com/office/drawing/2014/main" id="{22DA57BB-C866-ADBC-8413-4FAED3CC8504}"/>
              </a:ext>
            </a:extLst>
          </p:cNvPr>
          <p:cNvSpPr txBox="1"/>
          <p:nvPr/>
        </p:nvSpPr>
        <p:spPr>
          <a:xfrm>
            <a:off x="10294814" y="4141664"/>
            <a:ext cx="1594482" cy="144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lang="en-US" b="1">
                <a:solidFill>
                  <a:srgbClr val="000000"/>
                </a:solidFill>
                <a:latin typeface="Calibri" panose="020F0502020204030204" pitchFamily="34" charset="0"/>
              </a:rPr>
              <a:t>Per Wikström</a:t>
            </a:r>
          </a:p>
          <a:p>
            <a:pPr eaLnBrk="0" fontAlgn="base" hangingPunct="0">
              <a:spcBef>
                <a:spcPct val="0"/>
              </a:spcBef>
              <a:spcAft>
                <a:spcPct val="0"/>
              </a:spcAft>
              <a:defRPr/>
            </a:pPr>
            <a:r>
              <a:rPr lang="en-US" err="1">
                <a:solidFill>
                  <a:srgbClr val="000000"/>
                </a:solidFill>
                <a:latin typeface="Calibri"/>
                <a:ea typeface="Calibri"/>
                <a:cs typeface="Calibri"/>
              </a:rPr>
              <a:t>Strateg</a:t>
            </a:r>
            <a:r>
              <a:rPr lang="en-US">
                <a:solidFill>
                  <a:srgbClr val="000000"/>
                </a:solidFill>
                <a:latin typeface="Calibri"/>
                <a:ea typeface="Calibri"/>
                <a:cs typeface="Calibri"/>
              </a:rPr>
              <a:t> kraft-system </a:t>
            </a:r>
            <a:r>
              <a:rPr lang="en-US" err="1">
                <a:solidFill>
                  <a:srgbClr val="000000"/>
                </a:solidFill>
                <a:latin typeface="Calibri"/>
                <a:ea typeface="Calibri"/>
                <a:cs typeface="Calibri"/>
              </a:rPr>
              <a:t>och</a:t>
            </a:r>
            <a:r>
              <a:rPr lang="en-US">
                <a:solidFill>
                  <a:srgbClr val="000000"/>
                </a:solidFill>
                <a:latin typeface="Calibri"/>
                <a:ea typeface="Calibri"/>
                <a:cs typeface="Calibri"/>
              </a:rPr>
              <a:t> El-</a:t>
            </a:r>
            <a:r>
              <a:rPr lang="en-US" err="1">
                <a:solidFill>
                  <a:srgbClr val="000000"/>
                </a:solidFill>
                <a:latin typeface="Calibri"/>
                <a:ea typeface="Calibri"/>
                <a:cs typeface="Calibri"/>
              </a:rPr>
              <a:t>marknad</a:t>
            </a:r>
            <a:r>
              <a:rPr lang="en-US">
                <a:solidFill>
                  <a:srgbClr val="000000"/>
                </a:solidFill>
                <a:latin typeface="Calibri"/>
                <a:ea typeface="Calibri"/>
                <a:cs typeface="Calibri"/>
              </a:rPr>
              <a:t> </a:t>
            </a:r>
            <a:r>
              <a:rPr lang="en-US" err="1">
                <a:solidFill>
                  <a:srgbClr val="000000"/>
                </a:solidFill>
                <a:latin typeface="Calibri"/>
                <a:ea typeface="Calibri"/>
                <a:cs typeface="Calibri"/>
              </a:rPr>
              <a:t>samt</a:t>
            </a:r>
            <a:r>
              <a:rPr lang="en-US">
                <a:solidFill>
                  <a:srgbClr val="000000"/>
                </a:solidFill>
                <a:latin typeface="Calibri"/>
                <a:ea typeface="Calibri"/>
                <a:cs typeface="Calibri"/>
              </a:rPr>
              <a:t> DSO, Ellevio</a:t>
            </a:r>
            <a:endParaRPr lang="en-US">
              <a:solidFill>
                <a:srgbClr val="000000"/>
              </a:solidFill>
              <a:latin typeface="Calibri" panose="020F0502020204030204" pitchFamily="34" charset="0"/>
              <a:ea typeface="Calibri"/>
              <a:cs typeface="Calibri"/>
            </a:endParaRPr>
          </a:p>
        </p:txBody>
      </p:sp>
      <p:pic>
        <p:nvPicPr>
          <p:cNvPr id="18" name="Picture 7">
            <a:extLst>
              <a:ext uri="{FF2B5EF4-FFF2-40B4-BE49-F238E27FC236}">
                <a16:creationId xmlns:a16="http://schemas.microsoft.com/office/drawing/2014/main" id="{FADCA729-5903-2C7A-214F-A2B4B8E0BB4C}"/>
              </a:ext>
            </a:extLst>
          </p:cNvPr>
          <p:cNvPicPr>
            <a:picLocks noChangeAspect="1"/>
          </p:cNvPicPr>
          <p:nvPr/>
        </p:nvPicPr>
        <p:blipFill>
          <a:blip r:embed="rId7"/>
          <a:srcRect l="1428" t="-207" r="330" b="26673"/>
          <a:stretch/>
        </p:blipFill>
        <p:spPr>
          <a:xfrm>
            <a:off x="8603857" y="4103444"/>
            <a:ext cx="1538042" cy="1439178"/>
          </a:xfrm>
          <a:prstGeom prst="rect">
            <a:avLst/>
          </a:prstGeom>
        </p:spPr>
      </p:pic>
      <p:pic>
        <p:nvPicPr>
          <p:cNvPr id="4" name="Bildobjekt 3">
            <a:extLst>
              <a:ext uri="{FF2B5EF4-FFF2-40B4-BE49-F238E27FC236}">
                <a16:creationId xmlns:a16="http://schemas.microsoft.com/office/drawing/2014/main" id="{67C3FB33-14AC-AB27-D941-70268FBC4378}"/>
              </a:ext>
            </a:extLst>
          </p:cNvPr>
          <p:cNvPicPr>
            <a:picLocks noChangeAspect="1"/>
          </p:cNvPicPr>
          <p:nvPr/>
        </p:nvPicPr>
        <p:blipFill>
          <a:blip r:embed="rId8"/>
          <a:stretch>
            <a:fillRect/>
          </a:stretch>
        </p:blipFill>
        <p:spPr>
          <a:xfrm>
            <a:off x="428885" y="3879468"/>
            <a:ext cx="1448696" cy="1448696"/>
          </a:xfrm>
          <a:prstGeom prst="rect">
            <a:avLst/>
          </a:prstGeom>
        </p:spPr>
      </p:pic>
      <p:sp>
        <p:nvSpPr>
          <p:cNvPr id="8" name="TextBox 5">
            <a:extLst>
              <a:ext uri="{FF2B5EF4-FFF2-40B4-BE49-F238E27FC236}">
                <a16:creationId xmlns:a16="http://schemas.microsoft.com/office/drawing/2014/main" id="{A25C20E9-D520-CE46-7E61-46DB0F093C1E}"/>
              </a:ext>
            </a:extLst>
          </p:cNvPr>
          <p:cNvSpPr txBox="1"/>
          <p:nvPr/>
        </p:nvSpPr>
        <p:spPr>
          <a:xfrm>
            <a:off x="1987875" y="4471950"/>
            <a:ext cx="2743200" cy="11887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Lovisa Bielke</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Processledare</a:t>
            </a:r>
            <a:r>
              <a:rPr kumimoji="0" lang="en-US" sz="1800" b="0" i="0" u="none" strike="noStrike" kern="1200" cap="none" spc="0" normalizeH="0" baseline="0" noProof="0">
                <a:ln>
                  <a:noFill/>
                </a:ln>
                <a:solidFill>
                  <a:srgbClr val="000000"/>
                </a:solidFill>
                <a:effectLst/>
                <a:uLnTx/>
                <a:uFillTx/>
                <a:latin typeface="Calibri"/>
                <a:ea typeface="+mn-ea"/>
                <a:cs typeface="Segoe UI"/>
              </a:rPr>
              <a:t> </a:t>
            </a:r>
            <a:r>
              <a:rPr kumimoji="0" lang="en-US" sz="1800" b="0" i="0" u="none" strike="noStrike" kern="1200" cap="none" spc="0" normalizeH="0" baseline="0" noProof="0" err="1">
                <a:ln>
                  <a:noFill/>
                </a:ln>
                <a:solidFill>
                  <a:srgbClr val="000000"/>
                </a:solidFill>
                <a:effectLst/>
                <a:uLnTx/>
                <a:uFillTx/>
                <a:latin typeface="Calibri"/>
                <a:ea typeface="+mn-ea"/>
                <a:cs typeface="Segoe UI"/>
              </a:rPr>
              <a:t>Flexibilitetslösningar</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E.ON </a:t>
            </a:r>
            <a:r>
              <a:rPr kumimoji="0" lang="en-US" sz="1800" b="0" i="0" u="none" strike="noStrike" kern="1200" cap="none" spc="0" normalizeH="0" baseline="0" noProof="0" err="1">
                <a:ln>
                  <a:noFill/>
                </a:ln>
                <a:solidFill>
                  <a:srgbClr val="000000"/>
                </a:solidFill>
                <a:effectLst/>
                <a:uLnTx/>
                <a:uFillTx/>
                <a:latin typeface="Calibri"/>
                <a:ea typeface="+mn-ea"/>
                <a:cs typeface="Segoe UI"/>
              </a:rPr>
              <a:t>Energidis</a:t>
            </a:r>
            <a:r>
              <a:rPr lang="en-US" err="1">
                <a:solidFill>
                  <a:srgbClr val="000000"/>
                </a:solidFill>
                <a:latin typeface="Calibri"/>
                <a:cs typeface="Segoe UI"/>
              </a:rPr>
              <a:t>tribution</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Tree>
    <p:extLst>
      <p:ext uri="{BB962C8B-B14F-4D97-AF65-F5344CB8AC3E}">
        <p14:creationId xmlns:p14="http://schemas.microsoft.com/office/powerpoint/2010/main" val="297533230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2E1B9-38EA-CADF-622C-BC8F77710152}"/>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A2ACDE62-97C3-6890-D664-512033ECEA2A}"/>
              </a:ext>
            </a:extLst>
          </p:cNvPr>
          <p:cNvSpPr>
            <a:spLocks noGrp="1"/>
          </p:cNvSpPr>
          <p:nvPr>
            <p:ph type="title"/>
          </p:nvPr>
        </p:nvSpPr>
        <p:spPr>
          <a:xfrm>
            <a:off x="371475" y="141288"/>
            <a:ext cx="8677275" cy="981075"/>
          </a:xfrm>
        </p:spPr>
        <p:txBody>
          <a:bodyPr/>
          <a:lstStyle/>
          <a:p>
            <a:r>
              <a:rPr lang="en-GB">
                <a:solidFill>
                  <a:schemeClr val="accent1"/>
                </a:solidFill>
              </a:rPr>
              <a:t>Dagens</a:t>
            </a:r>
            <a:r>
              <a:rPr lang="en-GB" noProof="0">
                <a:solidFill>
                  <a:schemeClr val="accent1"/>
                </a:solidFill>
              </a:rPr>
              <a:t> </a:t>
            </a:r>
            <a:r>
              <a:rPr lang="en-GB" noProof="0" err="1">
                <a:solidFill>
                  <a:schemeClr val="accent1"/>
                </a:solidFill>
              </a:rPr>
              <a:t>webbinar</a:t>
            </a:r>
            <a:r>
              <a:rPr lang="en-GB" noProof="0">
                <a:solidFill>
                  <a:schemeClr val="accent1"/>
                </a:solidFill>
              </a:rPr>
              <a:t> </a:t>
            </a:r>
            <a:r>
              <a:rPr lang="en-GB">
                <a:solidFill>
                  <a:schemeClr val="accent1"/>
                </a:solidFill>
              </a:rPr>
              <a:t>3:e </a:t>
            </a:r>
            <a:r>
              <a:rPr lang="en-GB" err="1">
                <a:solidFill>
                  <a:schemeClr val="accent1"/>
                </a:solidFill>
              </a:rPr>
              <a:t>Okt</a:t>
            </a:r>
            <a:r>
              <a:rPr lang="en-GB">
                <a:solidFill>
                  <a:schemeClr val="accent1"/>
                </a:solidFill>
              </a:rPr>
              <a:t> 13-15</a:t>
            </a:r>
            <a:endParaRPr lang="en-GB" noProof="0">
              <a:solidFill>
                <a:schemeClr val="accent1"/>
              </a:solidFill>
            </a:endParaRPr>
          </a:p>
        </p:txBody>
      </p:sp>
      <p:sp>
        <p:nvSpPr>
          <p:cNvPr id="5" name="Platshållare för datum 4">
            <a:extLst>
              <a:ext uri="{FF2B5EF4-FFF2-40B4-BE49-F238E27FC236}">
                <a16:creationId xmlns:a16="http://schemas.microsoft.com/office/drawing/2014/main" id="{437FB135-768B-3023-428D-D0C3AAF78B1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26FD6D7-8768-C0BE-AED9-C08A5B6D1963}"/>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98DE1E5A-D04B-BB99-638D-203B3E406ACA}"/>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6BE4BB4A-E732-1366-642E-C7785DE35197}"/>
              </a:ext>
            </a:extLst>
          </p:cNvPr>
          <p:cNvSpPr>
            <a:spLocks noGrp="1"/>
          </p:cNvSpPr>
          <p:nvPr>
            <p:ph type="body" sz="quarter" idx="14"/>
          </p:nvPr>
        </p:nvSpPr>
        <p:spPr>
          <a:xfrm>
            <a:off x="373730" y="1290943"/>
            <a:ext cx="7568293" cy="4279671"/>
          </a:xfrm>
        </p:spPr>
        <p:txBody>
          <a:bodyPr/>
          <a:lstStyle/>
          <a:p>
            <a:pPr marL="0" indent="0">
              <a:buNone/>
            </a:pPr>
            <a:endParaRPr lang="sv-SE" sz="2000">
              <a:ea typeface="Calibri"/>
              <a:cs typeface="Calibri"/>
            </a:endParaRPr>
          </a:p>
          <a:p>
            <a:pPr marL="0" indent="0">
              <a:buNone/>
            </a:pPr>
            <a:r>
              <a:rPr lang="sv-SE" sz="2000">
                <a:ea typeface="Calibri"/>
                <a:cs typeface="Calibri"/>
              </a:rPr>
              <a:t>Vi återkopplar </a:t>
            </a:r>
            <a:r>
              <a:rPr lang="sv-SE" sz="2000">
                <a:solidFill>
                  <a:schemeClr val="accent1"/>
                </a:solidFill>
                <a:ea typeface="Calibri"/>
                <a:cs typeface="Calibri"/>
              </a:rPr>
              <a:t>resultat</a:t>
            </a:r>
            <a:r>
              <a:rPr lang="sv-SE" sz="2000">
                <a:ea typeface="Calibri"/>
                <a:cs typeface="Calibri"/>
              </a:rPr>
              <a:t> och vill ha </a:t>
            </a:r>
            <a:r>
              <a:rPr lang="sv-SE" sz="2000">
                <a:solidFill>
                  <a:schemeClr val="accent1"/>
                </a:solidFill>
                <a:ea typeface="Calibri"/>
                <a:cs typeface="Calibri"/>
              </a:rPr>
              <a:t>input </a:t>
            </a:r>
            <a:r>
              <a:rPr lang="sv-SE" sz="2000">
                <a:ea typeface="Calibri"/>
                <a:cs typeface="Calibri"/>
              </a:rPr>
              <a:t>på helheten samt några fördjupningsfrågor:</a:t>
            </a:r>
          </a:p>
          <a:p>
            <a:r>
              <a:rPr lang="sv-SE" sz="2000"/>
              <a:t>Ansvar och roller och definitionen av flexibilitetsbehov</a:t>
            </a:r>
          </a:p>
          <a:p>
            <a:r>
              <a:rPr lang="sv-SE" sz="2000"/>
              <a:t>Data och information som ska och kan delas från DSO</a:t>
            </a:r>
            <a:endParaRPr lang="sv-SE" sz="2000">
              <a:ea typeface="Calibri"/>
              <a:cs typeface="Calibri"/>
            </a:endParaRPr>
          </a:p>
          <a:p>
            <a:r>
              <a:rPr lang="sv-SE" sz="2000"/>
              <a:t>Tidsplanen för att leverera data</a:t>
            </a:r>
          </a:p>
          <a:p>
            <a:r>
              <a:rPr lang="sv-SE" sz="2000"/>
              <a:t>Utvärdering av marknadshinder och digitalisering </a:t>
            </a:r>
          </a:p>
          <a:p>
            <a:r>
              <a:rPr lang="sv-SE" sz="2000"/>
              <a:t>Kvarstående frågor</a:t>
            </a:r>
          </a:p>
          <a:p>
            <a:r>
              <a:rPr lang="sv-SE" sz="2000"/>
              <a:t>Nästa </a:t>
            </a:r>
            <a:r>
              <a:rPr lang="sv-SE" sz="2000" err="1"/>
              <a:t>webbinarium</a:t>
            </a:r>
            <a:endParaRPr lang="sv-SE" sz="1800">
              <a:ea typeface="Calibri"/>
              <a:cs typeface="Calibri"/>
            </a:endParaRPr>
          </a:p>
          <a:p>
            <a:pPr marL="266700"/>
            <a:r>
              <a:rPr lang="sv-SE" sz="2000">
                <a:ea typeface="Calibri"/>
                <a:cs typeface="Calibri"/>
              </a:rPr>
              <a:t>Frågor och feedback</a:t>
            </a:r>
            <a:endParaRPr lang="sv-SE" sz="1800">
              <a:ea typeface="Calibri"/>
              <a:cs typeface="Calibri"/>
            </a:endParaRPr>
          </a:p>
          <a:p>
            <a:pPr lvl="1"/>
            <a:endParaRPr lang="sv-SE">
              <a:ea typeface="Calibri"/>
              <a:cs typeface="Calibri"/>
            </a:endParaRPr>
          </a:p>
          <a:p>
            <a:pPr lvl="1"/>
            <a:endParaRPr lang="sv-SE" sz="2000">
              <a:ea typeface="Calibri"/>
              <a:cs typeface="Calibri"/>
            </a:endParaRPr>
          </a:p>
          <a:p>
            <a:pPr lvl="1"/>
            <a:endParaRPr lang="sv-SE" sz="2000">
              <a:ea typeface="Calibri"/>
              <a:cs typeface="Calibri"/>
            </a:endParaRPr>
          </a:p>
          <a:p>
            <a:pPr marL="0" indent="0">
              <a:buNone/>
            </a:pPr>
            <a:endParaRPr lang="sv-SE" sz="1400">
              <a:ea typeface="Calibri"/>
              <a:cs typeface="Calibri"/>
            </a:endParaRPr>
          </a:p>
          <a:p>
            <a:pPr marL="0" indent="0">
              <a:buNone/>
            </a:pPr>
            <a:endParaRPr lang="sv-SE" sz="2000">
              <a:ea typeface="Calibri"/>
              <a:cs typeface="Calibri"/>
            </a:endParaRPr>
          </a:p>
          <a:p>
            <a:endParaRPr lang="sv-SE" sz="2000">
              <a:ea typeface="Calibri"/>
              <a:cs typeface="Calibri"/>
            </a:endParaRPr>
          </a:p>
          <a:p>
            <a:endParaRPr lang="sv-SE" sz="2000">
              <a:ea typeface="Calibri"/>
              <a:cs typeface="Calibri"/>
            </a:endParaRPr>
          </a:p>
        </p:txBody>
      </p:sp>
    </p:spTree>
    <p:extLst>
      <p:ext uri="{BB962C8B-B14F-4D97-AF65-F5344CB8AC3E}">
        <p14:creationId xmlns:p14="http://schemas.microsoft.com/office/powerpoint/2010/main" val="38488997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655D-2E01-D4F7-0400-FACD4636663D}"/>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221E6E21-1842-9D5D-C60E-F8F29187151F}"/>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D4C530E7-A728-9D70-71B6-B5B1D2C6F3C6}"/>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Ansvar </a:t>
            </a:r>
            <a:r>
              <a:rPr lang="en-GB" sz="6600" err="1">
                <a:solidFill>
                  <a:schemeClr val="accent1"/>
                </a:solidFill>
                <a:ea typeface="Calibri Light"/>
                <a:cs typeface="Calibri Light"/>
              </a:rPr>
              <a:t>och</a:t>
            </a:r>
            <a:r>
              <a:rPr lang="en-GB" sz="6600">
                <a:solidFill>
                  <a:schemeClr val="accent1"/>
                </a:solidFill>
                <a:ea typeface="Calibri Light"/>
                <a:cs typeface="Calibri Light"/>
              </a:rPr>
              <a:t> roller </a:t>
            </a:r>
            <a:r>
              <a:rPr lang="en-GB" sz="6600" err="1">
                <a:solidFill>
                  <a:schemeClr val="accent1"/>
                </a:solidFill>
                <a:ea typeface="Calibri Light"/>
                <a:cs typeface="Calibri Light"/>
              </a:rPr>
              <a:t>och</a:t>
            </a:r>
            <a:r>
              <a:rPr lang="en-GB" sz="6600">
                <a:solidFill>
                  <a:schemeClr val="accent1"/>
                </a:solidFill>
                <a:ea typeface="Calibri Light"/>
                <a:cs typeface="Calibri Light"/>
              </a:rPr>
              <a:t> definition</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364523579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FC26A-6EAA-BBD8-7005-C9DF453BEDC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CD07F92-F5EF-01B1-0D34-D124D2B6561E}"/>
              </a:ext>
            </a:extLst>
          </p:cNvPr>
          <p:cNvSpPr>
            <a:spLocks noGrp="1"/>
          </p:cNvSpPr>
          <p:nvPr>
            <p:ph type="title"/>
          </p:nvPr>
        </p:nvSpPr>
        <p:spPr>
          <a:xfrm>
            <a:off x="1650621" y="845607"/>
            <a:ext cx="8890761" cy="507959"/>
          </a:xfrm>
        </p:spPr>
        <p:txBody>
          <a:bodyPr>
            <a:noAutofit/>
          </a:bodyPr>
          <a:lstStyle/>
          <a:p>
            <a:r>
              <a:rPr lang="sv-SE">
                <a:solidFill>
                  <a:schemeClr val="accent1"/>
                </a:solidFill>
                <a:latin typeface="Calibri"/>
                <a:ea typeface="Calibri"/>
                <a:cs typeface="Poppins"/>
              </a:rPr>
              <a:t>Övergripande principer för arbetet med FNA 2025/2026</a:t>
            </a:r>
          </a:p>
        </p:txBody>
      </p:sp>
      <p:sp>
        <p:nvSpPr>
          <p:cNvPr id="5" name="Platshållare för bildnummer 4">
            <a:extLst>
              <a:ext uri="{FF2B5EF4-FFF2-40B4-BE49-F238E27FC236}">
                <a16:creationId xmlns:a16="http://schemas.microsoft.com/office/drawing/2014/main" id="{EF1F50DD-F665-F19F-236C-1E6112291EAA}"/>
              </a:ext>
            </a:extLst>
          </p:cNvPr>
          <p:cNvSpPr>
            <a:spLocks noGrp="1"/>
          </p:cNvSpPr>
          <p:nvPr>
            <p:ph type="sldNum" sz="quarter" idx="12"/>
          </p:nvPr>
        </p:nvSpPr>
        <p:spPr/>
        <p:txBody>
          <a:bodyPr/>
          <a:lstStyle/>
          <a:p>
            <a:fld id="{2066355A-084C-D24E-9AD2-7E4FC41EA627}" type="slidenum">
              <a:rPr lang="sv-SE" smtClean="0"/>
              <a:pPr/>
              <a:t>7</a:t>
            </a:fld>
            <a:endParaRPr lang="sv-SE"/>
          </a:p>
        </p:txBody>
      </p:sp>
      <p:sp>
        <p:nvSpPr>
          <p:cNvPr id="6" name="Rectangle 1">
            <a:extLst>
              <a:ext uri="{FF2B5EF4-FFF2-40B4-BE49-F238E27FC236}">
                <a16:creationId xmlns:a16="http://schemas.microsoft.com/office/drawing/2014/main" id="{6F9899B8-462A-245D-C4DC-5C7930A98064}"/>
              </a:ext>
            </a:extLst>
          </p:cNvPr>
          <p:cNvSpPr>
            <a:spLocks noGrp="1" noChangeArrowheads="1"/>
          </p:cNvSpPr>
          <p:nvPr>
            <p:ph idx="1"/>
          </p:nvPr>
        </p:nvSpPr>
        <p:spPr bwMode="auto">
          <a:xfrm>
            <a:off x="1650620" y="1520301"/>
            <a:ext cx="9445747" cy="45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18" tIns="53759" rIns="107518" bIns="53759" numCol="1" rtlCol="0" anchor="ctr" anchorCtr="0" compatLnSpc="1">
            <a:prstTxWarp prst="textNoShape">
              <a:avLst/>
            </a:prstTxWarp>
            <a:spAutoFit/>
          </a:bodyPr>
          <a:lstStyle/>
          <a:p>
            <a:pPr marL="0" indent="0" defTabSz="1075152">
              <a:lnSpc>
                <a:spcPct val="100000"/>
              </a:lnSpc>
              <a:buNone/>
            </a:pPr>
            <a:r>
              <a:rPr lang="sv-SE" sz="1400">
                <a:latin typeface="Calibri"/>
                <a:ea typeface="Inter"/>
                <a:cs typeface="Arial"/>
              </a:rPr>
              <a:t>En FNA-rapport ska nu sammanställas för första gången. Det är ett arbete som sedan ska göras återkommande vart annat år, och där resultatet ska ligga till grund bland annat för </a:t>
            </a:r>
            <a:r>
              <a:rPr lang="sv-SE" altLang="sv-SE" sz="1400">
                <a:latin typeface="Calibri"/>
                <a:ea typeface="Arial" panose="020B0604020202020204" pitchFamily="34" charset="0"/>
                <a:cs typeface="Times New Roman"/>
              </a:rPr>
              <a:t>vägledande nationellt mål för icke-fossil flexibilitet och för kommande nätutvecklingsplaner.</a:t>
            </a:r>
          </a:p>
          <a:p>
            <a:pPr marL="0" indent="0" defTabSz="1075152">
              <a:lnSpc>
                <a:spcPct val="100000"/>
              </a:lnSpc>
              <a:buNone/>
            </a:pPr>
            <a:r>
              <a:rPr lang="sv-SE" sz="1400">
                <a:latin typeface="Calibri"/>
                <a:ea typeface="Inter"/>
                <a:cs typeface="Times New Roman"/>
              </a:rPr>
              <a:t>Tidsspannet på ett år är kort, då arbetet omfattar att utifrån den av ACER beslutade FNA-metoden komma överens om hur vi i Sverige ska genomföra metodens krav nationellt, ta fram efterfrågad data, information och analyser samt slutligen sammanställa detta i en rapport.</a:t>
            </a:r>
          </a:p>
          <a:p>
            <a:pPr marL="0" indent="0" defTabSz="1075152">
              <a:lnSpc>
                <a:spcPct val="100000"/>
              </a:lnSpc>
              <a:buNone/>
            </a:pPr>
            <a:r>
              <a:rPr lang="sv-SE" altLang="sv-SE" sz="1400">
                <a:latin typeface="Calibri"/>
                <a:ea typeface="Calibri"/>
                <a:cs typeface="Times New Roman"/>
              </a:rPr>
              <a:t>FNA-metoden ger utrymme för att välja en miniminivå av data, information och analyser vid första genomförandet av FNA-arbetet, och att omfattningen successivt ökas till kommande års FNA-rapporter. </a:t>
            </a:r>
          </a:p>
          <a:p>
            <a:pPr marL="0" indent="0" defTabSz="1075152">
              <a:lnSpc>
                <a:spcPct val="100000"/>
              </a:lnSpc>
              <a:buNone/>
            </a:pPr>
            <a:r>
              <a:rPr lang="sv-SE" altLang="sv-SE" sz="1400" err="1">
                <a:latin typeface="Calibri"/>
                <a:ea typeface="Calibri"/>
                <a:cs typeface="Times New Roman"/>
              </a:rPr>
              <a:t>Svk</a:t>
            </a:r>
            <a:r>
              <a:rPr lang="sv-SE" altLang="sv-SE" sz="1400">
                <a:latin typeface="Calibri"/>
                <a:ea typeface="Calibri"/>
                <a:cs typeface="Times New Roman"/>
              </a:rPr>
              <a:t>, </a:t>
            </a:r>
            <a:r>
              <a:rPr lang="sv-SE" altLang="sv-SE" sz="1400" err="1">
                <a:latin typeface="Calibri"/>
                <a:ea typeface="Calibri"/>
                <a:cs typeface="Times New Roman"/>
              </a:rPr>
              <a:t>DSO:er</a:t>
            </a:r>
            <a:r>
              <a:rPr lang="sv-SE" altLang="sv-SE" sz="1400">
                <a:latin typeface="Calibri"/>
                <a:ea typeface="Calibri"/>
                <a:cs typeface="Times New Roman"/>
              </a:rPr>
              <a:t> och </a:t>
            </a:r>
            <a:r>
              <a:rPr lang="sv-SE" altLang="sv-SE" sz="1400" err="1">
                <a:latin typeface="Calibri"/>
                <a:ea typeface="Calibri"/>
                <a:cs typeface="Times New Roman"/>
              </a:rPr>
              <a:t>Ei</a:t>
            </a:r>
            <a:r>
              <a:rPr lang="sv-SE" altLang="sv-SE" sz="1400">
                <a:latin typeface="Calibri"/>
                <a:ea typeface="Calibri"/>
                <a:cs typeface="Times New Roman"/>
              </a:rPr>
              <a:t> är överens om</a:t>
            </a:r>
          </a:p>
          <a:p>
            <a:pPr defTabSz="1075152">
              <a:lnSpc>
                <a:spcPct val="100000"/>
              </a:lnSpc>
            </a:pPr>
            <a:r>
              <a:rPr lang="sv-SE" altLang="sv-SE" sz="1400">
                <a:latin typeface="Calibri"/>
                <a:ea typeface="Calibri"/>
                <a:cs typeface="Times New Roman"/>
              </a:rPr>
              <a:t>att det är viktigt att följa FNA-metoden, men att inte gå utöver minimikraven när arbetet nu på kort tid ska genomföras  för första gången. </a:t>
            </a:r>
          </a:p>
          <a:p>
            <a:pPr defTabSz="1075152">
              <a:lnSpc>
                <a:spcPct val="100000"/>
              </a:lnSpc>
            </a:pPr>
            <a:r>
              <a:rPr lang="sv-SE" altLang="sv-SE" sz="1400">
                <a:latin typeface="Calibri"/>
                <a:ea typeface="Calibri"/>
                <a:cs typeface="Times New Roman"/>
              </a:rPr>
              <a:t>Att värdera om vi kan följa alla minimikrav i de få fall där vi ser välgrundade orsaker till avsteg under första året (avsteg motiveras)</a:t>
            </a:r>
          </a:p>
          <a:p>
            <a:pPr defTabSz="1075152">
              <a:lnSpc>
                <a:spcPct val="100000"/>
              </a:lnSpc>
            </a:pPr>
            <a:r>
              <a:rPr lang="sv-SE" altLang="sv-SE" sz="1400">
                <a:latin typeface="Calibri"/>
                <a:ea typeface="Calibri"/>
                <a:cs typeface="Times New Roman"/>
              </a:rPr>
              <a:t>att erfarenheter från arbetet 2025/2026 ska tas till vara så att kommande FNA-arbeten kan drivas effektivt, och också för att i linje med FNA-metoden successivt kunna öka ambitionsnivån avseende ingående data, information och analyser.</a:t>
            </a:r>
          </a:p>
          <a:p>
            <a:pPr marL="0" indent="0" defTabSz="1075152">
              <a:lnSpc>
                <a:spcPct val="100000"/>
              </a:lnSpc>
              <a:buNone/>
            </a:pPr>
            <a:endParaRPr lang="sv-SE" altLang="sv-SE" sz="1058">
              <a:latin typeface="Arial" panose="020B0604020202020204" pitchFamily="34" charset="0"/>
              <a:cs typeface="Times New Roman"/>
            </a:endParaRPr>
          </a:p>
        </p:txBody>
      </p:sp>
    </p:spTree>
    <p:extLst>
      <p:ext uri="{BB962C8B-B14F-4D97-AF65-F5344CB8AC3E}">
        <p14:creationId xmlns:p14="http://schemas.microsoft.com/office/powerpoint/2010/main" val="1079964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D2D6-C2D0-6B51-9701-B7CAC8B19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4002B-B56A-BEAF-EC80-2AEA21EE2BD8}"/>
              </a:ext>
            </a:extLst>
          </p:cNvPr>
          <p:cNvSpPr>
            <a:spLocks noGrp="1"/>
          </p:cNvSpPr>
          <p:nvPr>
            <p:ph type="title"/>
          </p:nvPr>
        </p:nvSpPr>
        <p:spPr/>
        <p:txBody>
          <a:bodyPr/>
          <a:lstStyle/>
          <a:p>
            <a:r>
              <a:rPr lang="sv-SE">
                <a:solidFill>
                  <a:schemeClr val="accent1"/>
                </a:solidFill>
                <a:ea typeface="Calibri Light"/>
                <a:cs typeface="Arial"/>
              </a:rPr>
              <a:t>Ingångsvärden</a:t>
            </a:r>
          </a:p>
        </p:txBody>
      </p:sp>
      <p:sp>
        <p:nvSpPr>
          <p:cNvPr id="3" name="Text Placeholder 2">
            <a:extLst>
              <a:ext uri="{FF2B5EF4-FFF2-40B4-BE49-F238E27FC236}">
                <a16:creationId xmlns:a16="http://schemas.microsoft.com/office/drawing/2014/main" id="{33C7A658-273D-0C52-1D55-F00AC05A7F72}"/>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A0470BE3-6AE3-F193-DCBD-D0820F888E77}"/>
              </a:ext>
            </a:extLst>
          </p:cNvPr>
          <p:cNvSpPr txBox="1"/>
          <p:nvPr/>
        </p:nvSpPr>
        <p:spPr>
          <a:xfrm>
            <a:off x="204722" y="1686856"/>
            <a:ext cx="11105534" cy="4278094"/>
          </a:xfrm>
          <a:prstGeom prst="rect">
            <a:avLst/>
          </a:prstGeom>
          <a:noFill/>
        </p:spPr>
        <p:txBody>
          <a:bodyPr wrap="square" lIns="91440" tIns="45720" rIns="91440" bIns="45720" anchor="t">
            <a:spAutoFit/>
          </a:bodyPr>
          <a:lstStyle/>
          <a:p>
            <a:pPr marL="914400" lvl="1" indent="-457200">
              <a:buFont typeface="Arial"/>
              <a:buChar char="•"/>
            </a:pPr>
            <a:r>
              <a:rPr lang="sv-SE" sz="2400">
                <a:ea typeface="Calibri"/>
                <a:cs typeface="Calibri"/>
              </a:rPr>
              <a:t>FNA-rapporten är en </a:t>
            </a:r>
            <a:r>
              <a:rPr lang="sv-SE" sz="2400">
                <a:solidFill>
                  <a:schemeClr val="accent1"/>
                </a:solidFill>
                <a:ea typeface="Calibri"/>
                <a:cs typeface="Calibri"/>
              </a:rPr>
              <a:t>beskrivning </a:t>
            </a:r>
            <a:r>
              <a:rPr lang="sv-SE" sz="2400">
                <a:ea typeface="Calibri"/>
                <a:cs typeface="Calibri"/>
              </a:rPr>
              <a:t>av flexibilitetsbehov. Den </a:t>
            </a:r>
            <a:r>
              <a:rPr lang="sv-SE" sz="2400">
                <a:solidFill>
                  <a:schemeClr val="accent1"/>
                </a:solidFill>
                <a:ea typeface="Calibri"/>
                <a:cs typeface="Calibri"/>
              </a:rPr>
              <a:t>ska inte tydliggöra vem som ska avropa flexibilitet, eller hur kostnadsallokering ska ske. </a:t>
            </a:r>
            <a:endParaRPr lang="en-US" sz="2400">
              <a:solidFill>
                <a:schemeClr val="accent1"/>
              </a:solidFill>
              <a:ea typeface="Calibri"/>
              <a:cs typeface="Calibri"/>
            </a:endParaRPr>
          </a:p>
          <a:p>
            <a:pPr marL="914400" lvl="1" indent="-457200">
              <a:buFont typeface="Arial"/>
              <a:buChar char="•"/>
            </a:pPr>
            <a:endParaRPr lang="sv-SE" sz="2400">
              <a:ea typeface="Calibri"/>
              <a:cs typeface="Calibri"/>
            </a:endParaRPr>
          </a:p>
          <a:p>
            <a:pPr marL="914400" lvl="1" indent="-457200">
              <a:buFont typeface="Arial"/>
              <a:buChar char="•"/>
            </a:pPr>
            <a:r>
              <a:rPr lang="sv-SE" sz="2400">
                <a:ea typeface="Calibri"/>
                <a:cs typeface="Calibri"/>
              </a:rPr>
              <a:t>Behov ska rapporteras av </a:t>
            </a:r>
            <a:r>
              <a:rPr lang="sv-SE" sz="2400">
                <a:solidFill>
                  <a:schemeClr val="accent1"/>
                </a:solidFill>
                <a:ea typeface="Calibri"/>
                <a:cs typeface="Calibri"/>
              </a:rPr>
              <a:t>den som upplever begränsningen</a:t>
            </a:r>
            <a:r>
              <a:rPr lang="sv-SE" sz="2400">
                <a:ea typeface="Calibri"/>
                <a:cs typeface="Calibri"/>
              </a:rPr>
              <a:t>. Det innebär att underliggande nät ska rapportera ett </a:t>
            </a:r>
            <a:r>
              <a:rPr lang="sv-SE" sz="2400" err="1">
                <a:ea typeface="Calibri"/>
                <a:cs typeface="Calibri"/>
              </a:rPr>
              <a:t>flexbehov</a:t>
            </a:r>
            <a:r>
              <a:rPr lang="sv-SE" sz="2400">
                <a:ea typeface="Calibri"/>
                <a:cs typeface="Calibri"/>
              </a:rPr>
              <a:t> om det </a:t>
            </a:r>
            <a:r>
              <a:rPr lang="sv-SE" sz="2400" err="1">
                <a:ea typeface="Calibri"/>
                <a:cs typeface="Calibri"/>
              </a:rPr>
              <a:t>t.ex</a:t>
            </a:r>
            <a:r>
              <a:rPr lang="sv-SE" sz="2400">
                <a:ea typeface="Calibri"/>
                <a:cs typeface="Calibri"/>
              </a:rPr>
              <a:t> finns en begränsning i abonnemanget till överliggande nät om kunder behöver avropas </a:t>
            </a:r>
            <a:r>
              <a:rPr lang="sv-SE" sz="2400" err="1">
                <a:ea typeface="Calibri"/>
                <a:cs typeface="Calibri"/>
              </a:rPr>
              <a:t>pga</a:t>
            </a:r>
            <a:r>
              <a:rPr lang="sv-SE" sz="2400">
                <a:ea typeface="Calibri"/>
                <a:cs typeface="Calibri"/>
              </a:rPr>
              <a:t> det (även om det är på grund av tex flaskhalsar i det överliggande nätet). </a:t>
            </a:r>
            <a:endParaRPr lang="en-US" sz="2400">
              <a:ea typeface="Calibri"/>
              <a:cs typeface="Calibri"/>
            </a:endParaRPr>
          </a:p>
          <a:p>
            <a:endParaRPr lang="en-US" sz="2400">
              <a:latin typeface="Calibri"/>
              <a:ea typeface="Calibri"/>
              <a:cs typeface="Calibri"/>
            </a:endParaRP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226200343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681B5-9AD7-F4A6-8195-F18D5944D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E2073-2B3B-3FD9-E80C-DF0F6CB60615}"/>
              </a:ext>
            </a:extLst>
          </p:cNvPr>
          <p:cNvSpPr>
            <a:spLocks noGrp="1"/>
          </p:cNvSpPr>
          <p:nvPr>
            <p:ph type="title"/>
          </p:nvPr>
        </p:nvSpPr>
        <p:spPr/>
        <p:txBody>
          <a:bodyPr/>
          <a:lstStyle/>
          <a:p>
            <a:r>
              <a:rPr lang="sv-SE">
                <a:solidFill>
                  <a:schemeClr val="accent1"/>
                </a:solidFill>
                <a:ea typeface="Calibri Light"/>
                <a:cs typeface="Calibri Light"/>
              </a:rPr>
              <a:t>Definition flexibilitetsbehov för FNA rapporteringen</a:t>
            </a:r>
          </a:p>
        </p:txBody>
      </p:sp>
      <p:sp>
        <p:nvSpPr>
          <p:cNvPr id="3" name="Text Placeholder 2">
            <a:extLst>
              <a:ext uri="{FF2B5EF4-FFF2-40B4-BE49-F238E27FC236}">
                <a16:creationId xmlns:a16="http://schemas.microsoft.com/office/drawing/2014/main" id="{FB9325D7-E7A3-133A-D6BE-6976472B4C82}"/>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6" name="Text Placeholder 2">
            <a:extLst>
              <a:ext uri="{FF2B5EF4-FFF2-40B4-BE49-F238E27FC236}">
                <a16:creationId xmlns:a16="http://schemas.microsoft.com/office/drawing/2014/main" id="{BA093835-38F0-84E7-CEBF-6AC7F0CD4930}"/>
              </a:ext>
            </a:extLst>
          </p:cNvPr>
          <p:cNvSpPr txBox="1">
            <a:spLocks/>
          </p:cNvSpPr>
          <p:nvPr/>
        </p:nvSpPr>
        <p:spPr bwMode="auto">
          <a:xfrm>
            <a:off x="847724" y="1873250"/>
            <a:ext cx="10614932" cy="4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5720" rIns="90000" bIns="45720" numCol="1" rtlCol="0" anchor="t" anchorCtr="0" compatLnSpc="1">
            <a:prstTxWarp prst="textNoShape">
              <a:avLst/>
            </a:prstTxWarp>
            <a:noAutofit/>
          </a:bodyPr>
          <a:lstStyle>
            <a:lvl1pPr marL="0" indent="0" algn="l" rtl="0" eaLnBrk="0" fontAlgn="base" hangingPunct="0">
              <a:lnSpc>
                <a:spcPct val="97000"/>
              </a:lnSpc>
              <a:spcBef>
                <a:spcPts val="1200"/>
              </a:spcBef>
              <a:spcAft>
                <a:spcPct val="0"/>
              </a:spcAft>
              <a:buClr>
                <a:schemeClr val="accent1"/>
              </a:buClr>
              <a:buFontTx/>
              <a:buNone/>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90000"/>
              </a:lnSpc>
              <a:spcBef>
                <a:spcPts val="1000"/>
              </a:spcBef>
              <a:spcAft>
                <a:spcPts val="0"/>
              </a:spcAft>
              <a:buFont typeface="Arial"/>
              <a:buChar char="•"/>
            </a:pPr>
            <a:r>
              <a:rPr lang="sv-SE" sz="1600">
                <a:latin typeface="Aptos"/>
                <a:ea typeface="Calibri"/>
                <a:cs typeface="Calibri"/>
              </a:rPr>
              <a:t>Det som region- och lokalnätsföretag utifrån FNA metoden 2026  ska bedöma och rapportera är det flexibilitetsbehov de kommer ha som betyder att man ändrar eller begränsar kundernas inmatning och uttag av el.</a:t>
            </a:r>
          </a:p>
          <a:p>
            <a:pPr marL="285750" indent="-285750">
              <a:lnSpc>
                <a:spcPct val="90000"/>
              </a:lnSpc>
              <a:spcBef>
                <a:spcPts val="1000"/>
              </a:spcBef>
              <a:spcAft>
                <a:spcPts val="0"/>
              </a:spcAft>
              <a:buFont typeface="Arial"/>
              <a:buChar char="•"/>
            </a:pPr>
            <a:r>
              <a:rPr lang="sv-SE" sz="1600">
                <a:latin typeface="Aptos"/>
                <a:ea typeface="Calibri"/>
                <a:cs typeface="Calibri"/>
              </a:rPr>
              <a:t>Behov som är kopplade till spänningsreglering bortses från i FNA 2026, då det krävs omfattande metod- och processutveckling. Behov som är kopplade till att kunder deltar på balansmarknaden och begränsas utifrån SOGL §182 ingår inte i FNA 2026, då SOGL §182 inte är implementerat i dagsläget.</a:t>
            </a:r>
            <a:endParaRPr lang="en-US" sz="1600">
              <a:latin typeface="Aptos"/>
              <a:ea typeface="Calibri"/>
              <a:cs typeface="Calibri"/>
            </a:endParaRPr>
          </a:p>
          <a:p>
            <a:pPr marL="285750" indent="-285750">
              <a:lnSpc>
                <a:spcPct val="90000"/>
              </a:lnSpc>
              <a:spcBef>
                <a:spcPts val="1000"/>
              </a:spcBef>
              <a:spcAft>
                <a:spcPts val="0"/>
              </a:spcAft>
              <a:buFont typeface="Arial"/>
              <a:buChar char="•"/>
            </a:pPr>
            <a:r>
              <a:rPr lang="sv-SE" sz="1600">
                <a:latin typeface="Aptos"/>
                <a:ea typeface="Calibri"/>
                <a:cs typeface="Calibri"/>
              </a:rPr>
              <a:t>Flexibilitetsbehov i FNA 2026 är den summerade maximala effekten [medelvärde timme i MW] som behöver finnas tillgänglig för att säkerställa att alla anläggningsdelar klarar elnätbolagets operationella överföringsgränser* givet:</a:t>
            </a:r>
            <a:endParaRPr lang="en-US" sz="1600">
              <a:latin typeface="Aptos"/>
              <a:ea typeface="Calibri"/>
              <a:cs typeface="Calibri"/>
            </a:endParaRPr>
          </a:p>
          <a:p>
            <a:pPr marL="171450" indent="-171450">
              <a:lnSpc>
                <a:spcPct val="90000"/>
              </a:lnSpc>
              <a:spcBef>
                <a:spcPts val="1000"/>
              </a:spcBef>
              <a:spcAft>
                <a:spcPts val="0"/>
              </a:spcAft>
              <a:buFont typeface="Arial"/>
              <a:buChar char="•"/>
            </a:pPr>
            <a:r>
              <a:rPr lang="sv-SE" sz="1600">
                <a:latin typeface="Aptos"/>
                <a:ea typeface="Calibri"/>
                <a:cs typeface="Calibri"/>
              </a:rPr>
              <a:t>Basår är 2024 (året där prognosticerat kundbehov och flexibilitetsbehov utgår ifrån)</a:t>
            </a:r>
            <a:endParaRPr lang="en-US" sz="1600">
              <a:latin typeface="Aptos"/>
              <a:ea typeface="Calibri"/>
              <a:cs typeface="Calibri"/>
            </a:endParaRPr>
          </a:p>
          <a:p>
            <a:pPr marL="171450" indent="-171450">
              <a:lnSpc>
                <a:spcPct val="90000"/>
              </a:lnSpc>
              <a:spcBef>
                <a:spcPts val="1000"/>
              </a:spcBef>
              <a:spcAft>
                <a:spcPts val="0"/>
              </a:spcAft>
              <a:buFont typeface="Arial"/>
              <a:buChar char="•"/>
            </a:pPr>
            <a:r>
              <a:rPr lang="sv-SE" sz="1600">
                <a:latin typeface="Aptos"/>
                <a:ea typeface="Calibri"/>
                <a:cs typeface="Calibri"/>
              </a:rPr>
              <a:t>Anslutning av elnätsbolagets prognostiserade kundbehov i mest sannolikt scenario</a:t>
            </a:r>
            <a:endParaRPr lang="en-US" sz="1600">
              <a:latin typeface="Aptos"/>
              <a:ea typeface="Calibri"/>
              <a:cs typeface="Calibri"/>
            </a:endParaRPr>
          </a:p>
          <a:p>
            <a:pPr marL="171450" indent="-171450">
              <a:lnSpc>
                <a:spcPct val="90000"/>
              </a:lnSpc>
              <a:spcBef>
                <a:spcPts val="1000"/>
              </a:spcBef>
              <a:spcAft>
                <a:spcPts val="0"/>
              </a:spcAft>
              <a:buFont typeface="Arial"/>
              <a:buChar char="•"/>
            </a:pPr>
            <a:r>
              <a:rPr lang="sv-SE" sz="1600">
                <a:latin typeface="Aptos"/>
                <a:ea typeface="Calibri"/>
                <a:cs typeface="Calibri"/>
              </a:rPr>
              <a:t>Anslutningar &gt; 50 MW omfattas inte</a:t>
            </a:r>
            <a:endParaRPr lang="en-US" sz="1600">
              <a:latin typeface="Aptos"/>
              <a:ea typeface="Calibri"/>
              <a:cs typeface="Calibri"/>
            </a:endParaRPr>
          </a:p>
          <a:p>
            <a:pPr marL="171450" indent="-171450">
              <a:lnSpc>
                <a:spcPct val="90000"/>
              </a:lnSpc>
              <a:spcBef>
                <a:spcPts val="1000"/>
              </a:spcBef>
              <a:spcAft>
                <a:spcPts val="0"/>
              </a:spcAft>
              <a:buFont typeface="Arial"/>
              <a:buChar char="•"/>
            </a:pPr>
            <a:r>
              <a:rPr lang="sv-SE" sz="1600">
                <a:latin typeface="Aptos"/>
                <a:ea typeface="Calibri"/>
                <a:cs typeface="Calibri"/>
              </a:rPr>
              <a:t>Förväntad nätstruktur </a:t>
            </a:r>
            <a:r>
              <a:rPr lang="sv-SE" sz="1600" err="1">
                <a:latin typeface="Aptos"/>
                <a:ea typeface="Calibri"/>
                <a:cs typeface="Calibri"/>
              </a:rPr>
              <a:t>målåret</a:t>
            </a:r>
            <a:r>
              <a:rPr lang="sv-SE" sz="1600">
                <a:latin typeface="Aptos"/>
                <a:ea typeface="Calibri"/>
                <a:cs typeface="Calibri"/>
              </a:rPr>
              <a:t> = dagens nätstruktur och investeringar som förväntas vara i drift</a:t>
            </a:r>
            <a:endParaRPr lang="en-US" sz="1600">
              <a:latin typeface="Aptos"/>
              <a:ea typeface="Calibri"/>
              <a:cs typeface="Calibri"/>
            </a:endParaRPr>
          </a:p>
          <a:p>
            <a:pPr marL="285750" indent="-285750">
              <a:lnSpc>
                <a:spcPct val="90000"/>
              </a:lnSpc>
              <a:spcBef>
                <a:spcPts val="1000"/>
              </a:spcBef>
              <a:spcAft>
                <a:spcPts val="0"/>
              </a:spcAft>
              <a:buFont typeface="Arial"/>
              <a:buChar char="•"/>
            </a:pPr>
            <a:r>
              <a:rPr lang="sv-SE" sz="1600">
                <a:latin typeface="Aptos"/>
                <a:ea typeface="Calibri"/>
                <a:cs typeface="Calibri"/>
              </a:rPr>
              <a:t>* Den operationella överföringsgränsen bestäms av respektive elnätsbolag och motsvarar nivån till vilken man maximalt tillåter sig belasta anläggningsdelen (metoden säger inget om hur den operationella gränsen ska definieras, men den kan ex. ta hänsyn till N-1-säkerhet, avbrottsmöjligheter, abonnemangsgränser)</a:t>
            </a:r>
            <a:endParaRPr lang="en-US" sz="1600">
              <a:latin typeface="Aptos"/>
              <a:ea typeface="Calibri"/>
              <a:cs typeface="Calibri"/>
            </a:endParaRPr>
          </a:p>
          <a:p>
            <a:pPr marL="285750" indent="-285750">
              <a:buFont typeface="Arial"/>
              <a:buChar char="•"/>
            </a:pPr>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ea typeface="Calibri"/>
              <a:cs typeface="Arial"/>
            </a:endParaRPr>
          </a:p>
        </p:txBody>
      </p:sp>
    </p:spTree>
    <p:extLst>
      <p:ext uri="{BB962C8B-B14F-4D97-AF65-F5344CB8AC3E}">
        <p14:creationId xmlns:p14="http://schemas.microsoft.com/office/powerpoint/2010/main" val="490221120"/>
      </p:ext>
    </p:extLst>
  </p:cSld>
  <p:clrMapOvr>
    <a:masterClrMapping/>
  </p:clrMapOvr>
  <p:transition spd="med">
    <p:fade/>
  </p:transition>
</p:sld>
</file>

<file path=ppt/theme/theme1.xml><?xml version="1.0" encoding="utf-8"?>
<a:theme xmlns:a="http://schemas.openxmlformats.org/drawingml/2006/main" name="Kantoorthema">
  <a:themeElements>
    <a:clrScheme name="DSO ENTITY">
      <a:dk1>
        <a:srgbClr val="2C3051"/>
      </a:dk1>
      <a:lt1>
        <a:srgbClr val="FFFFFF"/>
      </a:lt1>
      <a:dk2>
        <a:srgbClr val="D86533"/>
      </a:dk2>
      <a:lt2>
        <a:srgbClr val="C1E0F7"/>
      </a:lt2>
      <a:accent1>
        <a:srgbClr val="902C57"/>
      </a:accent1>
      <a:accent2>
        <a:srgbClr val="ED7D31"/>
      </a:accent2>
      <a:accent3>
        <a:srgbClr val="C1E0F7"/>
      </a:accent3>
      <a:accent4>
        <a:srgbClr val="E9EAE9"/>
      </a:accent4>
      <a:accent5>
        <a:srgbClr val="CFD1D2"/>
      </a:accent5>
      <a:accent6>
        <a:srgbClr val="000000"/>
      </a:accent6>
      <a:hlink>
        <a:srgbClr val="D86533"/>
      </a:hlink>
      <a:folHlink>
        <a:srgbClr val="902C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2_DSO Entity" id="{BDA0EE5A-E135-E148-8DA8-29D1973D7E3B}" vid="{21253049-0288-FC4F-B61A-47B1E7FA8D5C}"/>
    </a:ext>
  </a:extLst>
</a:theme>
</file>

<file path=ppt/theme/theme2.xml><?xml version="1.0" encoding="utf-8"?>
<a:theme xmlns:a="http://schemas.openxmlformats.org/drawingml/2006/main" name="1_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Energiforetagen ny.potx" id="{460FCC18-A0CE-492A-B8C7-4A10E8E13121}" vid="{0725B961-5CB2-4F11-8B13-04F3D7B5161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ergiföretagen_mall_v2">
  <a:themeElements>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0c0b94a-e656-47ec-9152-6e32c7b0c2b9">
      <Terms xmlns="http://schemas.microsoft.com/office/infopath/2007/PartnerControls"/>
    </lcf76f155ced4ddcb4097134ff3c332f>
    <TaxCatchAll xmlns="85b91d68-1893-4e8c-b1d7-32cfcf0f29e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09B30F96747742A34B624AB797B506" ma:contentTypeVersion="14" ma:contentTypeDescription="Create a new document." ma:contentTypeScope="" ma:versionID="9b7118846ab94ce787b6fc263c091520">
  <xsd:schema xmlns:xsd="http://www.w3.org/2001/XMLSchema" xmlns:xs="http://www.w3.org/2001/XMLSchema" xmlns:p="http://schemas.microsoft.com/office/2006/metadata/properties" xmlns:ns2="e0c0b94a-e656-47ec-9152-6e32c7b0c2b9" xmlns:ns3="85b91d68-1893-4e8c-b1d7-32cfcf0f29ed" targetNamespace="http://schemas.microsoft.com/office/2006/metadata/properties" ma:root="true" ma:fieldsID="a4ed803e4eb3d733121e7618f3264106" ns2:_="" ns3:_="">
    <xsd:import namespace="e0c0b94a-e656-47ec-9152-6e32c7b0c2b9"/>
    <xsd:import namespace="85b91d68-1893-4e8c-b1d7-32cfcf0f29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0b94a-e656-47ec-9152-6e32c7b0c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c78a39-2e26-456b-8d83-71bd635e1d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91d68-1893-4e8c-b1d7-32cfcf0f29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5aca575-b030-4b4f-98e9-74a2282ff380}" ma:internalName="TaxCatchAll" ma:showField="CatchAllData" ma:web="85b91d68-1893-4e8c-b1d7-32cfcf0f29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82D99A-8285-47DE-92B4-ABB4CB92666D}">
  <ds:schemaRefs>
    <ds:schemaRef ds:uri="85b91d68-1893-4e8c-b1d7-32cfcf0f29ed"/>
    <ds:schemaRef ds:uri="e0c0b94a-e656-47ec-9152-6e32c7b0c2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5E4AD6E-9F27-4F40-AE69-71F7C096EAC2}">
  <ds:schemaRefs>
    <ds:schemaRef ds:uri="85b91d68-1893-4e8c-b1d7-32cfcf0f29ed"/>
    <ds:schemaRef ds:uri="e0c0b94a-e656-47ec-9152-6e32c7b0c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484855-96E2-4D31-8C8F-44FFB99B6C69}">
  <ds:schemaRefs>
    <ds:schemaRef ds:uri="http://schemas.microsoft.com/sharepoint/v3/contenttype/forms"/>
  </ds:schemaRefs>
</ds:datastoreItem>
</file>

<file path=docMetadata/LabelInfo.xml><?xml version="1.0" encoding="utf-8"?>
<clbl:labelList xmlns:clbl="http://schemas.microsoft.com/office/2020/mipLabelMetadata">
  <clbl:label id="{42f063bf-ce3a-473c-8609-3866002c85b0}" enabled="1" method="Standard" siteId="{b914a242-e718-443b-a47c-6b4c649d8c0a}" contentBits="0" removed="0"/>
  <clbl:label id="{6431d30e-c018-4f72-ad4c-e56e9d03b1f0}" enabled="1" method="Standard" siteId="{f8be18a6-f648-4a47-be73-86d6c5c6604d}" contentBits="2"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22</Notes>
  <HiddenSlides>0</HiddenSlide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Kantoorthema</vt:lpstr>
      <vt:lpstr>1_Energiföretagen_mall_v2</vt:lpstr>
      <vt:lpstr>Office-tema</vt:lpstr>
      <vt:lpstr>Energiföretagen_mall_v2</vt:lpstr>
      <vt:lpstr> Flexibility Needs Assessment FNA webinar 5</vt:lpstr>
      <vt:lpstr>Metod för flexibilitetsbehovsbedömning</vt:lpstr>
      <vt:lpstr>Energiföretagens roll </vt:lpstr>
      <vt:lpstr>Taskforce FNA DSO</vt:lpstr>
      <vt:lpstr>Dagens webbinar 3:e Okt 13-15</vt:lpstr>
      <vt:lpstr> Ansvar och roller och definition</vt:lpstr>
      <vt:lpstr>Övergripande principer för arbetet med FNA 2025/2026</vt:lpstr>
      <vt:lpstr>Ingångsvärden</vt:lpstr>
      <vt:lpstr>Definition flexibilitetsbehov för FNA rapporteringen</vt:lpstr>
      <vt:lpstr>Definition flexibilitetsbehov för FNA rapporteringen</vt:lpstr>
      <vt:lpstr>Vilken NUP ska användas som datakälla?</vt:lpstr>
      <vt:lpstr> Data och information (tabellerna)</vt:lpstr>
      <vt:lpstr>PowerPoint Presentation</vt:lpstr>
      <vt:lpstr>PowerPoint Presentation</vt:lpstr>
      <vt:lpstr>Skäl</vt:lpstr>
      <vt:lpstr> Tidsplanen för att leverera data</vt:lpstr>
      <vt:lpstr>PowerPoint Presentation</vt:lpstr>
      <vt:lpstr>Utvärdering marknadshinder och digitalisering  </vt:lpstr>
      <vt:lpstr>Utvärdering av marknadshinder och digitalisering</vt:lpstr>
      <vt:lpstr>Kvarstående frågor    </vt:lpstr>
      <vt:lpstr>Kvarstående frågor</vt:lpstr>
      <vt:lpstr>Kvarstående frågor</vt:lpstr>
      <vt:lpstr>Nästa webbinarium    </vt:lpstr>
      <vt:lpstr>Nästa webbinar i December Vi återkommer med tid på hemsidan snarast.  På nästa webinar kommer vi presentera excellen med data som ska fyllas i, gå igenom vägledande exempel och presentera enkäten om marknadshinder och digitaliserin, olika praktiska frågor, samt ha en frågestund.  </vt:lpstr>
      <vt:lpstr>Frågor och feedback  </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Ruwaida Yvonne (DU-I)</dc:creator>
  <cp:revision>1</cp:revision>
  <dcterms:created xsi:type="dcterms:W3CDTF">2025-05-13T13:09:38Z</dcterms:created>
  <dcterms:modified xsi:type="dcterms:W3CDTF">2025-10-22T10:53:49Z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Energiföretagen_mall_v2:7</vt:lpwstr>
  </property>
  <property fmtid="{D5CDD505-2E9C-101B-9397-08002B2CF9AE}" pid="3" name="ClassificationContentMarkingFooterText">
    <vt:lpwstr>Confidentiality: C2 - Internal</vt:lpwstr>
  </property>
  <property fmtid="{D5CDD505-2E9C-101B-9397-08002B2CF9AE}" pid="4" name="ContentTypeId">
    <vt:lpwstr>0x0101009009B30F96747742A34B624AB797B506</vt:lpwstr>
  </property>
  <property fmtid="{D5CDD505-2E9C-101B-9397-08002B2CF9AE}" pid="5" name="MediaServiceImageTags">
    <vt:lpwstr/>
  </property>
</Properties>
</file>