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  <p:sldId id="398" r:id="rId46"/>
    <p:sldId id="399" r:id="rId47"/>
    <p:sldId id="400" r:id="rId48"/>
    <p:sldId id="461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09" r:id="rId58"/>
    <p:sldId id="410" r:id="rId59"/>
    <p:sldId id="411" r:id="rId60"/>
    <p:sldId id="466" r:id="rId61"/>
    <p:sldId id="412" r:id="rId62"/>
    <p:sldId id="413" r:id="rId63"/>
    <p:sldId id="414" r:id="rId64"/>
    <p:sldId id="415" r:id="rId65"/>
    <p:sldId id="416" r:id="rId66"/>
    <p:sldId id="417" r:id="rId67"/>
    <p:sldId id="418" r:id="rId68"/>
    <p:sldId id="419" r:id="rId69"/>
    <p:sldId id="420" r:id="rId70"/>
    <p:sldId id="421" r:id="rId71"/>
    <p:sldId id="422" r:id="rId72"/>
    <p:sldId id="423" r:id="rId73"/>
    <p:sldId id="424" r:id="rId74"/>
    <p:sldId id="457" r:id="rId75"/>
    <p:sldId id="425" r:id="rId76"/>
    <p:sldId id="426" r:id="rId77"/>
    <p:sldId id="427" r:id="rId78"/>
    <p:sldId id="428" r:id="rId79"/>
    <p:sldId id="429" r:id="rId80"/>
    <p:sldId id="430" r:id="rId81"/>
    <p:sldId id="431" r:id="rId82"/>
    <p:sldId id="432" r:id="rId83"/>
    <p:sldId id="433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442" r:id="rId93"/>
    <p:sldId id="443" r:id="rId94"/>
    <p:sldId id="444" r:id="rId95"/>
    <p:sldId id="445" r:id="rId96"/>
    <p:sldId id="465" r:id="rId97"/>
    <p:sldId id="446" r:id="rId98"/>
    <p:sldId id="447" r:id="rId99"/>
    <p:sldId id="448" r:id="rId100"/>
    <p:sldId id="449" r:id="rId101"/>
    <p:sldId id="450" r:id="rId102"/>
    <p:sldId id="451" r:id="rId103"/>
    <p:sldId id="452" r:id="rId104"/>
    <p:sldId id="453" r:id="rId105"/>
    <p:sldId id="454" r:id="rId106"/>
  </p:sldIdLst>
  <p:sldSz cx="12192000" cy="6858000"/>
  <p:notesSz cx="6794500" cy="9906000"/>
  <p:custDataLst>
    <p:tags r:id="rId109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5033" autoAdjust="0"/>
  </p:normalViewPr>
  <p:slideViewPr>
    <p:cSldViewPr snapToGrid="0">
      <p:cViewPr varScale="1">
        <p:scale>
          <a:sx n="67" d="100"/>
          <a:sy n="67" d="100"/>
        </p:scale>
        <p:origin x="64" y="6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8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gs" Target="tags/tag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417079679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emf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25E554E-8167-67D4-9F23-AC3EF6C1C1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75162B0-FC11-9D9E-DD09-C72CBCB16A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DD6CE17-3F71-78BD-3F00-3EBFD0FEAEDE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BDDBEC5-6F39-7425-C284-50E565A94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DDFA32F-809B-204F-BCD9-5A5F1B9BC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E8B9DAE-847F-0F9A-D377-C5EBF58F5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A6A6F2F-AD7C-455C-3000-B2DB9AEB1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54D32DA-C454-D91E-59E3-84F0A3C3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1F7403A-BDF4-CAF6-DDF1-15674E81A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296E739-36F5-D1DF-D24F-7FA5CD6AB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67CE53B-4DD6-0532-6296-CB2C851A28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446E45-F2EA-E8A1-1B66-B6AED0BDE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B35029D-BB7E-779E-0B8F-87D065229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5402699-A64A-6D56-9BED-C993FE8C5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D0E942A-55D0-D337-1DF6-0504A4D4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D3BF97E-1D79-8CCF-27A3-B6748B770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045BE02-FCBB-4210-666D-E3C4D594D11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E379330-97CD-6955-DE8A-32285C1C5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11E498C-E62D-7D61-410A-B282F8F0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1FEAF78-B067-B44E-4F56-7C0A47254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4DD1C25-0EFA-FE73-401E-CDDEF03432E2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1AF6010-6A8B-C689-B58D-83CF49839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E524EC5-6E0E-B047-A76B-111DE9BD7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0E7D112-03FA-AD26-6CFF-5A4D0170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531A0CC1-84BD-571D-05A1-32A37DA33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52188B7F-4063-247D-4DD7-2D94E5F6F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2389143F-3D38-F744-EB84-0671D82B8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38CE1B5D-961D-AED4-2715-A25508BC8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C093C2DD-0E59-E48C-18AE-85EB5074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AFEA38CF-8BAC-22EB-D559-BCE40939C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DF72B01-A1B0-2241-E54D-35DAA1C09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4596685F-F763-0961-73B1-C0E8830F7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C53AD94F-E74B-840B-18C4-6BB51EF3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16B9E8D9-873E-A200-C6EA-EEED74AA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CD44A1C5-D97F-EC11-67AA-1143C9C07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ADDE7B70-D0C8-9642-228F-3ADC6FB07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074E3111-D989-F478-7F40-1793D5FA1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C00F3DB2-7314-F9C1-3E14-63871D53C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BF640FFA-1B2D-7EAC-4CCE-CEE7D4ACB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A64C421-7D50-FE9A-CDEB-DDE8FADB96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CEEB2E5-9839-CF9B-94B2-F6E064CDB0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F7E324D-6484-0D53-9FBB-25927DBE7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18229CF-C4B1-B6EA-D839-1AE16AC43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E42F905-3B6F-E82E-BC12-54ED34341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D4C478A-1FBE-3823-8FE4-7ED3FB34B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CDFAF68-A44C-289A-1A60-C55264404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6D88F05-412D-6E55-C3BD-55D44398C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37F930B-B3B2-13CC-0A2F-FF8A2BFFBC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705CC25-694A-A09B-B318-463758F5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5D1F5A3-EB50-EB52-3CE7-9FD2AB24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07823ED-9D58-6DD4-345C-DDECEE937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48BACB-5109-74A7-CF36-CBEB24C8B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4749416-39DD-EB2E-BDC3-CDCEC231B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0C7B10C-58DD-527A-BA94-D0274C266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134D883-31D1-9FF4-2AC1-0EE4CB0A8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FAAB51C-351E-8D9D-BE14-9A41C3900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FD9A99B-432F-AB2F-343A-B42FFB619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3803710-B5EB-B6E9-8BAD-B3B936FB4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39DA6EF-341E-F10D-FA5B-371E4F6E7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46E699A-D9B5-07E7-07D3-EB60CFF92F09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FDD51C1-528C-4181-9FE7-C242CDD14B1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45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CF499CF9-FCED-C558-B70C-1C69733E0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715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883208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29217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F85B4FE7-6965-B106-A59A-22B00DABB39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6305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EFFF87B-0801-4DA2-B571-6CEDAA7473F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46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E59D3B4-CA52-8E3F-6720-7A363221E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1030288"/>
            <a:ext cx="10234613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901496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47505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4B98A5F5-00E2-11EE-EA8F-985E74AA697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4371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B7F0AD43-5BFE-9324-3B7E-AADACF9BF6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88" y="1047750"/>
            <a:ext cx="12133262" cy="406241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47</a:t>
            </a:fld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Elkundernas fördelning per avtalstyp, procent</a:t>
            </a:r>
          </a:p>
        </p:txBody>
      </p:sp>
      <p:sp>
        <p:nvSpPr>
          <p:cNvPr id="6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A2872B6-16EA-9DC8-D808-F517BF7BBAC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78059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ECFA-79E6-52FD-4B1E-13091EF6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CB1989A-0D72-E7E3-DE25-996F24DE71F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E9D6B5-8441-F7B1-6B6C-79FA0AAFA6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48</a:t>
            </a:fld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A0FDC6F5-0B7E-A605-B681-153F06AD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Fördelning av </a:t>
            </a:r>
            <a:r>
              <a:rPr lang="sv-SE" dirty="0" err="1"/>
              <a:t>elvolym</a:t>
            </a:r>
            <a:r>
              <a:rPr lang="sv-SE" dirty="0"/>
              <a:t>, andel (procent) efter elområde, avtalstyp och månad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F0DF13DC-9EB7-C03B-56DD-113021B7C195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92C0D31-05FD-6951-CF1B-7CDD9CF139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" y="1873885"/>
            <a:ext cx="12138660" cy="33305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18F2B4B-BF52-D10D-146C-9800D9A65C8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13237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541DA58-715A-4B03-AB8C-0F72E58BFC9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90E59F4-DBFF-3FA2-AAE1-28118A27E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20775"/>
            <a:ext cx="1113155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Systempris (månadsmedel) samt fördelning av avtalstyper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7086B09-D123-FCCB-006D-B8A10893FA8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45788" y="118268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9040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2765E0D-9FB8-402B-A151-2C18B7D516F6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8FED3C1-A3C5-84F4-0309-4BC0FB416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01725"/>
            <a:ext cx="10234613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hushåll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71568F6-428D-2D4D-302E-3A977729796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85438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05940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B7AD2E2-06D6-56CB-D96D-535B4349C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71E73F7-8879-4ADE-A745-F3BC48776FE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485611"/>
          </a:xfrm>
        </p:spPr>
        <p:txBody>
          <a:bodyPr/>
          <a:lstStyle/>
          <a:p>
            <a:r>
              <a:rPr lang="sv-SE" dirty="0"/>
              <a:t>Elhandelsbyte per månad – hushåll (volym)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6044B0B-8E54-9199-E0CE-EB28524F0B9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826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87590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DEA0FF-BEF6-40CD-A670-A0FFAA76BB9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425EED7-57F6-1201-41E1-55A5FA147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övriga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31081EE-FF68-321C-401C-92797346BF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7207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9278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C23EDB0-7EFD-4766-A65A-AFEBD39A9A5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98F5901-5141-FAA4-7FCF-FAF88E075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510324"/>
          </a:xfrm>
        </p:spPr>
        <p:txBody>
          <a:bodyPr/>
          <a:lstStyle/>
          <a:p>
            <a:r>
              <a:rPr lang="sv-SE" dirty="0"/>
              <a:t>Elhandelsbyte per månad – övriga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7CD9C34-72F5-6696-F1C3-26FA872B456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9713" y="754063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81380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BE2929-F1D8-4B4A-A11E-AC7E706E46D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8C9B3CE-8DD7-7995-1E36-0B7CD30ED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36650"/>
            <a:ext cx="10231437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473254"/>
          </a:xfrm>
        </p:spPr>
        <p:txBody>
          <a:bodyPr/>
          <a:lstStyle/>
          <a:p>
            <a:r>
              <a:rPr lang="sv-SE" dirty="0"/>
              <a:t>Elhandelsbyte per månad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DB5D4E9-9564-4AA2-24E2-27CF7696D90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1437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00701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90C4582-5066-4866-B918-6FC788F7321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BB765AE-6309-40BA-29A9-9714FD9F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84465"/>
          </a:xfrm>
        </p:spPr>
        <p:txBody>
          <a:bodyPr/>
          <a:lstStyle/>
          <a:p>
            <a:r>
              <a:rPr lang="sv-SE" dirty="0"/>
              <a:t>Elhandelsbyte per månad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72558FD-D89E-BE2A-2C5E-3963FD05580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20325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9453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EE213B-045C-45EE-9FE7-22FE14F000C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CFFE54C-60BC-925E-A996-F1AEA3585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885825"/>
            <a:ext cx="11310937" cy="505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860F46E-2626-6B98-7ADB-3C2D94D665E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5667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37064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F391E9-B301-4990-AFAA-3960237FD59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7A2CE6D-28FE-83BF-871B-F3EC3B5C3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873125"/>
            <a:ext cx="11555412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23D4866-B5BE-35FB-DE42-14011D663B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10813" y="5778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70344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56C6BB2-CE3F-4A0F-936D-A0E4F7736F8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2D84E30-1FDB-48AC-D3B7-63EB5A110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96950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9768"/>
            <a:ext cx="10972800" cy="740277"/>
          </a:xfrm>
        </p:spPr>
        <p:txBody>
          <a:bodyPr/>
          <a:lstStyle/>
          <a:p>
            <a:r>
              <a:rPr lang="sv-SE" sz="3200" dirty="0"/>
              <a:t>Elhandelsbyte per månad hushållskunder – genomsnittlig volym 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FA7FB5D-A242-FDB3-A823-2A6F8F895E7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72750" y="7556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91673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6BCC999-C8CF-0230-32B3-61BF1F276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69988"/>
            <a:ext cx="102314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2004-2023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536479147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2880-C9C7-C04E-9944-6DFEFCF77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2E350E5-9D35-AA4C-1B9E-1604132A56E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AAE3D4-545C-D3EB-6796-95B1550C82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60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F7A812D5-0A7A-2CAE-7225-F976774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2023-</a:t>
            </a:r>
          </a:p>
        </p:txBody>
      </p:sp>
      <p:sp>
        <p:nvSpPr>
          <p:cNvPr id="7" name="Platshållare för text 15">
            <a:extLst>
              <a:ext uri="{FF2B5EF4-FFF2-40B4-BE49-F238E27FC236}">
                <a16:creationId xmlns:a16="http://schemas.microsoft.com/office/drawing/2014/main" id="{97527FE6-5E2D-7346-452A-D90D9A725701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28624B6-0111-E9A4-45FF-6F6944AB9F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064750" y="814388"/>
            <a:ext cx="1454150" cy="29845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3CDF965-2BB4-BDF8-5E9A-EA6B05AF8AE5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9938" y="1000125"/>
            <a:ext cx="10334625" cy="491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6780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924E53D-7760-43DD-A2E4-6CABD61EF07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61</a:t>
            </a:fld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exkl. nätavgift</a:t>
            </a:r>
          </a:p>
        </p:txBody>
      </p:sp>
      <p:sp>
        <p:nvSpPr>
          <p:cNvPr id="8" name="Platshållare för text 2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918255" y="4687515"/>
            <a:ext cx="223255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050" dirty="0"/>
              <a:t>(</a:t>
            </a:r>
            <a:r>
              <a:rPr lang="sv-SE" sz="1050" dirty="0" err="1"/>
              <a:t>Elcert</a:t>
            </a:r>
            <a:r>
              <a:rPr lang="sv-SE" sz="1050" dirty="0"/>
              <a:t>: 1,0 öre/kWh </a:t>
            </a:r>
            <a:r>
              <a:rPr lang="sv-SE" sz="1050" dirty="0" err="1"/>
              <a:t>exkl</a:t>
            </a:r>
            <a:r>
              <a:rPr lang="sv-SE" sz="1050" dirty="0"/>
              <a:t> moms)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9B540F2-8AB1-D40C-3DAD-EEE3189FAB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6988" y="1585913"/>
            <a:ext cx="4559300" cy="28829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0E9235C8-F24D-2D82-556D-9D2B22FA93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7788" y="1676400"/>
            <a:ext cx="3721100" cy="28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43650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CEAFA5D-7871-4FAF-8808-138FD76484E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2711B5A-9D45-898D-FF9D-12E4DF582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1000125"/>
            <a:ext cx="10212387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0624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2000" dirty="0"/>
              <a:t>(systempris exkl. nätavgift)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692756345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1284B0D-77AD-D208-23EC-50A73AB3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57250"/>
            <a:ext cx="11774487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8F287C2-6F98-46BC-B659-C95CFBFF969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1800" dirty="0"/>
              <a:t>exkl. nätavgift och lägre energiskatt i SE1 och SE2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78013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58495788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FF934E-AB4B-4718-AFC8-D648578E82E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64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E801D32-9E29-A5D0-C7FC-A726A2FDA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715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0624"/>
            <a:ext cx="10972800" cy="1143000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20 000 kWh/år, rörligt pris, löpande priser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8C8EDF5-2C39-C4E8-7460-0ECCACA747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78562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8EBC93B-B3A7-4777-8D43-237487B507B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9081374-20AD-C3EF-C505-4CDF10C49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477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06344"/>
            <a:ext cx="10972800" cy="1143000"/>
          </a:xfrm>
        </p:spPr>
        <p:txBody>
          <a:bodyPr/>
          <a:lstStyle/>
          <a:p>
            <a:r>
              <a:rPr lang="sv-SE"/>
              <a:t>Konsumentprisets fördelning</a:t>
            </a:r>
            <a:br>
              <a:rPr lang="sv-SE"/>
            </a:br>
            <a:r>
              <a:rPr lang="sv-SE"/>
              <a:t>20 000 kWh/år, rörligt pris, löpande priser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ADFB72B-7AB8-7FDC-C80C-A3BE4300050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61441"/>
      </p:ext>
    </p:extLst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8B7AB37-DC0C-4CFC-B59E-787713E45E4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D20DCAD-0110-52DB-9F74-18BBB41CA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258888"/>
            <a:ext cx="10229850" cy="505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70611" y="379362"/>
            <a:ext cx="8677275" cy="981075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A2FE4FF-A4A9-79A3-3F3A-AFEC580CD38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96166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07BBE39-110A-40D8-B20A-ADC2C043918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E791C1A-A2CC-F7D9-E018-021E6569E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-49104"/>
            <a:ext cx="10972800" cy="1143000"/>
          </a:xfrm>
        </p:spPr>
        <p:txBody>
          <a:bodyPr/>
          <a:lstStyle/>
          <a:p>
            <a:r>
              <a:rPr lang="sv-SE" dirty="0"/>
              <a:t>Konsumentprisets sammansättning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E0B0700-EBEC-58CD-63D9-51A1E39266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36825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08FA64E-9AE4-4BB5-992E-BB1F0F36FFD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68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550B776-BDA4-096A-9D6F-1BCEB8767437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230313"/>
            <a:ext cx="11649075" cy="48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0864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879D87D-CCC0-6B1E-F947-6642D2AF3D7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11304"/>
      </p:ext>
    </p:extLst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A87A0A-7EEA-4713-AE00-127DC2B1CB1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ABA2ECC-B012-85D7-90B4-73D8905701E6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1047750"/>
            <a:ext cx="1142206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2010-års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CE1C1EE-EFB5-1CC4-8265-35385D81551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72900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668C635-53EF-410B-88D4-AE1A08A3D8A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70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4EB15FA-1ACA-121B-2418-D763325ED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969963"/>
            <a:ext cx="108346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9891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376A878-B290-2FE1-B916-6FDFB4FA33D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32568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9AA3E5-AC8D-457C-A1D4-6BFCB6E1C17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71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59FEE79-F385-FEE6-51D9-2DEFA9C4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7631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4463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59D5957-A13A-C074-D45F-B30B54BE2E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98221"/>
      </p:ext>
    </p:extLst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5CC99B0-0834-4BDC-904B-9751AE1EFCF4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72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F3179D0-AD88-6804-224A-6CD6A386D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3187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7206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villa med elvärme, löpande elpriser, inkl.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1B966CD-7A5E-D8C5-8111-20C8DA32659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54015"/>
      </p:ext>
    </p:extLst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088C70A-29EB-2697-7212-D18D951FC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3025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49EF52B-1DAB-7C0A-1A72-1E4E5E7161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94722"/>
      </p:ext>
    </p:extLst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8E229BA7-85CA-18AE-29FA-42672D7532EB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513" y="990600"/>
            <a:ext cx="11012487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BCC4821-CB4E-E855-1781-9C7B9DC5B8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65901"/>
      </p:ext>
    </p:extLst>
  </p:cSld>
  <p:clrMapOvr>
    <a:masterClrMapping/>
  </p:clrMapOvr>
  <p:transition spd="med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A4343A2-E7B7-49CF-99DB-E95CEAAAE53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A1DE770-7B1B-8E43-5B01-E1DB4A20F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162050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lägenhet,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2010B8B-C714-58A7-89CB-1D903B3D1F7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28313"/>
      </p:ext>
    </p:extLst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A5698D-20BC-4805-89DB-6591A117FA1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BB7726B-3D3D-2EB9-4623-412307954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04888"/>
            <a:ext cx="1023461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63504"/>
          </a:xfrm>
        </p:spPr>
        <p:txBody>
          <a:bodyPr/>
          <a:lstStyle/>
          <a:p>
            <a:r>
              <a:rPr lang="sv-SE" dirty="0"/>
              <a:t>Prisutveckling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08DB30A-DE62-1D04-4110-C063DA90AFD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05907"/>
      </p:ext>
    </p:extLst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517EC7-CCF3-4D2C-A8F3-A4CE891215C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B4D37A1-A437-8F2F-BE0D-E310971C0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9588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/>
              <a:t>Rörligt prisavtal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2099D3D-972E-9505-7D64-8009ACFC4F1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18527"/>
      </p:ext>
    </p:extLst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828032" y="5805488"/>
            <a:ext cx="6411504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för vissa kommuner i norra Sverige är energiskatten lägre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20EBF8-38C8-4F98-92CB-07A0D456629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E2A1FD4-700A-95E8-3C46-5DC9E7507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060450"/>
            <a:ext cx="10482263" cy="483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1385884" cy="737792"/>
          </a:xfrm>
        </p:spPr>
        <p:txBody>
          <a:bodyPr/>
          <a:lstStyle/>
          <a:p>
            <a:r>
              <a:rPr lang="sv-SE" dirty="0"/>
              <a:t>Elskattens utveckling från år 1951 för hushållskunder*</a:t>
            </a:r>
          </a:p>
        </p:txBody>
      </p:sp>
      <p:sp>
        <p:nvSpPr>
          <p:cNvPr id="7" name="Platshållare för text 2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80533" y="973034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858006" y="4437064"/>
            <a:ext cx="485778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Grön skatteväxling (2001-2006)</a:t>
            </a:r>
          </a:p>
          <a:p>
            <a:r>
              <a:rPr lang="sv-SE" b="1" dirty="0">
                <a:solidFill>
                  <a:srgbClr val="0000FF"/>
                </a:solidFill>
              </a:rPr>
              <a:t>Inflationsuppräkning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678518" y="2571750"/>
            <a:ext cx="37443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1990 infördes moms på energiskatten</a:t>
            </a:r>
          </a:p>
        </p:txBody>
      </p:sp>
    </p:spTree>
    <p:extLst>
      <p:ext uri="{BB962C8B-B14F-4D97-AF65-F5344CB8AC3E}">
        <p14:creationId xmlns:p14="http://schemas.microsoft.com/office/powerpoint/2010/main" val="2211987914"/>
      </p:ext>
    </p:extLst>
  </p:cSld>
  <p:clrMapOvr>
    <a:masterClrMapping/>
  </p:clrMapOvr>
  <p:transition spd="med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CA7322-1C47-4184-AFF8-C26ABAFFD41F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79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157B290-7B50-C9B2-E38D-641027BBC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3" y="1285875"/>
            <a:ext cx="10577512" cy="486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17200"/>
          </a:xfrm>
        </p:spPr>
        <p:txBody>
          <a:bodyPr/>
          <a:lstStyle/>
          <a:p>
            <a:r>
              <a:rPr lang="sv-SE" dirty="0"/>
              <a:t>Elkostnadernas utveckling från 1996</a:t>
            </a:r>
            <a:br>
              <a:rPr lang="sv-SE" dirty="0"/>
            </a:br>
            <a:r>
              <a:rPr lang="sv-SE" sz="2000" dirty="0"/>
              <a:t>rörligt avtal*, inkl. nätavgift, elcertifikat, </a:t>
            </a:r>
            <a:r>
              <a:rPr lang="sv-SE" sz="2000" dirty="0" err="1"/>
              <a:t>skatter&amp;moms</a:t>
            </a:r>
            <a:r>
              <a:rPr lang="sv-SE" sz="2000" dirty="0"/>
              <a:t> (löpande priser)</a:t>
            </a:r>
            <a:endParaRPr lang="sv-SE" dirty="0"/>
          </a:p>
        </p:txBody>
      </p:sp>
      <p:sp>
        <p:nvSpPr>
          <p:cNvPr id="7" name="Platshållare för text 21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80533" y="1125538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888225" y="5929330"/>
            <a:ext cx="326026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koncessionspris 1996-1999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3321CDB5-5AE7-446D-CE8A-47FE3ACAA82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44805"/>
      </p:ext>
    </p:extLst>
  </p:cSld>
  <p:clrMapOvr>
    <a:masterClrMapping/>
  </p:clrMapOvr>
  <p:transition spd="med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6A08A2B-98BA-402C-B52C-DC6F6636AF9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F0C1E17-CBAA-49D7-E376-5F7A69CE9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79359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B068194-4EC6-C816-E222-AE95432A2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882820"/>
      </p:ext>
    </p:extLst>
  </p:cSld>
  <p:clrMapOvr>
    <a:masterClrMapping/>
  </p:clrMapOvr>
  <p:transition spd="med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F7200F9-1F38-48C4-90B4-E599E625413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B679349-A693-9472-B15B-54494CB62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441144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08A347F-7601-F7F6-BC65-4974E350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061450254"/>
      </p:ext>
    </p:extLst>
  </p:cSld>
  <p:clrMapOvr>
    <a:masterClrMapping/>
  </p:clrMapOvr>
  <p:transition spd="med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34E1000-0B70-4C28-817A-36066F41A44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82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6F072BC-A81C-EC10-EFD4-CC1E01E9F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10BB0C47-5BE5-66D6-7FA3-F767CE23B549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688513"/>
      </p:ext>
    </p:extLst>
  </p:cSld>
  <p:clrMapOvr>
    <a:masterClrMapping/>
  </p:clrMapOvr>
  <p:transition spd="med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2435C0A-BEBA-4763-861A-BB4AA2FC1F35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42288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7D307CB-9E15-0CCF-DC8C-238AA6658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AC7DEAC-A7D8-DD30-FED6-86B4BD53E972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146071"/>
      </p:ext>
    </p:extLst>
  </p:cSld>
  <p:clrMapOvr>
    <a:masterClrMapping/>
  </p:clrMapOvr>
  <p:transition spd="med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984C89-EC1F-49B3-99EC-161E2F58B1E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0761027-C0AE-9BA7-D141-7F8585195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17574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6F1C643-3C68-B473-EF91-670ABAC7F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493871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2174E2A-0A1F-46D7-A132-6EF70E34D22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BDCE3AB-3C42-4C6B-C094-B75E74083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6CA6B7F-D7EF-F77C-C0F3-D43F01E93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524533136"/>
      </p:ext>
    </p:extLst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C74E08F-708B-4C19-9699-A8DA42099928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C0A88A3-FBE5-B5F4-C020-13CD3742F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2706856-48F9-0C69-991A-EE875B798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95421"/>
      </p:ext>
    </p:extLst>
  </p:cSld>
  <p:clrMapOvr>
    <a:masterClrMapping/>
  </p:clrMapOvr>
  <p:transition spd="med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6E957E2-08AB-4BCE-940D-D15FDAEF730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4202413-2025-A0E5-DFE1-93F2FEA19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EA525E2-A90E-986A-55CB-32ACF1063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912277898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0BA6DA4-9072-4BC9-B9CE-CEBB09199B9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9774509-AEAD-FAC9-812E-2AA85BB5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43432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6E3DCAB-B371-2479-BA11-0EC3122D2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226678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D12ABC6-7CBB-487D-B9CB-772AFB01E0B9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FC5468F-63F6-2D1A-5F36-798B918D4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0571F80C-2A8C-946C-AB9A-AF63ED2D2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49196945"/>
      </p:ext>
    </p:extLst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4C39A0D-FD00-4673-881C-9BCE717010A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A099162-5AE5-E013-8321-06C15A30A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84E1781-34D7-7872-6E20-0DBF0A1FF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663931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63B824C-088E-4BBC-9396-4CDC1708374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18B62D9-2F1E-3BF9-D80E-025EBC274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92860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EB86E334-39B8-854F-D2A8-CF9888BDB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991660381"/>
      </p:ext>
    </p:extLst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9CE563-EB01-4D14-B516-71F81D2FD9A7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B3489EF-B4F3-F59B-754E-D72317849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3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 i Norden och systempris</a:t>
            </a:r>
            <a:br>
              <a:rPr lang="sv-SE" dirty="0"/>
            </a:br>
            <a:r>
              <a:rPr lang="sv-SE" dirty="0"/>
              <a:t>(rullande 52-veckorsvärde)</a:t>
            </a:r>
          </a:p>
        </p:txBody>
      </p:sp>
      <p:sp>
        <p:nvSpPr>
          <p:cNvPr id="7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150608"/>
      </p:ext>
    </p:extLst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CADBFD-2B73-4C5F-BD07-9DF8183AA72E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FCA397D-7210-DD33-C0D3-4AA2FE8A5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636588"/>
            <a:ext cx="11745913" cy="545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579456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969754"/>
      </p:ext>
    </p:extLst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855F8F-D7DF-45E8-B7E5-E352B525DAB1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C0F5D5C-0015-F5A1-B8DA-919E3B30F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550" y="722313"/>
            <a:ext cx="10871200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616032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151635298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95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Norden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475C1B9-D871-24AA-DA3C-F1B65CD1A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825500"/>
            <a:ext cx="11590337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374454"/>
      </p:ext>
    </p:extLst>
  </p:cSld>
  <p:clrMapOvr>
    <a:masterClrMapping/>
  </p:clrMapOvr>
  <p:transition spd="med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17FE-37F9-9E41-8481-150E6068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CCF752D-6B64-4A11-A7A8-188E180E7DE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8761D7B-7825-869B-DA2D-42B2808827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96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2F0027BB-6EDB-CFDE-E15C-DEDCC308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Sverige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>
            <a:extLst>
              <a:ext uri="{FF2B5EF4-FFF2-40B4-BE49-F238E27FC236}">
                <a16:creationId xmlns:a16="http://schemas.microsoft.com/office/drawing/2014/main" id="{6F95B5A0-F12D-2AE9-40C1-2C59057A426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AB9DF30-1FAE-A353-07E7-84B3FCAA7FC1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84163" y="784225"/>
            <a:ext cx="11715750" cy="50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6080"/>
      </p:ext>
    </p:extLst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1087654-06B7-4CE8-A48C-15B736130F42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ACC16AE-2ABC-43A4-538A-3BEE84F4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191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 och systempris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7" name="Platshållare för text 11"/>
          <p:cNvSpPr txBox="1">
            <a:spLocks/>
          </p:cNvSpPr>
          <p:nvPr/>
        </p:nvSpPr>
        <p:spPr>
          <a:xfrm>
            <a:off x="632086" y="599037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098154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B9DDEC7-4AA5-B018-675D-9C1E0019C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5252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BC1D077-0A28-47FB-BC71-F9ED77B48D80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98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805126"/>
      </p:ext>
    </p:extLst>
  </p:cSld>
  <p:clrMapOvr>
    <a:masterClrMapping/>
  </p:clrMapOvr>
  <p:transition spd="med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CBC73E-7BB7-4DA5-80FE-C587E985550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99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och systempris i Norden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6064512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18DF22D-5501-C18E-6824-A03F4DD16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66462"/>
      </p:ext>
    </p:extLst>
  </p:cSld>
  <p:clrMapOvr>
    <a:masterClrMapping/>
  </p:clrMapOvr>
  <p:transition spd="med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84D2119-9811-4B9E-B87F-3722856A8413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5DA87EE-14F1-30CB-89CA-E08F7B3C8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79525"/>
            <a:ext cx="10231437" cy="48371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Sverige 1990-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B29F186-C68B-1928-5C13-3E20B921B12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71113" y="8477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1402"/>
      </p:ext>
    </p:extLst>
  </p:cSld>
  <p:clrMapOvr>
    <a:masterClrMapping/>
  </p:clrMapOvr>
  <p:transition spd="med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B197D369-5E68-59E3-2202-F763F4CD3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43025"/>
            <a:ext cx="10233025" cy="47021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2BB6803-3E9B-40AF-A838-DD5286BA916D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sz="2800" dirty="0"/>
              <a:t>(rullande 12-månadersvärde, index dec 1990=100)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D61FF62-0772-2896-F1C3-837A01756E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87947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2644"/>
      </p:ext>
    </p:extLst>
  </p:cSld>
  <p:clrMapOvr>
    <a:masterClrMapping/>
  </p:clrMapOvr>
  <p:transition spd="med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4234A19-A169-22FF-0CB6-A4D9EB81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57288"/>
            <a:ext cx="10231437" cy="48879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285CA98-7EC7-4F87-B84E-DC8F521E422B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9AC0ECB-9E2D-C1FD-FBEC-B550212BE6A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88563" y="928688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16708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667BEF3-24D2-4692-9803-A85D7BE2ECE8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E90C37F-764F-0729-81C1-5035D02A9600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88" y="1020763"/>
            <a:ext cx="10217150" cy="50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C4B370E-EC27-69D8-54FE-D6255F8CD5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080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18885"/>
      </p:ext>
    </p:extLst>
  </p:cSld>
  <p:clrMapOvr>
    <a:masterClrMapping/>
  </p:clrMapOvr>
  <p:transition spd="med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5FC3010E-5ACF-F86D-188E-633AEAC12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1828D1-61FD-4984-B282-E5BE84A6FFD8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svensk industri 1975-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607686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ABD2AA9-67FC-FAC5-110F-054C1531691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6721"/>
      </p:ext>
    </p:extLst>
  </p:cSld>
  <p:clrMapOvr>
    <a:masterClrMapping/>
  </p:clrMapOvr>
  <p:transition spd="med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792E8DA-B1A4-0681-7C59-65E3F52EA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5886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28CC942-AC1F-4791-9182-6BD35EE7BF1A}" type="datetime1">
              <a:rPr lang="sv-SE" smtClean="0"/>
              <a:pPr>
                <a:defRPr/>
              </a:pPr>
              <a:t>2026-10-25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105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svensk industri 1975-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99204FD-732F-E54D-4E19-E3C081170D1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6540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3735</TotalTime>
  <Words>1896</Words>
  <Application>Microsoft Office PowerPoint</Application>
  <PresentationFormat>Bredbild</PresentationFormat>
  <Paragraphs>463</Paragraphs>
  <Slides>105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105</vt:i4>
      </vt:variant>
    </vt:vector>
  </HeadingPairs>
  <TitlesOfParts>
    <vt:vector size="110" baseType="lpstr">
      <vt:lpstr>Arial</vt:lpstr>
      <vt:lpstr>Calibri</vt:lpstr>
      <vt:lpstr>Calibri Light</vt:lpstr>
      <vt:lpstr>Verdana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  <vt:lpstr>Elkundernas fördelning per avtalstyp</vt:lpstr>
      <vt:lpstr>Elkundernas fördelning per avtalstyp</vt:lpstr>
      <vt:lpstr>Elkundernas fördelning per avtalstyp, procent</vt:lpstr>
      <vt:lpstr>Fördelning av elvolym, andel (procent) efter elområde, avtalstyp och månad</vt:lpstr>
      <vt:lpstr>Systempris (månadsmedel) samt fördelning av avtalstyper</vt:lpstr>
      <vt:lpstr>Elhandelsbyte per månad – hushåll (antal)</vt:lpstr>
      <vt:lpstr>Elhandelsbyte per månad – hushåll (volym)</vt:lpstr>
      <vt:lpstr>Elhandelsbyte per månad – övriga (antal)</vt:lpstr>
      <vt:lpstr>Elhandelsbyte per månad – övriga (volym)</vt:lpstr>
      <vt:lpstr>Elhandelsbyte per månad (antal)</vt:lpstr>
      <vt:lpstr>Elhandelsbyte per månad (volym)</vt:lpstr>
      <vt:lpstr>Elhandelsbyte summa 12 månader (antal)</vt:lpstr>
      <vt:lpstr>Elhandelsbyte summa 12 månader (volym)</vt:lpstr>
      <vt:lpstr>Elhandelsbyte per månad hushållskunder – genomsnittlig volym </vt:lpstr>
      <vt:lpstr>Omförhandlade avtal per månad 2004-2023</vt:lpstr>
      <vt:lpstr>Omförhandlade avtal per månad 2023-</vt:lpstr>
      <vt:lpstr>Underlag för ”Konsumentpriset” exkl. nätavgift</vt:lpstr>
      <vt:lpstr>Underlag för ”konsumentpriset” (systempris exkl. nätavgift)</vt:lpstr>
      <vt:lpstr>Underlag för ”konsumentpriset” exkl. nätavgift och lägre energiskatt i SE1 och SE2</vt:lpstr>
      <vt:lpstr>Konsumentprisets fördelning 20 000 kWh/år, rörligt pris, löpande priser</vt:lpstr>
      <vt:lpstr>Konsumentprisets fördelning 20 000 kWh/år, rörligt pris, löpande priser</vt:lpstr>
      <vt:lpstr>Konsumentprisets fördelning Avtal om rörligt pris (löpande priser)</vt:lpstr>
      <vt:lpstr>Konsumentprisets sammansättning Avtal om rörligt pris (löpande priser)</vt:lpstr>
      <vt:lpstr>Konsumentpriset på el fördelat 1970- Villa med elvärme (20 000 kWh/år, rörligt pris, löpande priser)</vt:lpstr>
      <vt:lpstr>Konsumentpriset på el fördelat 1970- Villa med elvärme (20 000 kWh/år, rörligt pris, 2010-års priser)</vt:lpstr>
      <vt:lpstr>Konsumentpriset på el fördelat 1970- Villa med elvärme (20 000 kWh/år, rörligt pris, löpande priser)</vt:lpstr>
      <vt:lpstr>Konsumentpriset på el fördelat 1970- Villa med elvärme (20 000 kWh/år, rörligt pris, löpande priser)</vt:lpstr>
      <vt:lpstr>Prisutveckling för olika avtalsformer villa med elvärme, löpande elpriser, inkl. nätavgifter och skatter</vt:lpstr>
      <vt:lpstr>Prisutveckling för olika avtalsformer villa med elvärme, löpande elenergipriser, exkl. nätavgifter och skatter</vt:lpstr>
      <vt:lpstr>Prisutveckling för olika avtalsformer villa med elvärme, löpande elenergipriser, exkl. nätavgifter och skatter</vt:lpstr>
      <vt:lpstr>Prisutveckling för olika avtalsformer lägenhet, löpande elenergipriser, exkl. nätavgifter och skatter</vt:lpstr>
      <vt:lpstr>Prisutveckling i relation till KPI villa med elvärme (löpande priser)</vt:lpstr>
      <vt:lpstr>Rörligt prisavtal i relation till KPI villa med elvärme (löpande priser)</vt:lpstr>
      <vt:lpstr>Elskattens utveckling från år 1951 för hushållskunder*</vt:lpstr>
      <vt:lpstr>Elkostnadernas utveckling från 1996 rörligt avtal*, inkl. nätavgift, elcertifikat, skatter&amp;moms (löpande priser)</vt:lpstr>
      <vt:lpstr>Elkostnader i Europa hushållskunder 2 500-5 000 kWh/år</vt:lpstr>
      <vt:lpstr>Elkostnader i Europa (PPP*) hushållskunder 2 500-5 000 kWh/år</vt:lpstr>
      <vt:lpstr>Elkostnader i Europa hushållskunder 5 000-15 000 kWh/år</vt:lpstr>
      <vt:lpstr>Elkostnader i Europa (PPP*) hushållskunder 5 000-15 000 kWh/år</vt:lpstr>
      <vt:lpstr>Elkostnader i Europa hushållskunder &gt;15 000 kWh/år</vt:lpstr>
      <vt:lpstr>Elkostnader i Europa (PPP*) hushållskunder &gt;15 000 kWh/år</vt:lpstr>
      <vt:lpstr>Elkostnader för industrin i Europa 20-500 MWh/år, inkl nät och skatter</vt:lpstr>
      <vt:lpstr>Elkostnader för industrin i Europa (PPP*) 20-500 MWh/år, inkl nät och skatter</vt:lpstr>
      <vt:lpstr>Elkostnader för industrin i Europa 500 – 2 000 MWh/år, inkl nät och skatter</vt:lpstr>
      <vt:lpstr>Elkostnader för industrin i Europa (PPP*) 500 – 2 000 MWh/år, inkl nät och skatter</vt:lpstr>
      <vt:lpstr>Elkostnader för industrin i Europa 70-150 GWh/år, inkl nät och skatter</vt:lpstr>
      <vt:lpstr>Elkostnader för industrin i Europa (PPP*) 70-150 GWh/år, inkl nät och skatter</vt:lpstr>
      <vt:lpstr>Elanvändning i Norden och systempris (rullande 52-veckorsvärde)</vt:lpstr>
      <vt:lpstr>Veckovis elanvändning i Norden</vt:lpstr>
      <vt:lpstr>Veckovis elanvändning i Norden</vt:lpstr>
      <vt:lpstr>20 i topp veckovis elförbrukning i Norden 1984-</vt:lpstr>
      <vt:lpstr>20 i topp veckovis elförbrukning i Sverige 1984-</vt:lpstr>
      <vt:lpstr>Elanvändning i Sverige och systempris (rullande 52-veckorsvärde)</vt:lpstr>
      <vt:lpstr>Elanvändning i Sverige (rullande 52-veckorsvärde)</vt:lpstr>
      <vt:lpstr>Elanvändning och systempris i Norden (rullande 52-veckorsvärde)</vt:lpstr>
      <vt:lpstr>Elanvändningen i Sverige 1990- (rullande 12-månadersvärde)</vt:lpstr>
      <vt:lpstr>Elanvändningen i Sverige 1990- (rullande 12-månadersvärde, index dec 1990=100)</vt:lpstr>
      <vt:lpstr>Elanvändningen i Sverige 1990- (rullande 12-månadersvärde)</vt:lpstr>
      <vt:lpstr>Elanvändningen i Sverige 1990- (rullande 12-månadersvärde)</vt:lpstr>
      <vt:lpstr>Elanvändningen i svensk industri 1975- (rullande 12-månadersvärde)</vt:lpstr>
      <vt:lpstr>Elanvändningen i svensk industri 1975- (rullande 12-månadersvärde)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1112</cp:revision>
  <cp:lastPrinted>2016-09-19T08:50:12Z</cp:lastPrinted>
  <dcterms:created xsi:type="dcterms:W3CDTF">2018-12-07T10:14:31Z</dcterms:created>
  <dcterms:modified xsi:type="dcterms:W3CDTF">2026-10-25T13:34:07Z</dcterms:modified>
</cp:coreProperties>
</file>