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76" r:id="rId3"/>
    <p:sldId id="260" r:id="rId4"/>
    <p:sldId id="274" r:id="rId5"/>
    <p:sldId id="299" r:id="rId6"/>
    <p:sldId id="297" r:id="rId7"/>
    <p:sldId id="298" r:id="rId8"/>
    <p:sldId id="282" r:id="rId9"/>
    <p:sldId id="283" r:id="rId10"/>
    <p:sldId id="288" r:id="rId11"/>
    <p:sldId id="278" r:id="rId12"/>
    <p:sldId id="294" r:id="rId13"/>
    <p:sldId id="279" r:id="rId14"/>
    <p:sldId id="280" r:id="rId15"/>
    <p:sldId id="281" r:id="rId16"/>
    <p:sldId id="291" r:id="rId17"/>
    <p:sldId id="293" r:id="rId18"/>
    <p:sldId id="301" r:id="rId19"/>
    <p:sldId id="300" r:id="rId20"/>
    <p:sldId id="302" r:id="rId21"/>
    <p:sldId id="269" r:id="rId22"/>
  </p:sldIdLst>
  <p:sldSz cx="12192000" cy="6858000"/>
  <p:notesSz cx="6858000" cy="9144000"/>
  <p:custDataLst>
    <p:tags r:id="rId24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48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k.local\userroot\Division%20System\Elmarknad\Gemensam\15%20ISP-MTU\15%20min%20MTU_ny\2.%20Leveranser\MS1%20-%20IDC%2015%20min%20Intrazonal\Analys%20av%20resultatet\Data%20f&#246;r%20analys%20av%20MS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k.local\userroot\Division%20System\Elmarknad\Gemensam\15%20ISP-MTU\15%20min%20MTU_ny\2.%20Leveranser\MS1%20-%20IDC%2015%20min%20Intrazonal\Analys%20av%20resultatet\Data%20f&#246;r%20analys%20av%20MS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15min handel inom budområden på </a:t>
            </a:r>
            <a:r>
              <a:rPr lang="sv-SE" dirty="0" err="1"/>
              <a:t>intradag</a:t>
            </a:r>
            <a:endParaRPr lang="sv-SE" dirty="0"/>
          </a:p>
        </c:rich>
      </c:tx>
      <c:layout>
        <c:manualLayout>
          <c:xMode val="edge"/>
          <c:yMode val="edge"/>
          <c:x val="0.19450892038562267"/>
          <c:y val="5.2807166546611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6358206394304189"/>
          <c:y val="0.18553052273130477"/>
          <c:w val="0.79040758075607087"/>
          <c:h val="0.50496265697066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'Handel per dag'!$K$6</c:f>
              <c:strCache>
                <c:ptCount val="1"/>
                <c:pt idx="0">
                  <c:v>SE1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'Handel per dag'!$J$7:$J$85</c:f>
              <c:numCache>
                <c:formatCode>m/d/yyyy</c:formatCode>
                <c:ptCount val="79"/>
                <c:pt idx="0">
                  <c:v>45068</c:v>
                </c:pt>
                <c:pt idx="1">
                  <c:v>45069</c:v>
                </c:pt>
                <c:pt idx="2">
                  <c:v>45070</c:v>
                </c:pt>
                <c:pt idx="3">
                  <c:v>45071</c:v>
                </c:pt>
                <c:pt idx="4">
                  <c:v>45072</c:v>
                </c:pt>
                <c:pt idx="5">
                  <c:v>45073</c:v>
                </c:pt>
                <c:pt idx="6">
                  <c:v>45074</c:v>
                </c:pt>
                <c:pt idx="7">
                  <c:v>45075</c:v>
                </c:pt>
                <c:pt idx="8">
                  <c:v>45076</c:v>
                </c:pt>
                <c:pt idx="9">
                  <c:v>45077</c:v>
                </c:pt>
                <c:pt idx="10">
                  <c:v>45078</c:v>
                </c:pt>
                <c:pt idx="11">
                  <c:v>45079</c:v>
                </c:pt>
                <c:pt idx="12">
                  <c:v>45080</c:v>
                </c:pt>
                <c:pt idx="13">
                  <c:v>45081</c:v>
                </c:pt>
                <c:pt idx="14">
                  <c:v>45082</c:v>
                </c:pt>
                <c:pt idx="15">
                  <c:v>45083</c:v>
                </c:pt>
                <c:pt idx="16">
                  <c:v>45084</c:v>
                </c:pt>
                <c:pt idx="17">
                  <c:v>45085</c:v>
                </c:pt>
                <c:pt idx="18">
                  <c:v>45086</c:v>
                </c:pt>
                <c:pt idx="19">
                  <c:v>45087</c:v>
                </c:pt>
                <c:pt idx="20">
                  <c:v>45088</c:v>
                </c:pt>
                <c:pt idx="21">
                  <c:v>45089</c:v>
                </c:pt>
                <c:pt idx="22">
                  <c:v>45090</c:v>
                </c:pt>
                <c:pt idx="23">
                  <c:v>45091</c:v>
                </c:pt>
                <c:pt idx="24">
                  <c:v>45092</c:v>
                </c:pt>
                <c:pt idx="25">
                  <c:v>45093</c:v>
                </c:pt>
                <c:pt idx="26">
                  <c:v>45094</c:v>
                </c:pt>
                <c:pt idx="27">
                  <c:v>45095</c:v>
                </c:pt>
                <c:pt idx="28">
                  <c:v>45096</c:v>
                </c:pt>
                <c:pt idx="29">
                  <c:v>45097</c:v>
                </c:pt>
                <c:pt idx="30">
                  <c:v>45098</c:v>
                </c:pt>
                <c:pt idx="31">
                  <c:v>45099</c:v>
                </c:pt>
                <c:pt idx="32">
                  <c:v>45100</c:v>
                </c:pt>
                <c:pt idx="33">
                  <c:v>45101</c:v>
                </c:pt>
                <c:pt idx="34">
                  <c:v>45102</c:v>
                </c:pt>
                <c:pt idx="35">
                  <c:v>45103</c:v>
                </c:pt>
                <c:pt idx="36">
                  <c:v>45104</c:v>
                </c:pt>
                <c:pt idx="37">
                  <c:v>45105</c:v>
                </c:pt>
                <c:pt idx="38">
                  <c:v>45106</c:v>
                </c:pt>
                <c:pt idx="39">
                  <c:v>45107</c:v>
                </c:pt>
                <c:pt idx="40">
                  <c:v>45108</c:v>
                </c:pt>
                <c:pt idx="41">
                  <c:v>45109</c:v>
                </c:pt>
                <c:pt idx="42">
                  <c:v>45110</c:v>
                </c:pt>
                <c:pt idx="43">
                  <c:v>45111</c:v>
                </c:pt>
                <c:pt idx="44">
                  <c:v>45112</c:v>
                </c:pt>
                <c:pt idx="45">
                  <c:v>45113</c:v>
                </c:pt>
                <c:pt idx="46">
                  <c:v>45114</c:v>
                </c:pt>
                <c:pt idx="47">
                  <c:v>45115</c:v>
                </c:pt>
                <c:pt idx="48">
                  <c:v>45116</c:v>
                </c:pt>
                <c:pt idx="49">
                  <c:v>45117</c:v>
                </c:pt>
                <c:pt idx="50">
                  <c:v>45118</c:v>
                </c:pt>
                <c:pt idx="51">
                  <c:v>45119</c:v>
                </c:pt>
                <c:pt idx="52">
                  <c:v>45120</c:v>
                </c:pt>
                <c:pt idx="53">
                  <c:v>45121</c:v>
                </c:pt>
                <c:pt idx="54">
                  <c:v>45122</c:v>
                </c:pt>
                <c:pt idx="55">
                  <c:v>45123</c:v>
                </c:pt>
                <c:pt idx="56">
                  <c:v>45124</c:v>
                </c:pt>
                <c:pt idx="57">
                  <c:v>45125</c:v>
                </c:pt>
                <c:pt idx="58">
                  <c:v>45126</c:v>
                </c:pt>
                <c:pt idx="59">
                  <c:v>45127</c:v>
                </c:pt>
                <c:pt idx="60">
                  <c:v>45128</c:v>
                </c:pt>
                <c:pt idx="61">
                  <c:v>45129</c:v>
                </c:pt>
                <c:pt idx="62">
                  <c:v>45130</c:v>
                </c:pt>
                <c:pt idx="63">
                  <c:v>45131</c:v>
                </c:pt>
                <c:pt idx="64">
                  <c:v>45132</c:v>
                </c:pt>
                <c:pt idx="65">
                  <c:v>45133</c:v>
                </c:pt>
                <c:pt idx="66">
                  <c:v>45134</c:v>
                </c:pt>
                <c:pt idx="67">
                  <c:v>45135</c:v>
                </c:pt>
                <c:pt idx="68">
                  <c:v>45136</c:v>
                </c:pt>
                <c:pt idx="69">
                  <c:v>45137</c:v>
                </c:pt>
                <c:pt idx="70">
                  <c:v>45138</c:v>
                </c:pt>
                <c:pt idx="71">
                  <c:v>45139</c:v>
                </c:pt>
                <c:pt idx="72">
                  <c:v>45140</c:v>
                </c:pt>
                <c:pt idx="73">
                  <c:v>45141</c:v>
                </c:pt>
                <c:pt idx="74">
                  <c:v>45142</c:v>
                </c:pt>
                <c:pt idx="75">
                  <c:v>45143</c:v>
                </c:pt>
                <c:pt idx="76">
                  <c:v>45144</c:v>
                </c:pt>
                <c:pt idx="77">
                  <c:v>45145</c:v>
                </c:pt>
                <c:pt idx="78">
                  <c:v>45146</c:v>
                </c:pt>
              </c:numCache>
            </c:numRef>
          </c:cat>
          <c:val>
            <c:numRef>
              <c:f>'Handel per dag'!$K$7:$K$85</c:f>
              <c:numCache>
                <c:formatCode>General</c:formatCode>
                <c:ptCount val="79"/>
                <c:pt idx="33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A-4D14-B8E9-A65A0BA27DD5}"/>
            </c:ext>
          </c:extLst>
        </c:ser>
        <c:ser>
          <c:idx val="1"/>
          <c:order val="1"/>
          <c:tx>
            <c:strRef>
              <c:f>'Handel per dag'!$L$6</c:f>
              <c:strCache>
                <c:ptCount val="1"/>
                <c:pt idx="0">
                  <c:v>SE2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'Handel per dag'!$J$7:$J$85</c:f>
              <c:numCache>
                <c:formatCode>m/d/yyyy</c:formatCode>
                <c:ptCount val="79"/>
                <c:pt idx="0">
                  <c:v>45068</c:v>
                </c:pt>
                <c:pt idx="1">
                  <c:v>45069</c:v>
                </c:pt>
                <c:pt idx="2">
                  <c:v>45070</c:v>
                </c:pt>
                <c:pt idx="3">
                  <c:v>45071</c:v>
                </c:pt>
                <c:pt idx="4">
                  <c:v>45072</c:v>
                </c:pt>
                <c:pt idx="5">
                  <c:v>45073</c:v>
                </c:pt>
                <c:pt idx="6">
                  <c:v>45074</c:v>
                </c:pt>
                <c:pt idx="7">
                  <c:v>45075</c:v>
                </c:pt>
                <c:pt idx="8">
                  <c:v>45076</c:v>
                </c:pt>
                <c:pt idx="9">
                  <c:v>45077</c:v>
                </c:pt>
                <c:pt idx="10">
                  <c:v>45078</c:v>
                </c:pt>
                <c:pt idx="11">
                  <c:v>45079</c:v>
                </c:pt>
                <c:pt idx="12">
                  <c:v>45080</c:v>
                </c:pt>
                <c:pt idx="13">
                  <c:v>45081</c:v>
                </c:pt>
                <c:pt idx="14">
                  <c:v>45082</c:v>
                </c:pt>
                <c:pt idx="15">
                  <c:v>45083</c:v>
                </c:pt>
                <c:pt idx="16">
                  <c:v>45084</c:v>
                </c:pt>
                <c:pt idx="17">
                  <c:v>45085</c:v>
                </c:pt>
                <c:pt idx="18">
                  <c:v>45086</c:v>
                </c:pt>
                <c:pt idx="19">
                  <c:v>45087</c:v>
                </c:pt>
                <c:pt idx="20">
                  <c:v>45088</c:v>
                </c:pt>
                <c:pt idx="21">
                  <c:v>45089</c:v>
                </c:pt>
                <c:pt idx="22">
                  <c:v>45090</c:v>
                </c:pt>
                <c:pt idx="23">
                  <c:v>45091</c:v>
                </c:pt>
                <c:pt idx="24">
                  <c:v>45092</c:v>
                </c:pt>
                <c:pt idx="25">
                  <c:v>45093</c:v>
                </c:pt>
                <c:pt idx="26">
                  <c:v>45094</c:v>
                </c:pt>
                <c:pt idx="27">
                  <c:v>45095</c:v>
                </c:pt>
                <c:pt idx="28">
                  <c:v>45096</c:v>
                </c:pt>
                <c:pt idx="29">
                  <c:v>45097</c:v>
                </c:pt>
                <c:pt idx="30">
                  <c:v>45098</c:v>
                </c:pt>
                <c:pt idx="31">
                  <c:v>45099</c:v>
                </c:pt>
                <c:pt idx="32">
                  <c:v>45100</c:v>
                </c:pt>
                <c:pt idx="33">
                  <c:v>45101</c:v>
                </c:pt>
                <c:pt idx="34">
                  <c:v>45102</c:v>
                </c:pt>
                <c:pt idx="35">
                  <c:v>45103</c:v>
                </c:pt>
                <c:pt idx="36">
                  <c:v>45104</c:v>
                </c:pt>
                <c:pt idx="37">
                  <c:v>45105</c:v>
                </c:pt>
                <c:pt idx="38">
                  <c:v>45106</c:v>
                </c:pt>
                <c:pt idx="39">
                  <c:v>45107</c:v>
                </c:pt>
                <c:pt idx="40">
                  <c:v>45108</c:v>
                </c:pt>
                <c:pt idx="41">
                  <c:v>45109</c:v>
                </c:pt>
                <c:pt idx="42">
                  <c:v>45110</c:v>
                </c:pt>
                <c:pt idx="43">
                  <c:v>45111</c:v>
                </c:pt>
                <c:pt idx="44">
                  <c:v>45112</c:v>
                </c:pt>
                <c:pt idx="45">
                  <c:v>45113</c:v>
                </c:pt>
                <c:pt idx="46">
                  <c:v>45114</c:v>
                </c:pt>
                <c:pt idx="47">
                  <c:v>45115</c:v>
                </c:pt>
                <c:pt idx="48">
                  <c:v>45116</c:v>
                </c:pt>
                <c:pt idx="49">
                  <c:v>45117</c:v>
                </c:pt>
                <c:pt idx="50">
                  <c:v>45118</c:v>
                </c:pt>
                <c:pt idx="51">
                  <c:v>45119</c:v>
                </c:pt>
                <c:pt idx="52">
                  <c:v>45120</c:v>
                </c:pt>
                <c:pt idx="53">
                  <c:v>45121</c:v>
                </c:pt>
                <c:pt idx="54">
                  <c:v>45122</c:v>
                </c:pt>
                <c:pt idx="55">
                  <c:v>45123</c:v>
                </c:pt>
                <c:pt idx="56">
                  <c:v>45124</c:v>
                </c:pt>
                <c:pt idx="57">
                  <c:v>45125</c:v>
                </c:pt>
                <c:pt idx="58">
                  <c:v>45126</c:v>
                </c:pt>
                <c:pt idx="59">
                  <c:v>45127</c:v>
                </c:pt>
                <c:pt idx="60">
                  <c:v>45128</c:v>
                </c:pt>
                <c:pt idx="61">
                  <c:v>45129</c:v>
                </c:pt>
                <c:pt idx="62">
                  <c:v>45130</c:v>
                </c:pt>
                <c:pt idx="63">
                  <c:v>45131</c:v>
                </c:pt>
                <c:pt idx="64">
                  <c:v>45132</c:v>
                </c:pt>
                <c:pt idx="65">
                  <c:v>45133</c:v>
                </c:pt>
                <c:pt idx="66">
                  <c:v>45134</c:v>
                </c:pt>
                <c:pt idx="67">
                  <c:v>45135</c:v>
                </c:pt>
                <c:pt idx="68">
                  <c:v>45136</c:v>
                </c:pt>
                <c:pt idx="69">
                  <c:v>45137</c:v>
                </c:pt>
                <c:pt idx="70">
                  <c:v>45138</c:v>
                </c:pt>
                <c:pt idx="71">
                  <c:v>45139</c:v>
                </c:pt>
                <c:pt idx="72">
                  <c:v>45140</c:v>
                </c:pt>
                <c:pt idx="73">
                  <c:v>45141</c:v>
                </c:pt>
                <c:pt idx="74">
                  <c:v>45142</c:v>
                </c:pt>
                <c:pt idx="75">
                  <c:v>45143</c:v>
                </c:pt>
                <c:pt idx="76">
                  <c:v>45144</c:v>
                </c:pt>
                <c:pt idx="77">
                  <c:v>45145</c:v>
                </c:pt>
                <c:pt idx="78">
                  <c:v>45146</c:v>
                </c:pt>
              </c:numCache>
            </c:numRef>
          </c:cat>
          <c:val>
            <c:numRef>
              <c:f>'Handel per dag'!$L$7:$L$85</c:f>
              <c:numCache>
                <c:formatCode>General</c:formatCode>
                <c:ptCount val="79"/>
                <c:pt idx="0">
                  <c:v>43600</c:v>
                </c:pt>
                <c:pt idx="3">
                  <c:v>400</c:v>
                </c:pt>
                <c:pt idx="7">
                  <c:v>300</c:v>
                </c:pt>
                <c:pt idx="46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FA-4D14-B8E9-A65A0BA27DD5}"/>
            </c:ext>
          </c:extLst>
        </c:ser>
        <c:ser>
          <c:idx val="2"/>
          <c:order val="2"/>
          <c:tx>
            <c:strRef>
              <c:f>'Handel per dag'!$M$6</c:f>
              <c:strCache>
                <c:ptCount val="1"/>
                <c:pt idx="0">
                  <c:v>SE3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'Handel per dag'!$J$7:$J$85</c:f>
              <c:numCache>
                <c:formatCode>m/d/yyyy</c:formatCode>
                <c:ptCount val="79"/>
                <c:pt idx="0">
                  <c:v>45068</c:v>
                </c:pt>
                <c:pt idx="1">
                  <c:v>45069</c:v>
                </c:pt>
                <c:pt idx="2">
                  <c:v>45070</c:v>
                </c:pt>
                <c:pt idx="3">
                  <c:v>45071</c:v>
                </c:pt>
                <c:pt idx="4">
                  <c:v>45072</c:v>
                </c:pt>
                <c:pt idx="5">
                  <c:v>45073</c:v>
                </c:pt>
                <c:pt idx="6">
                  <c:v>45074</c:v>
                </c:pt>
                <c:pt idx="7">
                  <c:v>45075</c:v>
                </c:pt>
                <c:pt idx="8">
                  <c:v>45076</c:v>
                </c:pt>
                <c:pt idx="9">
                  <c:v>45077</c:v>
                </c:pt>
                <c:pt idx="10">
                  <c:v>45078</c:v>
                </c:pt>
                <c:pt idx="11">
                  <c:v>45079</c:v>
                </c:pt>
                <c:pt idx="12">
                  <c:v>45080</c:v>
                </c:pt>
                <c:pt idx="13">
                  <c:v>45081</c:v>
                </c:pt>
                <c:pt idx="14">
                  <c:v>45082</c:v>
                </c:pt>
                <c:pt idx="15">
                  <c:v>45083</c:v>
                </c:pt>
                <c:pt idx="16">
                  <c:v>45084</c:v>
                </c:pt>
                <c:pt idx="17">
                  <c:v>45085</c:v>
                </c:pt>
                <c:pt idx="18">
                  <c:v>45086</c:v>
                </c:pt>
                <c:pt idx="19">
                  <c:v>45087</c:v>
                </c:pt>
                <c:pt idx="20">
                  <c:v>45088</c:v>
                </c:pt>
                <c:pt idx="21">
                  <c:v>45089</c:v>
                </c:pt>
                <c:pt idx="22">
                  <c:v>45090</c:v>
                </c:pt>
                <c:pt idx="23">
                  <c:v>45091</c:v>
                </c:pt>
                <c:pt idx="24">
                  <c:v>45092</c:v>
                </c:pt>
                <c:pt idx="25">
                  <c:v>45093</c:v>
                </c:pt>
                <c:pt idx="26">
                  <c:v>45094</c:v>
                </c:pt>
                <c:pt idx="27">
                  <c:v>45095</c:v>
                </c:pt>
                <c:pt idx="28">
                  <c:v>45096</c:v>
                </c:pt>
                <c:pt idx="29">
                  <c:v>45097</c:v>
                </c:pt>
                <c:pt idx="30">
                  <c:v>45098</c:v>
                </c:pt>
                <c:pt idx="31">
                  <c:v>45099</c:v>
                </c:pt>
                <c:pt idx="32">
                  <c:v>45100</c:v>
                </c:pt>
                <c:pt idx="33">
                  <c:v>45101</c:v>
                </c:pt>
                <c:pt idx="34">
                  <c:v>45102</c:v>
                </c:pt>
                <c:pt idx="35">
                  <c:v>45103</c:v>
                </c:pt>
                <c:pt idx="36">
                  <c:v>45104</c:v>
                </c:pt>
                <c:pt idx="37">
                  <c:v>45105</c:v>
                </c:pt>
                <c:pt idx="38">
                  <c:v>45106</c:v>
                </c:pt>
                <c:pt idx="39">
                  <c:v>45107</c:v>
                </c:pt>
                <c:pt idx="40">
                  <c:v>45108</c:v>
                </c:pt>
                <c:pt idx="41">
                  <c:v>45109</c:v>
                </c:pt>
                <c:pt idx="42">
                  <c:v>45110</c:v>
                </c:pt>
                <c:pt idx="43">
                  <c:v>45111</c:v>
                </c:pt>
                <c:pt idx="44">
                  <c:v>45112</c:v>
                </c:pt>
                <c:pt idx="45">
                  <c:v>45113</c:v>
                </c:pt>
                <c:pt idx="46">
                  <c:v>45114</c:v>
                </c:pt>
                <c:pt idx="47">
                  <c:v>45115</c:v>
                </c:pt>
                <c:pt idx="48">
                  <c:v>45116</c:v>
                </c:pt>
                <c:pt idx="49">
                  <c:v>45117</c:v>
                </c:pt>
                <c:pt idx="50">
                  <c:v>45118</c:v>
                </c:pt>
                <c:pt idx="51">
                  <c:v>45119</c:v>
                </c:pt>
                <c:pt idx="52">
                  <c:v>45120</c:v>
                </c:pt>
                <c:pt idx="53">
                  <c:v>45121</c:v>
                </c:pt>
                <c:pt idx="54">
                  <c:v>45122</c:v>
                </c:pt>
                <c:pt idx="55">
                  <c:v>45123</c:v>
                </c:pt>
                <c:pt idx="56">
                  <c:v>45124</c:v>
                </c:pt>
                <c:pt idx="57">
                  <c:v>45125</c:v>
                </c:pt>
                <c:pt idx="58">
                  <c:v>45126</c:v>
                </c:pt>
                <c:pt idx="59">
                  <c:v>45127</c:v>
                </c:pt>
                <c:pt idx="60">
                  <c:v>45128</c:v>
                </c:pt>
                <c:pt idx="61">
                  <c:v>45129</c:v>
                </c:pt>
                <c:pt idx="62">
                  <c:v>45130</c:v>
                </c:pt>
                <c:pt idx="63">
                  <c:v>45131</c:v>
                </c:pt>
                <c:pt idx="64">
                  <c:v>45132</c:v>
                </c:pt>
                <c:pt idx="65">
                  <c:v>45133</c:v>
                </c:pt>
                <c:pt idx="66">
                  <c:v>45134</c:v>
                </c:pt>
                <c:pt idx="67">
                  <c:v>45135</c:v>
                </c:pt>
                <c:pt idx="68">
                  <c:v>45136</c:v>
                </c:pt>
                <c:pt idx="69">
                  <c:v>45137</c:v>
                </c:pt>
                <c:pt idx="70">
                  <c:v>45138</c:v>
                </c:pt>
                <c:pt idx="71">
                  <c:v>45139</c:v>
                </c:pt>
                <c:pt idx="72">
                  <c:v>45140</c:v>
                </c:pt>
                <c:pt idx="73">
                  <c:v>45141</c:v>
                </c:pt>
                <c:pt idx="74">
                  <c:v>45142</c:v>
                </c:pt>
                <c:pt idx="75">
                  <c:v>45143</c:v>
                </c:pt>
                <c:pt idx="76">
                  <c:v>45144</c:v>
                </c:pt>
                <c:pt idx="77">
                  <c:v>45145</c:v>
                </c:pt>
                <c:pt idx="78">
                  <c:v>45146</c:v>
                </c:pt>
              </c:numCache>
            </c:numRef>
          </c:cat>
          <c:val>
            <c:numRef>
              <c:f>'Handel per dag'!$M$7:$M$85</c:f>
              <c:numCache>
                <c:formatCode>General</c:formatCode>
                <c:ptCount val="79"/>
                <c:pt idx="1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FA-4D14-B8E9-A65A0BA27DD5}"/>
            </c:ext>
          </c:extLst>
        </c:ser>
        <c:ser>
          <c:idx val="3"/>
          <c:order val="3"/>
          <c:tx>
            <c:strRef>
              <c:f>'Handel per dag'!$N$6</c:f>
              <c:strCache>
                <c:ptCount val="1"/>
                <c:pt idx="0">
                  <c:v>DK1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'Handel per dag'!$J$7:$J$85</c:f>
              <c:numCache>
                <c:formatCode>m/d/yyyy</c:formatCode>
                <c:ptCount val="79"/>
                <c:pt idx="0">
                  <c:v>45068</c:v>
                </c:pt>
                <c:pt idx="1">
                  <c:v>45069</c:v>
                </c:pt>
                <c:pt idx="2">
                  <c:v>45070</c:v>
                </c:pt>
                <c:pt idx="3">
                  <c:v>45071</c:v>
                </c:pt>
                <c:pt idx="4">
                  <c:v>45072</c:v>
                </c:pt>
                <c:pt idx="5">
                  <c:v>45073</c:v>
                </c:pt>
                <c:pt idx="6">
                  <c:v>45074</c:v>
                </c:pt>
                <c:pt idx="7">
                  <c:v>45075</c:v>
                </c:pt>
                <c:pt idx="8">
                  <c:v>45076</c:v>
                </c:pt>
                <c:pt idx="9">
                  <c:v>45077</c:v>
                </c:pt>
                <c:pt idx="10">
                  <c:v>45078</c:v>
                </c:pt>
                <c:pt idx="11">
                  <c:v>45079</c:v>
                </c:pt>
                <c:pt idx="12">
                  <c:v>45080</c:v>
                </c:pt>
                <c:pt idx="13">
                  <c:v>45081</c:v>
                </c:pt>
                <c:pt idx="14">
                  <c:v>45082</c:v>
                </c:pt>
                <c:pt idx="15">
                  <c:v>45083</c:v>
                </c:pt>
                <c:pt idx="16">
                  <c:v>45084</c:v>
                </c:pt>
                <c:pt idx="17">
                  <c:v>45085</c:v>
                </c:pt>
                <c:pt idx="18">
                  <c:v>45086</c:v>
                </c:pt>
                <c:pt idx="19">
                  <c:v>45087</c:v>
                </c:pt>
                <c:pt idx="20">
                  <c:v>45088</c:v>
                </c:pt>
                <c:pt idx="21">
                  <c:v>45089</c:v>
                </c:pt>
                <c:pt idx="22">
                  <c:v>45090</c:v>
                </c:pt>
                <c:pt idx="23">
                  <c:v>45091</c:v>
                </c:pt>
                <c:pt idx="24">
                  <c:v>45092</c:v>
                </c:pt>
                <c:pt idx="25">
                  <c:v>45093</c:v>
                </c:pt>
                <c:pt idx="26">
                  <c:v>45094</c:v>
                </c:pt>
                <c:pt idx="27">
                  <c:v>45095</c:v>
                </c:pt>
                <c:pt idx="28">
                  <c:v>45096</c:v>
                </c:pt>
                <c:pt idx="29">
                  <c:v>45097</c:v>
                </c:pt>
                <c:pt idx="30">
                  <c:v>45098</c:v>
                </c:pt>
                <c:pt idx="31">
                  <c:v>45099</c:v>
                </c:pt>
                <c:pt idx="32">
                  <c:v>45100</c:v>
                </c:pt>
                <c:pt idx="33">
                  <c:v>45101</c:v>
                </c:pt>
                <c:pt idx="34">
                  <c:v>45102</c:v>
                </c:pt>
                <c:pt idx="35">
                  <c:v>45103</c:v>
                </c:pt>
                <c:pt idx="36">
                  <c:v>45104</c:v>
                </c:pt>
                <c:pt idx="37">
                  <c:v>45105</c:v>
                </c:pt>
                <c:pt idx="38">
                  <c:v>45106</c:v>
                </c:pt>
                <c:pt idx="39">
                  <c:v>45107</c:v>
                </c:pt>
                <c:pt idx="40">
                  <c:v>45108</c:v>
                </c:pt>
                <c:pt idx="41">
                  <c:v>45109</c:v>
                </c:pt>
                <c:pt idx="42">
                  <c:v>45110</c:v>
                </c:pt>
                <c:pt idx="43">
                  <c:v>45111</c:v>
                </c:pt>
                <c:pt idx="44">
                  <c:v>45112</c:v>
                </c:pt>
                <c:pt idx="45">
                  <c:v>45113</c:v>
                </c:pt>
                <c:pt idx="46">
                  <c:v>45114</c:v>
                </c:pt>
                <c:pt idx="47">
                  <c:v>45115</c:v>
                </c:pt>
                <c:pt idx="48">
                  <c:v>45116</c:v>
                </c:pt>
                <c:pt idx="49">
                  <c:v>45117</c:v>
                </c:pt>
                <c:pt idx="50">
                  <c:v>45118</c:v>
                </c:pt>
                <c:pt idx="51">
                  <c:v>45119</c:v>
                </c:pt>
                <c:pt idx="52">
                  <c:v>45120</c:v>
                </c:pt>
                <c:pt idx="53">
                  <c:v>45121</c:v>
                </c:pt>
                <c:pt idx="54">
                  <c:v>45122</c:v>
                </c:pt>
                <c:pt idx="55">
                  <c:v>45123</c:v>
                </c:pt>
                <c:pt idx="56">
                  <c:v>45124</c:v>
                </c:pt>
                <c:pt idx="57">
                  <c:v>45125</c:v>
                </c:pt>
                <c:pt idx="58">
                  <c:v>45126</c:v>
                </c:pt>
                <c:pt idx="59">
                  <c:v>45127</c:v>
                </c:pt>
                <c:pt idx="60">
                  <c:v>45128</c:v>
                </c:pt>
                <c:pt idx="61">
                  <c:v>45129</c:v>
                </c:pt>
                <c:pt idx="62">
                  <c:v>45130</c:v>
                </c:pt>
                <c:pt idx="63">
                  <c:v>45131</c:v>
                </c:pt>
                <c:pt idx="64">
                  <c:v>45132</c:v>
                </c:pt>
                <c:pt idx="65">
                  <c:v>45133</c:v>
                </c:pt>
                <c:pt idx="66">
                  <c:v>45134</c:v>
                </c:pt>
                <c:pt idx="67">
                  <c:v>45135</c:v>
                </c:pt>
                <c:pt idx="68">
                  <c:v>45136</c:v>
                </c:pt>
                <c:pt idx="69">
                  <c:v>45137</c:v>
                </c:pt>
                <c:pt idx="70">
                  <c:v>45138</c:v>
                </c:pt>
                <c:pt idx="71">
                  <c:v>45139</c:v>
                </c:pt>
                <c:pt idx="72">
                  <c:v>45140</c:v>
                </c:pt>
                <c:pt idx="73">
                  <c:v>45141</c:v>
                </c:pt>
                <c:pt idx="74">
                  <c:v>45142</c:v>
                </c:pt>
                <c:pt idx="75">
                  <c:v>45143</c:v>
                </c:pt>
                <c:pt idx="76">
                  <c:v>45144</c:v>
                </c:pt>
                <c:pt idx="77">
                  <c:v>45145</c:v>
                </c:pt>
                <c:pt idx="78">
                  <c:v>45146</c:v>
                </c:pt>
              </c:numCache>
            </c:numRef>
          </c:cat>
          <c:val>
            <c:numRef>
              <c:f>'Handel per dag'!$N$7:$N$85</c:f>
              <c:numCache>
                <c:formatCode>General</c:formatCode>
                <c:ptCount val="79"/>
                <c:pt idx="0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FA-4D14-B8E9-A65A0BA27DD5}"/>
            </c:ext>
          </c:extLst>
        </c:ser>
        <c:ser>
          <c:idx val="4"/>
          <c:order val="4"/>
          <c:tx>
            <c:strRef>
              <c:f>'Handel per dag'!$O$6</c:f>
              <c:strCache>
                <c:ptCount val="1"/>
                <c:pt idx="0">
                  <c:v>FI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'Handel per dag'!$J$7:$J$85</c:f>
              <c:numCache>
                <c:formatCode>m/d/yyyy</c:formatCode>
                <c:ptCount val="79"/>
                <c:pt idx="0">
                  <c:v>45068</c:v>
                </c:pt>
                <c:pt idx="1">
                  <c:v>45069</c:v>
                </c:pt>
                <c:pt idx="2">
                  <c:v>45070</c:v>
                </c:pt>
                <c:pt idx="3">
                  <c:v>45071</c:v>
                </c:pt>
                <c:pt idx="4">
                  <c:v>45072</c:v>
                </c:pt>
                <c:pt idx="5">
                  <c:v>45073</c:v>
                </c:pt>
                <c:pt idx="6">
                  <c:v>45074</c:v>
                </c:pt>
                <c:pt idx="7">
                  <c:v>45075</c:v>
                </c:pt>
                <c:pt idx="8">
                  <c:v>45076</c:v>
                </c:pt>
                <c:pt idx="9">
                  <c:v>45077</c:v>
                </c:pt>
                <c:pt idx="10">
                  <c:v>45078</c:v>
                </c:pt>
                <c:pt idx="11">
                  <c:v>45079</c:v>
                </c:pt>
                <c:pt idx="12">
                  <c:v>45080</c:v>
                </c:pt>
                <c:pt idx="13">
                  <c:v>45081</c:v>
                </c:pt>
                <c:pt idx="14">
                  <c:v>45082</c:v>
                </c:pt>
                <c:pt idx="15">
                  <c:v>45083</c:v>
                </c:pt>
                <c:pt idx="16">
                  <c:v>45084</c:v>
                </c:pt>
                <c:pt idx="17">
                  <c:v>45085</c:v>
                </c:pt>
                <c:pt idx="18">
                  <c:v>45086</c:v>
                </c:pt>
                <c:pt idx="19">
                  <c:v>45087</c:v>
                </c:pt>
                <c:pt idx="20">
                  <c:v>45088</c:v>
                </c:pt>
                <c:pt idx="21">
                  <c:v>45089</c:v>
                </c:pt>
                <c:pt idx="22">
                  <c:v>45090</c:v>
                </c:pt>
                <c:pt idx="23">
                  <c:v>45091</c:v>
                </c:pt>
                <c:pt idx="24">
                  <c:v>45092</c:v>
                </c:pt>
                <c:pt idx="25">
                  <c:v>45093</c:v>
                </c:pt>
                <c:pt idx="26">
                  <c:v>45094</c:v>
                </c:pt>
                <c:pt idx="27">
                  <c:v>45095</c:v>
                </c:pt>
                <c:pt idx="28">
                  <c:v>45096</c:v>
                </c:pt>
                <c:pt idx="29">
                  <c:v>45097</c:v>
                </c:pt>
                <c:pt idx="30">
                  <c:v>45098</c:v>
                </c:pt>
                <c:pt idx="31">
                  <c:v>45099</c:v>
                </c:pt>
                <c:pt idx="32">
                  <c:v>45100</c:v>
                </c:pt>
                <c:pt idx="33">
                  <c:v>45101</c:v>
                </c:pt>
                <c:pt idx="34">
                  <c:v>45102</c:v>
                </c:pt>
                <c:pt idx="35">
                  <c:v>45103</c:v>
                </c:pt>
                <c:pt idx="36">
                  <c:v>45104</c:v>
                </c:pt>
                <c:pt idx="37">
                  <c:v>45105</c:v>
                </c:pt>
                <c:pt idx="38">
                  <c:v>45106</c:v>
                </c:pt>
                <c:pt idx="39">
                  <c:v>45107</c:v>
                </c:pt>
                <c:pt idx="40">
                  <c:v>45108</c:v>
                </c:pt>
                <c:pt idx="41">
                  <c:v>45109</c:v>
                </c:pt>
                <c:pt idx="42">
                  <c:v>45110</c:v>
                </c:pt>
                <c:pt idx="43">
                  <c:v>45111</c:v>
                </c:pt>
                <c:pt idx="44">
                  <c:v>45112</c:v>
                </c:pt>
                <c:pt idx="45">
                  <c:v>45113</c:v>
                </c:pt>
                <c:pt idx="46">
                  <c:v>45114</c:v>
                </c:pt>
                <c:pt idx="47">
                  <c:v>45115</c:v>
                </c:pt>
                <c:pt idx="48">
                  <c:v>45116</c:v>
                </c:pt>
                <c:pt idx="49">
                  <c:v>45117</c:v>
                </c:pt>
                <c:pt idx="50">
                  <c:v>45118</c:v>
                </c:pt>
                <c:pt idx="51">
                  <c:v>45119</c:v>
                </c:pt>
                <c:pt idx="52">
                  <c:v>45120</c:v>
                </c:pt>
                <c:pt idx="53">
                  <c:v>45121</c:v>
                </c:pt>
                <c:pt idx="54">
                  <c:v>45122</c:v>
                </c:pt>
                <c:pt idx="55">
                  <c:v>45123</c:v>
                </c:pt>
                <c:pt idx="56">
                  <c:v>45124</c:v>
                </c:pt>
                <c:pt idx="57">
                  <c:v>45125</c:v>
                </c:pt>
                <c:pt idx="58">
                  <c:v>45126</c:v>
                </c:pt>
                <c:pt idx="59">
                  <c:v>45127</c:v>
                </c:pt>
                <c:pt idx="60">
                  <c:v>45128</c:v>
                </c:pt>
                <c:pt idx="61">
                  <c:v>45129</c:v>
                </c:pt>
                <c:pt idx="62">
                  <c:v>45130</c:v>
                </c:pt>
                <c:pt idx="63">
                  <c:v>45131</c:v>
                </c:pt>
                <c:pt idx="64">
                  <c:v>45132</c:v>
                </c:pt>
                <c:pt idx="65">
                  <c:v>45133</c:v>
                </c:pt>
                <c:pt idx="66">
                  <c:v>45134</c:v>
                </c:pt>
                <c:pt idx="67">
                  <c:v>45135</c:v>
                </c:pt>
                <c:pt idx="68">
                  <c:v>45136</c:v>
                </c:pt>
                <c:pt idx="69">
                  <c:v>45137</c:v>
                </c:pt>
                <c:pt idx="70">
                  <c:v>45138</c:v>
                </c:pt>
                <c:pt idx="71">
                  <c:v>45139</c:v>
                </c:pt>
                <c:pt idx="72">
                  <c:v>45140</c:v>
                </c:pt>
                <c:pt idx="73">
                  <c:v>45141</c:v>
                </c:pt>
                <c:pt idx="74">
                  <c:v>45142</c:v>
                </c:pt>
                <c:pt idx="75">
                  <c:v>45143</c:v>
                </c:pt>
                <c:pt idx="76">
                  <c:v>45144</c:v>
                </c:pt>
                <c:pt idx="77">
                  <c:v>45145</c:v>
                </c:pt>
                <c:pt idx="78">
                  <c:v>45146</c:v>
                </c:pt>
              </c:numCache>
            </c:numRef>
          </c:cat>
          <c:val>
            <c:numRef>
              <c:f>'Handel per dag'!$O$7:$O$85</c:f>
              <c:numCache>
                <c:formatCode>General</c:formatCode>
                <c:ptCount val="79"/>
                <c:pt idx="0">
                  <c:v>11800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FA-4D14-B8E9-A65A0BA27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8740208"/>
        <c:axId val="518740536"/>
      </c:barChart>
      <c:dateAx>
        <c:axId val="51874020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8740536"/>
        <c:crosses val="autoZero"/>
        <c:auto val="1"/>
        <c:lblOffset val="100"/>
        <c:baseTimeUnit val="days"/>
      </c:dateAx>
      <c:valAx>
        <c:axId val="518740536"/>
        <c:scaling>
          <c:orientation val="minMax"/>
          <c:max val="5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kWh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874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394766221304133"/>
          <c:y val="0.85874301763342298"/>
          <c:w val="0.33772577195225933"/>
          <c:h val="5.19612452136587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v-SE" sz="1400" b="0" i="0" baseline="0">
                <a:effectLst/>
              </a:rPr>
              <a:t>15min handel inom budområden på intradag under första dygnet</a:t>
            </a:r>
            <a:endParaRPr lang="sv-SE" sz="1400">
              <a:effectLst/>
            </a:endParaRPr>
          </a:p>
        </c:rich>
      </c:tx>
      <c:layout>
        <c:manualLayout>
          <c:xMode val="edge"/>
          <c:yMode val="edge"/>
          <c:x val="0.15617764186640234"/>
          <c:y val="3.58436089716271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6084588730255683"/>
          <c:y val="0.24723129288179793"/>
          <c:w val="0.82800055855593968"/>
          <c:h val="0.50751622134980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'Handel per timme '!$Y$4</c:f>
              <c:strCache>
                <c:ptCount val="1"/>
                <c:pt idx="0">
                  <c:v>SE1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'Handel per timme '!$X$5:$X$28</c:f>
              <c:numCache>
                <c:formatCode>h:mm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8.3333333333333329E-2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0.33333333333333298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0.45833333333333298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0.58333333333333304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0.70833333333333304</c:v>
                </c:pt>
                <c:pt idx="18">
                  <c:v>0.75</c:v>
                </c:pt>
                <c:pt idx="19">
                  <c:v>0.79166666666666696</c:v>
                </c:pt>
                <c:pt idx="20">
                  <c:v>0.83333333333333304</c:v>
                </c:pt>
                <c:pt idx="21">
                  <c:v>0.875</c:v>
                </c:pt>
                <c:pt idx="22">
                  <c:v>0.91666666666666696</c:v>
                </c:pt>
                <c:pt idx="23">
                  <c:v>0.95833333333333304</c:v>
                </c:pt>
              </c:numCache>
            </c:numRef>
          </c:cat>
          <c:val>
            <c:numRef>
              <c:f>'Handel per timme '!$Y$5:$Y$28</c:f>
              <c:numCache>
                <c:formatCode>General</c:formatCode>
                <c:ptCount val="24"/>
              </c:numCache>
            </c:numRef>
          </c:val>
          <c:extLst>
            <c:ext xmlns:c16="http://schemas.microsoft.com/office/drawing/2014/chart" uri="{C3380CC4-5D6E-409C-BE32-E72D297353CC}">
              <c16:uniqueId val="{00000000-4533-4805-87D9-BD5ACA24E5AB}"/>
            </c:ext>
          </c:extLst>
        </c:ser>
        <c:ser>
          <c:idx val="1"/>
          <c:order val="1"/>
          <c:tx>
            <c:strRef>
              <c:f>'Handel per timme '!$Z$4</c:f>
              <c:strCache>
                <c:ptCount val="1"/>
                <c:pt idx="0">
                  <c:v>SE2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'Handel per timme '!$X$5:$X$28</c:f>
              <c:numCache>
                <c:formatCode>h:mm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8.3333333333333329E-2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0.33333333333333298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0.45833333333333298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0.58333333333333304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0.70833333333333304</c:v>
                </c:pt>
                <c:pt idx="18">
                  <c:v>0.75</c:v>
                </c:pt>
                <c:pt idx="19">
                  <c:v>0.79166666666666696</c:v>
                </c:pt>
                <c:pt idx="20">
                  <c:v>0.83333333333333304</c:v>
                </c:pt>
                <c:pt idx="21">
                  <c:v>0.875</c:v>
                </c:pt>
                <c:pt idx="22">
                  <c:v>0.91666666666666696</c:v>
                </c:pt>
                <c:pt idx="23">
                  <c:v>0.95833333333333304</c:v>
                </c:pt>
              </c:numCache>
            </c:numRef>
          </c:cat>
          <c:val>
            <c:numRef>
              <c:f>'Handel per timme '!$Z$5:$Z$28</c:f>
              <c:numCache>
                <c:formatCode>General</c:formatCode>
                <c:ptCount val="24"/>
                <c:pt idx="10">
                  <c:v>1600</c:v>
                </c:pt>
                <c:pt idx="12">
                  <c:v>6200</c:v>
                </c:pt>
                <c:pt idx="13">
                  <c:v>3900</c:v>
                </c:pt>
                <c:pt idx="14">
                  <c:v>2000</c:v>
                </c:pt>
                <c:pt idx="16">
                  <c:v>3000</c:v>
                </c:pt>
                <c:pt idx="18">
                  <c:v>10500</c:v>
                </c:pt>
                <c:pt idx="19">
                  <c:v>16400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33-4805-87D9-BD5ACA24E5AB}"/>
            </c:ext>
          </c:extLst>
        </c:ser>
        <c:ser>
          <c:idx val="2"/>
          <c:order val="2"/>
          <c:tx>
            <c:strRef>
              <c:f>'Handel per timme '!$AA$4</c:f>
              <c:strCache>
                <c:ptCount val="1"/>
                <c:pt idx="0">
                  <c:v>SE3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'Handel per timme '!$X$5:$X$28</c:f>
              <c:numCache>
                <c:formatCode>h:mm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8.3333333333333329E-2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0.33333333333333298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0.45833333333333298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0.58333333333333304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0.70833333333333304</c:v>
                </c:pt>
                <c:pt idx="18">
                  <c:v>0.75</c:v>
                </c:pt>
                <c:pt idx="19">
                  <c:v>0.79166666666666696</c:v>
                </c:pt>
                <c:pt idx="20">
                  <c:v>0.83333333333333304</c:v>
                </c:pt>
                <c:pt idx="21">
                  <c:v>0.875</c:v>
                </c:pt>
                <c:pt idx="22">
                  <c:v>0.91666666666666696</c:v>
                </c:pt>
                <c:pt idx="23">
                  <c:v>0.95833333333333304</c:v>
                </c:pt>
              </c:numCache>
            </c:numRef>
          </c:cat>
          <c:val>
            <c:numRef>
              <c:f>'Handel per timme '!$AA$5:$AA$28</c:f>
              <c:numCache>
                <c:formatCode>General</c:formatCode>
                <c:ptCount val="24"/>
              </c:numCache>
            </c:numRef>
          </c:val>
          <c:extLst>
            <c:ext xmlns:c16="http://schemas.microsoft.com/office/drawing/2014/chart" uri="{C3380CC4-5D6E-409C-BE32-E72D297353CC}">
              <c16:uniqueId val="{00000002-4533-4805-87D9-BD5ACA24E5AB}"/>
            </c:ext>
          </c:extLst>
        </c:ser>
        <c:ser>
          <c:idx val="3"/>
          <c:order val="3"/>
          <c:tx>
            <c:strRef>
              <c:f>'Handel per timme '!$AB$4</c:f>
              <c:strCache>
                <c:ptCount val="1"/>
                <c:pt idx="0">
                  <c:v>DK1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'Handel per timme '!$X$5:$X$28</c:f>
              <c:numCache>
                <c:formatCode>h:mm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8.3333333333333329E-2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0.33333333333333298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0.45833333333333298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0.58333333333333304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0.70833333333333304</c:v>
                </c:pt>
                <c:pt idx="18">
                  <c:v>0.75</c:v>
                </c:pt>
                <c:pt idx="19">
                  <c:v>0.79166666666666696</c:v>
                </c:pt>
                <c:pt idx="20">
                  <c:v>0.83333333333333304</c:v>
                </c:pt>
                <c:pt idx="21">
                  <c:v>0.875</c:v>
                </c:pt>
                <c:pt idx="22">
                  <c:v>0.91666666666666696</c:v>
                </c:pt>
                <c:pt idx="23">
                  <c:v>0.95833333333333304</c:v>
                </c:pt>
              </c:numCache>
            </c:numRef>
          </c:cat>
          <c:val>
            <c:numRef>
              <c:f>'Handel per timme '!$AB$5:$AB$28</c:f>
              <c:numCache>
                <c:formatCode>General</c:formatCode>
                <c:ptCount val="24"/>
                <c:pt idx="9">
                  <c:v>1000</c:v>
                </c:pt>
                <c:pt idx="11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33-4805-87D9-BD5ACA24E5AB}"/>
            </c:ext>
          </c:extLst>
        </c:ser>
        <c:ser>
          <c:idx val="4"/>
          <c:order val="4"/>
          <c:tx>
            <c:strRef>
              <c:f>'Handel per timme '!$AC$4</c:f>
              <c:strCache>
                <c:ptCount val="1"/>
                <c:pt idx="0">
                  <c:v>FI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'Handel per timme '!$X$5:$X$28</c:f>
              <c:numCache>
                <c:formatCode>h:mm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8.3333333333333329E-2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0.33333333333333298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0.45833333333333298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0.58333333333333304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0.70833333333333304</c:v>
                </c:pt>
                <c:pt idx="18">
                  <c:v>0.75</c:v>
                </c:pt>
                <c:pt idx="19">
                  <c:v>0.79166666666666696</c:v>
                </c:pt>
                <c:pt idx="20">
                  <c:v>0.83333333333333304</c:v>
                </c:pt>
                <c:pt idx="21">
                  <c:v>0.875</c:v>
                </c:pt>
                <c:pt idx="22">
                  <c:v>0.91666666666666696</c:v>
                </c:pt>
                <c:pt idx="23">
                  <c:v>0.95833333333333304</c:v>
                </c:pt>
              </c:numCache>
            </c:numRef>
          </c:cat>
          <c:val>
            <c:numRef>
              <c:f>'Handel per timme '!$AC$5:$AC$28</c:f>
              <c:numCache>
                <c:formatCode>General</c:formatCode>
                <c:ptCount val="24"/>
                <c:pt idx="14">
                  <c:v>1800</c:v>
                </c:pt>
                <c:pt idx="15">
                  <c:v>100</c:v>
                </c:pt>
                <c:pt idx="16">
                  <c:v>300</c:v>
                </c:pt>
                <c:pt idx="17">
                  <c:v>800</c:v>
                </c:pt>
                <c:pt idx="18">
                  <c:v>2300</c:v>
                </c:pt>
                <c:pt idx="19">
                  <c:v>4100</c:v>
                </c:pt>
                <c:pt idx="20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33-4805-87D9-BD5ACA24E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2124216"/>
        <c:axId val="502122248"/>
      </c:barChart>
      <c:catAx>
        <c:axId val="502124216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2122248"/>
        <c:crosses val="autoZero"/>
        <c:auto val="1"/>
        <c:lblAlgn val="ctr"/>
        <c:lblOffset val="100"/>
        <c:noMultiLvlLbl val="0"/>
      </c:catAx>
      <c:valAx>
        <c:axId val="5021222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/>
                  <a:t>kWh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212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276563791962503"/>
          <c:y val="0.8975091514096134"/>
          <c:w val="0.37446850460259756"/>
          <c:h val="7.56081418616662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B3195-C23D-4463-AC23-D6E11EBBB476}" type="datetimeFigureOut">
              <a:rPr lang="sv-SE" smtClean="0"/>
              <a:t>2023-09-10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72D54-A83A-47EE-AF90-34EEC2A302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62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k.se/om-oss/mot-svenska-kraftnat/evenemang/2023/aktorsmote-om-balansmarknaderna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k.se/om-oss/mot-svenska-kraftnat/evenemang/2023/ediel--och-avrakningskonferensen-2023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NBM </a:t>
            </a:r>
            <a:r>
              <a:rPr lang="en-GB" dirty="0" err="1"/>
              <a:t>är</a:t>
            </a:r>
            <a:r>
              <a:rPr lang="en-GB" baseline="0" dirty="0"/>
              <a:t> </a:t>
            </a:r>
            <a:r>
              <a:rPr lang="en-GB" baseline="0" dirty="0" err="1"/>
              <a:t>ett</a:t>
            </a:r>
            <a:r>
              <a:rPr lang="en-GB" baseline="0" dirty="0"/>
              <a:t> program med </a:t>
            </a:r>
            <a:r>
              <a:rPr lang="en-GB" baseline="0" dirty="0" err="1"/>
              <a:t>flera</a:t>
            </a:r>
            <a:r>
              <a:rPr lang="en-GB" baseline="0" dirty="0"/>
              <a:t> </a:t>
            </a:r>
            <a:r>
              <a:rPr lang="en-GB" baseline="0" dirty="0" err="1"/>
              <a:t>leveranser</a:t>
            </a:r>
            <a:r>
              <a:rPr lang="en-GB" baseline="0" dirty="0"/>
              <a:t> </a:t>
            </a:r>
            <a:r>
              <a:rPr lang="en-GB" baseline="0" dirty="0" err="1"/>
              <a:t>både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 </a:t>
            </a:r>
            <a:r>
              <a:rPr lang="en-GB" baseline="0" dirty="0" err="1"/>
              <a:t>nationell</a:t>
            </a:r>
            <a:r>
              <a:rPr lang="en-GB" baseline="0" dirty="0"/>
              <a:t> </a:t>
            </a:r>
            <a:r>
              <a:rPr lang="en-GB" baseline="0" dirty="0" err="1"/>
              <a:t>och</a:t>
            </a:r>
            <a:r>
              <a:rPr lang="en-GB" baseline="0" dirty="0"/>
              <a:t> </a:t>
            </a:r>
            <a:r>
              <a:rPr lang="en-GB" baseline="0" dirty="0" err="1"/>
              <a:t>nordisk</a:t>
            </a:r>
            <a:r>
              <a:rPr lang="en-GB" baseline="0" dirty="0"/>
              <a:t> </a:t>
            </a:r>
            <a:r>
              <a:rPr lang="en-GB" baseline="0" dirty="0" err="1"/>
              <a:t>nivå</a:t>
            </a:r>
            <a:r>
              <a:rPr lang="en-GB" baseline="0" dirty="0"/>
              <a:t>.</a:t>
            </a:r>
            <a:endParaRPr lang="en-GB" dirty="0"/>
          </a:p>
          <a:p>
            <a:r>
              <a:rPr lang="en-GB" dirty="0" err="1"/>
              <a:t>Flera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NBMs </a:t>
            </a:r>
            <a:r>
              <a:rPr lang="en-GB" baseline="0" dirty="0" err="1"/>
              <a:t>leveranser</a:t>
            </a:r>
            <a:r>
              <a:rPr lang="en-GB" baseline="0" dirty="0"/>
              <a:t> </a:t>
            </a:r>
            <a:r>
              <a:rPr lang="en-GB" baseline="0" dirty="0" err="1"/>
              <a:t>är</a:t>
            </a:r>
            <a:r>
              <a:rPr lang="en-GB" baseline="0" dirty="0"/>
              <a:t> </a:t>
            </a:r>
            <a:r>
              <a:rPr lang="en-GB" baseline="0" dirty="0" err="1"/>
              <a:t>levererade</a:t>
            </a:r>
            <a:r>
              <a:rPr lang="en-GB" baseline="0" dirty="0"/>
              <a:t>. </a:t>
            </a:r>
            <a:r>
              <a:rPr lang="en-GB" baseline="0" dirty="0" err="1"/>
              <a:t>Här</a:t>
            </a:r>
            <a:r>
              <a:rPr lang="en-GB" baseline="0" dirty="0"/>
              <a:t> </a:t>
            </a:r>
            <a:r>
              <a:rPr lang="en-GB" baseline="0" dirty="0" err="1"/>
              <a:t>redovisas</a:t>
            </a:r>
            <a:r>
              <a:rPr lang="en-GB" baseline="0" dirty="0"/>
              <a:t> </a:t>
            </a:r>
            <a:r>
              <a:rPr lang="en-GB" baseline="0" dirty="0" err="1"/>
              <a:t>ett</a:t>
            </a:r>
            <a:r>
              <a:rPr lang="en-GB" baseline="0" dirty="0"/>
              <a:t> </a:t>
            </a:r>
            <a:r>
              <a:rPr lang="en-GB" baseline="0" dirty="0" err="1"/>
              <a:t>urval</a:t>
            </a:r>
            <a:r>
              <a:rPr lang="en-GB" baseline="0" dirty="0"/>
              <a:t>.</a:t>
            </a:r>
          </a:p>
          <a:p>
            <a:endParaRPr lang="en-GB" baseline="0" dirty="0"/>
          </a:p>
          <a:p>
            <a:r>
              <a:rPr lang="en-GB" baseline="0" dirty="0" err="1"/>
              <a:t>För</a:t>
            </a:r>
            <a:r>
              <a:rPr lang="en-GB" baseline="0" dirty="0"/>
              <a:t> 2023 </a:t>
            </a:r>
            <a:r>
              <a:rPr lang="en-GB" baseline="0" dirty="0" err="1"/>
              <a:t>finns</a:t>
            </a:r>
            <a:r>
              <a:rPr lang="en-GB" baseline="0" dirty="0"/>
              <a:t> </a:t>
            </a:r>
            <a:r>
              <a:rPr lang="en-GB" baseline="0" dirty="0" err="1"/>
              <a:t>två</a:t>
            </a:r>
            <a:r>
              <a:rPr lang="en-GB" baseline="0" dirty="0"/>
              <a:t> </a:t>
            </a:r>
            <a:r>
              <a:rPr lang="en-GB" baseline="0" dirty="0" err="1"/>
              <a:t>tidsatta</a:t>
            </a:r>
            <a:r>
              <a:rPr lang="en-GB" baseline="0" dirty="0"/>
              <a:t>.</a:t>
            </a:r>
          </a:p>
          <a:p>
            <a:endParaRPr lang="en-GB" baseline="0" dirty="0"/>
          </a:p>
          <a:p>
            <a:r>
              <a:rPr lang="en-GB" baseline="0" dirty="0" err="1"/>
              <a:t>Svårigheter</a:t>
            </a:r>
            <a:r>
              <a:rPr lang="en-GB" baseline="0" dirty="0"/>
              <a:t> med mFRR EAM </a:t>
            </a:r>
            <a:r>
              <a:rPr lang="en-GB" baseline="0" dirty="0" err="1"/>
              <a:t>gör</a:t>
            </a:r>
            <a:r>
              <a:rPr lang="en-GB" baseline="0" dirty="0"/>
              <a:t> </a:t>
            </a:r>
            <a:r>
              <a:rPr lang="en-GB" baseline="0" dirty="0" err="1"/>
              <a:t>att</a:t>
            </a:r>
            <a:r>
              <a:rPr lang="en-GB" baseline="0" dirty="0"/>
              <a:t> vi </a:t>
            </a:r>
            <a:r>
              <a:rPr lang="en-GB" baseline="0" dirty="0" err="1"/>
              <a:t>Idag</a:t>
            </a:r>
            <a:r>
              <a:rPr lang="en-GB" baseline="0" dirty="0"/>
              <a:t> </a:t>
            </a:r>
            <a:r>
              <a:rPr lang="en-GB" baseline="0" dirty="0" err="1"/>
              <a:t>gör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omplannering</a:t>
            </a:r>
            <a:r>
              <a:rPr lang="en-GB" baseline="0" dirty="0"/>
              <a:t>. </a:t>
            </a:r>
            <a:r>
              <a:rPr lang="en-GB" baseline="0" dirty="0" err="1"/>
              <a:t>Senare</a:t>
            </a:r>
            <a:r>
              <a:rPr lang="en-GB" baseline="0" dirty="0"/>
              <a:t> </a:t>
            </a:r>
            <a:r>
              <a:rPr lang="en-GB" baseline="0" dirty="0" err="1"/>
              <a:t>leveranser</a:t>
            </a:r>
            <a:r>
              <a:rPr lang="en-GB" baseline="0" dirty="0"/>
              <a:t> </a:t>
            </a:r>
            <a:r>
              <a:rPr lang="en-GB" baseline="0" dirty="0" err="1"/>
              <a:t>beroende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 mFRR EAM.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72D54-A83A-47EE-AF90-34EEC2A3027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2763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b="1" dirty="0"/>
              <a:t>15 minuters produkter på intra dag-marknaden – MTU (Market </a:t>
            </a:r>
            <a:r>
              <a:rPr lang="sv-SE" b="1" dirty="0" err="1"/>
              <a:t>time</a:t>
            </a:r>
            <a:r>
              <a:rPr lang="sv-SE" b="1" dirty="0"/>
              <a:t> </a:t>
            </a:r>
            <a:r>
              <a:rPr lang="sv-SE" b="1" dirty="0" err="1"/>
              <a:t>unit</a:t>
            </a:r>
            <a:r>
              <a:rPr lang="sv-SE" b="1" dirty="0"/>
              <a:t>)</a:t>
            </a:r>
          </a:p>
          <a:p>
            <a:pPr lvl="1"/>
            <a:r>
              <a:rPr lang="sv-SE" dirty="0"/>
              <a:t>Behövs för att balansansvariga ska kunna handla sig i balans med samma upplösning som avräkningsperioden</a:t>
            </a:r>
          </a:p>
          <a:p>
            <a:pPr lvl="1"/>
            <a:r>
              <a:rPr lang="sv-SE" dirty="0"/>
              <a:t>15 minuters produkter på dagen före-marknaden är inget krav för 15 min ISP, men det finns krav på att detta ska införas av </a:t>
            </a:r>
            <a:r>
              <a:rPr lang="sv-SE" dirty="0" err="1"/>
              <a:t>NEMOs</a:t>
            </a:r>
            <a:r>
              <a:rPr lang="sv-SE" dirty="0"/>
              <a:t> i samband med 15 min ISP</a:t>
            </a:r>
          </a:p>
          <a:p>
            <a:pPr lvl="0"/>
            <a:r>
              <a:rPr lang="sv-SE" b="1" dirty="0"/>
              <a:t>15 minuters produkter på balanseringsmarknader – MTU (Market </a:t>
            </a:r>
            <a:r>
              <a:rPr lang="sv-SE" b="1" dirty="0" err="1"/>
              <a:t>time</a:t>
            </a:r>
            <a:r>
              <a:rPr lang="sv-SE" b="1" dirty="0"/>
              <a:t> </a:t>
            </a:r>
            <a:r>
              <a:rPr lang="sv-SE" b="1" dirty="0" err="1"/>
              <a:t>unit</a:t>
            </a:r>
            <a:r>
              <a:rPr lang="sv-SE" b="1" dirty="0"/>
              <a:t>) </a:t>
            </a:r>
          </a:p>
          <a:p>
            <a:pPr lvl="1"/>
            <a:r>
              <a:rPr lang="sv-SE" dirty="0"/>
              <a:t>15-min produkter på balanseringsmarknaden behövs för att prissätta balansenergi med samma upplösning som avräkningsperioden</a:t>
            </a:r>
          </a:p>
          <a:p>
            <a:pPr lvl="0"/>
            <a:r>
              <a:rPr lang="sv-SE" b="1" dirty="0"/>
              <a:t>15 min avräkningsperiod för obalanser (via eSett) – ISP (</a:t>
            </a:r>
            <a:r>
              <a:rPr lang="sv-SE" b="1" dirty="0" err="1"/>
              <a:t>Imbalance</a:t>
            </a:r>
            <a:r>
              <a:rPr lang="sv-SE" b="1" dirty="0"/>
              <a:t> Settlement Period)</a:t>
            </a:r>
          </a:p>
          <a:p>
            <a:pPr lvl="1"/>
            <a:r>
              <a:rPr lang="sv-SE" dirty="0"/>
              <a:t>Beräkningen av en balansansvarigs obalanser ska ske med 15-min upplösning</a:t>
            </a:r>
          </a:p>
          <a:p>
            <a:pPr lvl="0"/>
            <a:r>
              <a:rPr lang="sv-SE" b="1" dirty="0"/>
              <a:t>15 min mätning</a:t>
            </a:r>
          </a:p>
          <a:p>
            <a:pPr lvl="1"/>
            <a:r>
              <a:rPr lang="sv-SE" dirty="0"/>
              <a:t>För att balansavräkning ska fungera korrekt krävs att även uppmätta energier har samma upplösning</a:t>
            </a:r>
          </a:p>
          <a:p>
            <a:pPr lvl="1"/>
            <a:r>
              <a:rPr lang="sv-SE" dirty="0"/>
              <a:t>För att följa tidigare nämnda principer behöver mätning reflektera </a:t>
            </a:r>
            <a:r>
              <a:rPr lang="sv-SE" dirty="0" err="1"/>
              <a:t>ISPn</a:t>
            </a:r>
            <a:r>
              <a:rPr lang="sv-SE" dirty="0"/>
              <a:t> och </a:t>
            </a:r>
            <a:r>
              <a:rPr lang="sv-SE" dirty="0" err="1"/>
              <a:t>MTUn</a:t>
            </a:r>
            <a:endParaRPr lang="sv-SE" dirty="0"/>
          </a:p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72D54-A83A-47EE-AF90-34EEC2A3027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46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b="1" dirty="0"/>
              <a:t>15 minuters produkter på intra dag-marknaden – MTU (Market </a:t>
            </a:r>
            <a:r>
              <a:rPr lang="sv-SE" b="1" dirty="0" err="1"/>
              <a:t>time</a:t>
            </a:r>
            <a:r>
              <a:rPr lang="sv-SE" b="1" dirty="0"/>
              <a:t> </a:t>
            </a:r>
            <a:r>
              <a:rPr lang="sv-SE" b="1" dirty="0" err="1"/>
              <a:t>unit</a:t>
            </a:r>
            <a:r>
              <a:rPr lang="sv-SE" b="1" dirty="0"/>
              <a:t>)</a:t>
            </a:r>
          </a:p>
          <a:p>
            <a:pPr lvl="1"/>
            <a:r>
              <a:rPr lang="sv-SE" dirty="0"/>
              <a:t>Behövs för att balansansvariga ska kunna handla sig i balans med samma upplösning som avräkningsperioden</a:t>
            </a:r>
          </a:p>
          <a:p>
            <a:pPr lvl="1"/>
            <a:r>
              <a:rPr lang="sv-SE" dirty="0"/>
              <a:t>15 minuters produkter på dagen före-marknaden är inget krav för 15 min ISP, men det finns krav på att detta ska införas av </a:t>
            </a:r>
            <a:r>
              <a:rPr lang="sv-SE" dirty="0" err="1"/>
              <a:t>NEMOs</a:t>
            </a:r>
            <a:r>
              <a:rPr lang="sv-SE" dirty="0"/>
              <a:t> i samband med 15 min ISP</a:t>
            </a:r>
          </a:p>
          <a:p>
            <a:pPr lvl="0"/>
            <a:r>
              <a:rPr lang="sv-SE" b="1" dirty="0"/>
              <a:t>15 minuters produkter på balanseringsmarknader – MTU (Market </a:t>
            </a:r>
            <a:r>
              <a:rPr lang="sv-SE" b="1" dirty="0" err="1"/>
              <a:t>time</a:t>
            </a:r>
            <a:r>
              <a:rPr lang="sv-SE" b="1" dirty="0"/>
              <a:t> </a:t>
            </a:r>
            <a:r>
              <a:rPr lang="sv-SE" b="1" dirty="0" err="1"/>
              <a:t>unit</a:t>
            </a:r>
            <a:r>
              <a:rPr lang="sv-SE" b="1" dirty="0"/>
              <a:t>) </a:t>
            </a:r>
          </a:p>
          <a:p>
            <a:pPr lvl="1"/>
            <a:r>
              <a:rPr lang="sv-SE" dirty="0"/>
              <a:t>15-min produkter på balanseringsmarknaden behövs för att prissätta balansenergi med samma upplösning som avräkningsperioden</a:t>
            </a:r>
          </a:p>
          <a:p>
            <a:pPr lvl="0"/>
            <a:r>
              <a:rPr lang="sv-SE" b="1" dirty="0"/>
              <a:t>15 min avräkningsperiod för obalanser (via eSett) – ISP (</a:t>
            </a:r>
            <a:r>
              <a:rPr lang="sv-SE" b="1" dirty="0" err="1"/>
              <a:t>Imbalance</a:t>
            </a:r>
            <a:r>
              <a:rPr lang="sv-SE" b="1" dirty="0"/>
              <a:t> Settlement Period)</a:t>
            </a:r>
          </a:p>
          <a:p>
            <a:pPr lvl="1"/>
            <a:r>
              <a:rPr lang="sv-SE" dirty="0"/>
              <a:t>Beräkningen av en balansansvarigs obalanser ska ske med 15-min upplösning</a:t>
            </a:r>
          </a:p>
          <a:p>
            <a:pPr lvl="0"/>
            <a:r>
              <a:rPr lang="sv-SE" b="1" dirty="0"/>
              <a:t>15 min mätning</a:t>
            </a:r>
          </a:p>
          <a:p>
            <a:pPr lvl="1"/>
            <a:r>
              <a:rPr lang="sv-SE" dirty="0"/>
              <a:t>För att balansavräkning ska fungera korrekt krävs att även uppmätta energier har samma upplösning</a:t>
            </a:r>
          </a:p>
          <a:p>
            <a:pPr lvl="1"/>
            <a:r>
              <a:rPr lang="sv-SE" dirty="0"/>
              <a:t>För att följa tidigare nämnda principer behöver mätning reflektera </a:t>
            </a:r>
            <a:r>
              <a:rPr lang="sv-SE" dirty="0" err="1"/>
              <a:t>ISPn</a:t>
            </a:r>
            <a:r>
              <a:rPr lang="sv-SE" dirty="0"/>
              <a:t> och </a:t>
            </a:r>
            <a:r>
              <a:rPr lang="sv-SE" dirty="0" err="1"/>
              <a:t>MTUn</a:t>
            </a:r>
            <a:endParaRPr lang="sv-SE" dirty="0"/>
          </a:p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72D54-A83A-47EE-AF90-34EEC2A3027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221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hlinkClick r:id="rId3"/>
              </a:rPr>
              <a:t>Aktörsmöte om balansmarknaderna | Svenska kraftnät (svk.se)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72D54-A83A-47EE-AF90-34EEC2A3027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587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>
                <a:hlinkClick r:id="rId3"/>
              </a:rPr>
              <a:t>Ediel</a:t>
            </a:r>
            <a:r>
              <a:rPr lang="sv-SE" dirty="0">
                <a:hlinkClick r:id="rId3"/>
              </a:rPr>
              <a:t>- och avräkningskonferensen 2023 | Svenska kraftnät (svk.se)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72D54-A83A-47EE-AF90-34EEC2A30271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256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B3D47B-B517-BE76-6D1C-DAB7698A5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3FBBDF-B699-35DF-5AF5-CB7425D0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fld id="{DB085F30-BB59-4FCF-9339-45D18FDAB192}" type="datetime1">
              <a:rPr lang="sv-SE" smtClean="0"/>
              <a:t>2023-09-10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1D38B5-0FBB-0C79-1E45-65A12845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8D67F03-C4B5-DF08-6D85-D61E49C29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001" y="693490"/>
            <a:ext cx="7511874" cy="1079750"/>
          </a:xfrm>
        </p:spPr>
        <p:txBody>
          <a:bodyPr anchor="b">
            <a:noAutofit/>
          </a:bodyPr>
          <a:lstStyle>
            <a:lvl1pPr algn="l">
              <a:defRPr sz="35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680852B-2B8F-B729-1E8C-CFCFCCE86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001" y="2124828"/>
            <a:ext cx="4370798" cy="12274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3C13C81-5AB0-A5F2-A9E2-DC848A98E9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01" y="5157986"/>
            <a:ext cx="2391870" cy="693476"/>
          </a:xfrm>
          <a:prstGeom prst="rect">
            <a:avLst/>
          </a:prstGeom>
        </p:spPr>
      </p:pic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9CEAA578-8015-3AF4-67C8-036D7332A6E6}"/>
              </a:ext>
            </a:extLst>
          </p:cNvPr>
          <p:cNvCxnSpPr>
            <a:cxnSpLocks/>
          </p:cNvCxnSpPr>
          <p:nvPr/>
        </p:nvCxnSpPr>
        <p:spPr>
          <a:xfrm>
            <a:off x="1178001" y="1912096"/>
            <a:ext cx="7511874" cy="0"/>
          </a:xfrm>
          <a:prstGeom prst="line">
            <a:avLst/>
          </a:prstGeom>
          <a:ln w="12700">
            <a:solidFill>
              <a:srgbClr val="33333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34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2577F3-DA65-8584-4D49-33A257DC2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1F5360-5116-1308-0E84-012001DA9B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2809" y="1990800"/>
            <a:ext cx="5182363" cy="3528000"/>
          </a:xfrm>
        </p:spPr>
        <p:txBody>
          <a:bodyPr/>
          <a:lstStyle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4398188-206E-C59D-661A-6D3EEEB02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830" y="1990800"/>
            <a:ext cx="5182363" cy="3528000"/>
          </a:xfrm>
        </p:spPr>
        <p:txBody>
          <a:bodyPr/>
          <a:lstStyle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C509808-0EAF-5418-B393-E1FDC3EF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C19B-1B79-4B1E-93C4-57F433D0FCF6}" type="datetime1">
              <a:rPr lang="sv-SE" smtClean="0"/>
              <a:t>2023-09-10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75C4BD9-2FC8-4EBA-9E9E-E9AB8E7C3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339BB21-3EBE-E1C0-93E8-F98B4164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16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C66AB01-3C48-3227-B880-1EB1B6497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808" y="1704059"/>
            <a:ext cx="5182362" cy="57742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4E75FF-BB51-DBF9-D5E3-7D2040204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806" y="2333243"/>
            <a:ext cx="5182364" cy="3102268"/>
          </a:xfrm>
        </p:spPr>
        <p:txBody>
          <a:bodyPr/>
          <a:lstStyle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C5043A7-CFCC-B80F-5C0E-AB2140494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830" y="1704060"/>
            <a:ext cx="5182362" cy="57742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452B34C-E353-09EE-83B6-EED596DAF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830" y="2333243"/>
            <a:ext cx="5182364" cy="3102268"/>
          </a:xfrm>
        </p:spPr>
        <p:txBody>
          <a:bodyPr/>
          <a:lstStyle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479890C-4613-0EE5-5BDE-A8B8EC03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A887-DB25-47F2-A044-E62ED68DE7E0}" type="datetime1">
              <a:rPr lang="sv-SE" smtClean="0"/>
              <a:t>2023-09-10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301A65A-D0BB-A618-0AE5-667F30DA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1838E05-99A2-81F0-AFF6-90D6A8C0B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43939B-71AE-ECF7-E56A-92DE8B05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42753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5879A9-1B16-D852-6DA6-855F20A16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E885F6E-A38D-DFC8-BF5A-C373360D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A9792E-CFAE-46DC-B607-C1CFE29C272B}" type="datetime1">
              <a:rPr lang="sv-SE" smtClean="0"/>
              <a:t>2023-09-10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4A5BB22-0B8B-2C73-9655-C2B0E01A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75DA1F-4159-B051-A084-F263495D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0792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8F52798-CD83-B476-0711-301833002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F85-25BF-44DE-8083-1EE9C0A55023}" type="datetime1">
              <a:rPr lang="sv-SE" smtClean="0"/>
              <a:t>2023-09-10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16B1AEB-EEE8-C7F5-B36F-5545F6FE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EA1F0C-B7A2-7942-51F4-F0A5A2FE7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552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bild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C66AB01-3C48-3227-B880-1EB1B6497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808" y="1771650"/>
            <a:ext cx="5182362" cy="577427"/>
          </a:xfrm>
        </p:spPr>
        <p:txBody>
          <a:bodyPr lIns="90000" anchor="b"/>
          <a:lstStyle>
            <a:lvl1pPr marL="0" indent="0">
              <a:lnSpc>
                <a:spcPct val="100000"/>
              </a:lnSpc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C5043A7-CFCC-B80F-5C0E-AB2140494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9400" y="1771650"/>
            <a:ext cx="5182362" cy="577427"/>
          </a:xfrm>
        </p:spPr>
        <p:txBody>
          <a:bodyPr lIns="90000" rIns="0" anchor="b"/>
          <a:lstStyle>
            <a:lvl1pPr marL="0" indent="0">
              <a:lnSpc>
                <a:spcPct val="100000"/>
              </a:lnSpc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479890C-4613-0EE5-5BDE-A8B8EC03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5C4A-ACF8-490C-9F35-930A2317CE4A}" type="datetime1">
              <a:rPr lang="sv-SE" smtClean="0"/>
              <a:t>2023-09-10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301A65A-D0BB-A618-0AE5-667F30DA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1838E05-99A2-81F0-AFF6-90D6A8C0B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DFEE77A0-F284-3FEA-05D6-B668C6932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378ECBC7-8941-E9AC-7B8C-2916F4F87F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809" y="2421688"/>
            <a:ext cx="5182364" cy="3102268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922AA40C-F942-C821-2D90-063E6C1A9F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69400" y="2421688"/>
            <a:ext cx="5182364" cy="3102268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64726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8FD1BD8-6765-FD6B-5414-8B2F27280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47515" y="1855756"/>
            <a:ext cx="4212648" cy="3528000"/>
          </a:xfrm>
        </p:spPr>
        <p:txBody>
          <a:bodyPr tIns="14400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15E92B-FAFE-5538-DBBB-2CFD824FB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837" y="1855756"/>
            <a:ext cx="6157838" cy="353981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D10E556-3CCD-A8BA-9974-BD75E863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A9D4-EBCE-4EDB-98DB-6A9C0AF07464}" type="datetime1">
              <a:rPr lang="sv-SE" smtClean="0"/>
              <a:t>2023-09-10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84AC53-A0E3-B903-EEF0-C5EC368C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4307E4-C9E8-8C7F-44E0-20691D72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089027B-D2C3-50AB-06C2-1B01E823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987715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8FD1BD8-6765-FD6B-5414-8B2F27280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47515" y="1855755"/>
            <a:ext cx="4212648" cy="3539816"/>
          </a:xfrm>
        </p:spPr>
        <p:txBody>
          <a:bodyPr tIns="14400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D10E556-3CCD-A8BA-9974-BD75E863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FB77-5762-4A91-B9A3-9FE756AB0B51}" type="datetime1">
              <a:rPr lang="sv-SE" smtClean="0"/>
              <a:t>2023-09-10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84AC53-A0E3-B903-EEF0-C5EC368C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4307E4-C9E8-8C7F-44E0-20691D72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F4A0636C-5243-F693-BCAA-94430830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EA44C78-6E16-0F53-B5B2-5274590DB0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7" y="1855756"/>
            <a:ext cx="6157838" cy="3539815"/>
          </a:xfrm>
        </p:spPr>
        <p:txBody>
          <a:bodyPr/>
          <a:lstStyle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5705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63545F9-B7F1-8D58-C006-7F08AA1BF3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400" y="1848491"/>
            <a:ext cx="10728000" cy="3913934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8FD1BD8-6765-FD6B-5414-8B2F27280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4400" y="1848490"/>
            <a:ext cx="10728000" cy="3913934"/>
          </a:xfrm>
        </p:spPr>
        <p:txBody>
          <a:bodyPr tIns="14400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D10E556-3CCD-A8BA-9974-BD75E863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4491-3349-49F1-B216-B69E1FBE8F16}" type="datetime1">
              <a:rPr lang="sv-SE" smtClean="0"/>
              <a:t>2023-09-10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84AC53-A0E3-B903-EEF0-C5EC368C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4307E4-C9E8-8C7F-44E0-20691D72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F4A0636C-5243-F693-BCAA-94430830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634334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8FD1BD8-6765-FD6B-5414-8B2F27280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84673" y="3026328"/>
            <a:ext cx="5378400" cy="2735671"/>
          </a:xfrm>
        </p:spPr>
        <p:txBody>
          <a:bodyPr tIns="14400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D10E556-3CCD-A8BA-9974-BD75E863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058-B522-4A78-A144-37FB199F5176}" type="datetime1">
              <a:rPr lang="sv-SE" smtClean="0"/>
              <a:t>2023-09-10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84AC53-A0E3-B903-EEF0-C5EC368C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4307E4-C9E8-8C7F-44E0-20691D72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2FB35B6D-8137-B097-19A5-65171042F3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84673" y="466728"/>
            <a:ext cx="5378400" cy="2559600"/>
          </a:xfrm>
        </p:spPr>
        <p:txBody>
          <a:bodyPr tIns="144000"/>
          <a:lstStyle>
            <a:lvl1pPr marL="0" indent="0" algn="ctr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3DF9D068-C621-CC34-B602-C99B02EBA7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7200" y="466728"/>
            <a:ext cx="5378400" cy="5295271"/>
          </a:xfrm>
        </p:spPr>
        <p:txBody>
          <a:bodyPr tIns="144000"/>
          <a:lstStyle>
            <a:lvl1pPr marL="0" indent="0" algn="ctr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9608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st bild med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1D9821D3-B8CA-FE06-4586-E85EEE0053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" y="652047"/>
            <a:ext cx="10728000" cy="5114706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DDEB530-BC44-2280-B8CE-06E3C9A7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30D7-C61B-4C04-B3FA-5329775AB498}" type="datetime1">
              <a:rPr lang="sv-SE" smtClean="0"/>
              <a:t>2023-09-10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DE30DD6-0E9B-33E7-315C-A9EA3560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8783724-C5FC-2841-EB67-CEEA0349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AFA9BD0-B9EE-AFDE-D350-5FE59E56C28B}"/>
              </a:ext>
            </a:extLst>
          </p:cNvPr>
          <p:cNvSpPr/>
          <p:nvPr/>
        </p:nvSpPr>
        <p:spPr>
          <a:xfrm>
            <a:off x="1345041" y="1366900"/>
            <a:ext cx="4968552" cy="36724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32000" tIns="468000" rIns="360000" rtlCol="0" anchor="t" anchorCtr="0"/>
          <a:lstStyle/>
          <a:p>
            <a:pPr algn="l"/>
            <a:r>
              <a:rPr lang="sv-SE" sz="3600" dirty="0"/>
              <a:t>Säker elförsörjning</a:t>
            </a:r>
            <a:br>
              <a:rPr lang="sv-SE" sz="3600" dirty="0"/>
            </a:br>
            <a:r>
              <a:rPr lang="sv-SE" sz="3600" dirty="0"/>
              <a:t>för en hållbar samhällsutveckling</a:t>
            </a:r>
          </a:p>
        </p:txBody>
      </p:sp>
    </p:spTree>
    <p:extLst>
      <p:ext uri="{BB962C8B-B14F-4D97-AF65-F5344CB8AC3E}">
        <p14:creationId xmlns:p14="http://schemas.microsoft.com/office/powerpoint/2010/main" val="226732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C84785-0E57-D432-51DC-887155815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809" y="1990800"/>
            <a:ext cx="10727354" cy="3528391"/>
          </a:xfrm>
        </p:spPr>
        <p:txBody>
          <a:bodyPr/>
          <a:lstStyle>
            <a:lvl1pPr marL="324000">
              <a:spcBef>
                <a:spcPts val="0"/>
              </a:spcBef>
              <a:spcAft>
                <a:spcPts val="1200"/>
              </a:spcAft>
              <a:defRPr/>
            </a:lvl1pPr>
            <a:lvl2pPr marL="540000" indent="-216000">
              <a:spcBef>
                <a:spcPts val="0"/>
              </a:spcBef>
              <a:spcAft>
                <a:spcPts val="1200"/>
              </a:spcAft>
              <a:defRPr/>
            </a:lvl2pPr>
            <a:lvl3pPr marL="720000" indent="-180000">
              <a:spcAft>
                <a:spcPts val="600"/>
              </a:spcAft>
              <a:defRPr/>
            </a:lvl3pPr>
            <a:lvl4pPr indent="-180000">
              <a:spcAft>
                <a:spcPts val="600"/>
              </a:spcAft>
              <a:defRPr/>
            </a:lvl4pPr>
            <a:lvl5pPr marL="1080000" indent="-180000">
              <a:spcAft>
                <a:spcPts val="600"/>
              </a:spcAft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69CF0C-5763-724E-43EF-BF919822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D25A-C2CB-4E9A-8022-CF4BC368FCD8}" type="datetime1">
              <a:rPr lang="sv-SE" smtClean="0"/>
              <a:t>2023-09-10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633B93-7605-B22C-0AA5-6C12F022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D9996E-8C57-33CD-9270-ECD9AD9A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6812286C-2E14-059A-B74E-1CB39AFD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881836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st bild med rubrik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1D9821D3-B8CA-FE06-4586-E85EEE005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32"/>
          <a:stretch/>
        </p:blipFill>
        <p:spPr>
          <a:xfrm>
            <a:off x="734400" y="652047"/>
            <a:ext cx="10728000" cy="5114706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DDEB530-BC44-2280-B8CE-06E3C9A7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30D7-C61B-4C04-B3FA-5329775AB498}" type="datetime1">
              <a:rPr lang="sv-SE" smtClean="0"/>
              <a:t>2023-09-10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DE30DD6-0E9B-33E7-315C-A9EA3560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8783724-C5FC-2841-EB67-CEEA0349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A80E79E-4C21-A437-D241-F5E06685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041" y="1366900"/>
            <a:ext cx="4968552" cy="3672409"/>
          </a:xfrm>
          <a:solidFill>
            <a:schemeClr val="accent4"/>
          </a:solidFill>
        </p:spPr>
        <p:txBody>
          <a:bodyPr lIns="432000" tIns="468000" rIns="360000" bIns="46800" anchor="t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011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D67F03-C4B5-DF08-6D85-D61E49C29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001" y="693490"/>
            <a:ext cx="7511874" cy="1079750"/>
          </a:xfrm>
        </p:spPr>
        <p:txBody>
          <a:bodyPr anchor="b">
            <a:noAutofit/>
          </a:bodyPr>
          <a:lstStyle>
            <a:lvl1pPr algn="l">
              <a:defRPr sz="3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680852B-2B8F-B729-1E8C-CFCFCCE86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001" y="2124828"/>
            <a:ext cx="4370798" cy="12274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9CEAA578-8015-3AF4-67C8-036D7332A6E6}"/>
              </a:ext>
            </a:extLst>
          </p:cNvPr>
          <p:cNvCxnSpPr>
            <a:cxnSpLocks/>
          </p:cNvCxnSpPr>
          <p:nvPr/>
        </p:nvCxnSpPr>
        <p:spPr>
          <a:xfrm>
            <a:off x="1178001" y="1912096"/>
            <a:ext cx="7511874" cy="0"/>
          </a:xfrm>
          <a:prstGeom prst="line">
            <a:avLst/>
          </a:prstGeom>
          <a:ln w="12700">
            <a:solidFill>
              <a:srgbClr val="33333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B845DBC2-DE81-DABE-62A9-28CA686E2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01" y="5157986"/>
            <a:ext cx="2391870" cy="6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9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D67F03-C4B5-DF08-6D85-D61E49C29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001" y="693490"/>
            <a:ext cx="7511874" cy="1079750"/>
          </a:xfrm>
        </p:spPr>
        <p:txBody>
          <a:bodyPr anchor="b">
            <a:no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680852B-2B8F-B729-1E8C-CFCFCCE86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001" y="2124828"/>
            <a:ext cx="4370798" cy="12274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9CEAA578-8015-3AF4-67C8-036D7332A6E6}"/>
              </a:ext>
            </a:extLst>
          </p:cNvPr>
          <p:cNvCxnSpPr>
            <a:cxnSpLocks/>
          </p:cNvCxnSpPr>
          <p:nvPr/>
        </p:nvCxnSpPr>
        <p:spPr>
          <a:xfrm>
            <a:off x="1178001" y="1912096"/>
            <a:ext cx="7511874" cy="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B845DBC2-DE81-DABE-62A9-28CA686E2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01" y="5157986"/>
            <a:ext cx="2391870" cy="6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3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_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D67F03-C4B5-DF08-6D85-D61E49C29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001" y="693490"/>
            <a:ext cx="7511874" cy="1079750"/>
          </a:xfrm>
        </p:spPr>
        <p:txBody>
          <a:bodyPr anchor="b">
            <a:no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680852B-2B8F-B729-1E8C-CFCFCCE86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001" y="2124828"/>
            <a:ext cx="4370798" cy="12274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9CEAA578-8015-3AF4-67C8-036D7332A6E6}"/>
              </a:ext>
            </a:extLst>
          </p:cNvPr>
          <p:cNvCxnSpPr>
            <a:cxnSpLocks/>
          </p:cNvCxnSpPr>
          <p:nvPr/>
        </p:nvCxnSpPr>
        <p:spPr>
          <a:xfrm>
            <a:off x="1178001" y="1912096"/>
            <a:ext cx="7511874" cy="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B845DBC2-DE81-DABE-62A9-28CA686E2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01" y="5157986"/>
            <a:ext cx="2391870" cy="6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helsidesfoto, svar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CD8AA1FB-0F93-2144-A2D2-0A536C2781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tIns="144000">
            <a:no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8D67F03-C4B5-DF08-6D85-D61E49C29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001" y="693490"/>
            <a:ext cx="7511874" cy="1079750"/>
          </a:xfrm>
        </p:spPr>
        <p:txBody>
          <a:bodyPr anchor="b">
            <a:noAutofit/>
          </a:bodyPr>
          <a:lstStyle>
            <a:lvl1pPr algn="l">
              <a:defRPr sz="3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680852B-2B8F-B729-1E8C-CFCFCCE86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001" y="2124828"/>
            <a:ext cx="4370798" cy="12274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4E5B5F9-A7EC-2A17-49CE-EC48CB8BD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8001" y="5157986"/>
            <a:ext cx="2391870" cy="6934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288000" indent="0">
              <a:buNone/>
              <a:defRPr/>
            </a:lvl2pPr>
            <a:lvl3pPr marL="539750" indent="0">
              <a:buNone/>
              <a:defRPr/>
            </a:lvl3pPr>
            <a:lvl4pPr marL="714375" indent="0">
              <a:buNone/>
              <a:defRPr/>
            </a:lvl4pPr>
            <a:lvl5pPr marL="898525" indent="0">
              <a:buNone/>
              <a:defRPr/>
            </a:lvl5pPr>
          </a:lstStyle>
          <a:p>
            <a:pPr lvl="0"/>
            <a:r>
              <a:rPr lang="sv-SE" dirty="0"/>
              <a:t>
             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A41CC50-8379-B96E-093B-2BC402A977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78001" y="1912096"/>
            <a:ext cx="7520319" cy="13855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288000" indent="0">
              <a:buNone/>
              <a:defRPr/>
            </a:lvl2pPr>
            <a:lvl3pPr marL="539750" indent="0">
              <a:buNone/>
              <a:defRPr/>
            </a:lvl3pPr>
            <a:lvl4pPr marL="714375" indent="0">
              <a:buNone/>
              <a:defRPr/>
            </a:lvl4pPr>
            <a:lvl5pPr marL="898525" indent="0">
              <a:buNone/>
              <a:defRPr/>
            </a:lvl5pPr>
          </a:lstStyle>
          <a:p>
            <a:pPr lvl="0"/>
            <a:r>
              <a:rPr lang="sv-SE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1554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helsidesfoto, vit logoty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CD8AA1FB-0F93-2144-A2D2-0A536C2781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tIns="144000">
            <a:no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8D67F03-C4B5-DF08-6D85-D61E49C29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001" y="693490"/>
            <a:ext cx="7511874" cy="1079750"/>
          </a:xfrm>
        </p:spPr>
        <p:txBody>
          <a:bodyPr anchor="b">
            <a:no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680852B-2B8F-B729-1E8C-CFCFCCE86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001" y="2124828"/>
            <a:ext cx="4370798" cy="12274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4E5B5F9-A7EC-2A17-49CE-EC48CB8BD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8001" y="5157986"/>
            <a:ext cx="2391870" cy="6934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288000" indent="0">
              <a:buNone/>
              <a:defRPr/>
            </a:lvl2pPr>
            <a:lvl3pPr marL="539750" indent="0">
              <a:buNone/>
              <a:defRPr/>
            </a:lvl3pPr>
            <a:lvl4pPr marL="714375" indent="0">
              <a:buNone/>
              <a:defRPr/>
            </a:lvl4pPr>
            <a:lvl5pPr marL="898525" indent="0">
              <a:buNone/>
              <a:defRPr/>
            </a:lvl5pPr>
          </a:lstStyle>
          <a:p>
            <a:pPr lvl="0"/>
            <a:r>
              <a:rPr lang="sv-SE" dirty="0"/>
              <a:t>
             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FF5DD0F-1DD9-C2CA-CA23-DA90717ACD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78001" y="1912096"/>
            <a:ext cx="7520319" cy="13855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288000" indent="0">
              <a:buNone/>
              <a:defRPr/>
            </a:lvl2pPr>
            <a:lvl3pPr marL="539750" indent="0">
              <a:buNone/>
              <a:defRPr/>
            </a:lvl3pPr>
            <a:lvl4pPr marL="714375" indent="0">
              <a:buNone/>
              <a:defRPr/>
            </a:lvl4pPr>
            <a:lvl5pPr marL="898525" indent="0">
              <a:buNone/>
              <a:defRPr/>
            </a:lvl5pPr>
          </a:lstStyle>
          <a:p>
            <a:pPr lvl="0"/>
            <a:r>
              <a:rPr lang="sv-SE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9419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5663F5-5CA2-638B-9FA7-816B7B0980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809" y="468716"/>
            <a:ext cx="10727354" cy="10802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Innehållsförteckning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E885F6E-A38D-DFC8-BF5A-C373360D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AD5BD9-BDCE-4FCE-8554-CC8CBECC7B5F}" type="datetime1">
              <a:rPr lang="sv-SE" smtClean="0"/>
              <a:t>2023-09-10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4A5BB22-0B8B-2C73-9655-C2B0E01A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75DA1F-4159-B051-A084-F263495D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E2B8B42-7153-3FDA-6C0F-BAE295A68469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732809" y="2147454"/>
            <a:ext cx="10727354" cy="3243600"/>
          </a:xfrm>
        </p:spPr>
        <p:txBody>
          <a:bodyPr bIns="144000" numCol="2" spcCol="648000"/>
          <a:lstStyle>
            <a:lvl1pPr marL="432000" indent="-432000">
              <a:lnSpc>
                <a:spcPct val="100000"/>
              </a:lnSpc>
              <a:spcAft>
                <a:spcPts val="2200"/>
              </a:spcAft>
              <a:buFont typeface="+mj-lt"/>
              <a:buAutoNum type="arabicPeriod"/>
              <a:defRPr sz="2200"/>
            </a:lvl1pPr>
            <a:lvl2pPr marL="666750" indent="-241300">
              <a:buFont typeface="+mj-lt"/>
              <a:buAutoNum type="arabicPeriod"/>
              <a:defRPr/>
            </a:lvl2pPr>
            <a:lvl3pPr marL="882900" indent="-342900">
              <a:buFont typeface="+mj-lt"/>
              <a:buAutoNum type="arabicPeriod"/>
              <a:defRPr/>
            </a:lvl3pPr>
            <a:lvl4pPr marL="1061425" indent="-342900">
              <a:buFont typeface="+mj-lt"/>
              <a:buAutoNum type="arabicPeriod"/>
              <a:defRPr/>
            </a:lvl4pPr>
            <a:lvl5pPr marL="124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82984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99884-7C0C-F2BC-4A88-D607BC229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11" y="1845558"/>
            <a:ext cx="6280310" cy="1080250"/>
          </a:xfrm>
        </p:spPr>
        <p:txBody>
          <a:bodyPr anchor="b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E9FD42-82A4-52C6-D741-634B4D158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559" y="3308071"/>
            <a:ext cx="6315562" cy="40011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B8ACA4-6B6B-650B-A3BC-73632586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70B0AA5-6FA0-49A2-B126-9E4D1A32CB1D}" type="datetime1">
              <a:rPr lang="sv-SE" smtClean="0"/>
              <a:t>2023-09-10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5153B9-624F-0C5D-36A0-6A2CCFD26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C7C463-87C7-C34A-D259-07EB6A05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63A75A05-135C-BCB4-4EAA-FA18C7D23B50}"/>
              </a:ext>
            </a:extLst>
          </p:cNvPr>
          <p:cNvCxnSpPr>
            <a:cxnSpLocks/>
          </p:cNvCxnSpPr>
          <p:nvPr/>
        </p:nvCxnSpPr>
        <p:spPr>
          <a:xfrm>
            <a:off x="732809" y="5762222"/>
            <a:ext cx="10729554" cy="0"/>
          </a:xfrm>
          <a:prstGeom prst="line">
            <a:avLst/>
          </a:prstGeom>
          <a:ln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F41A143-1BD2-C6F8-42F1-4231D34C8F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501" y="6018390"/>
            <a:ext cx="1744863" cy="5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6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37B1CDC-FB92-9A25-64D9-9FDDF5E6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09" y="468716"/>
            <a:ext cx="10727354" cy="10802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D5F9F68-231D-37CE-94D9-9F3DF9986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809" y="1990800"/>
            <a:ext cx="10727354" cy="3528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458954-034C-A33B-884A-F4FAE429D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39936" y="6240500"/>
            <a:ext cx="1032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792531DB-82F9-4D55-B8E9-B250DAC379FD}" type="datetime1">
              <a:rPr lang="sv-SE" smtClean="0"/>
              <a:t>2023-09-10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FE6F72-41E0-15C9-C836-0228EA85F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0893" y="6240500"/>
            <a:ext cx="3404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8F7C65-81BF-091F-5003-CF46E8E37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400" y="6310114"/>
            <a:ext cx="720063" cy="2258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1">
                <a:solidFill>
                  <a:srgbClr val="333333"/>
                </a:solidFill>
              </a:defRPr>
            </a:lvl1pPr>
          </a:lstStyle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C7001BA-8F81-48D0-4176-F3DE28029720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500" y="6018389"/>
            <a:ext cx="1744863" cy="505889"/>
          </a:xfrm>
          <a:prstGeom prst="rect">
            <a:avLst/>
          </a:prstGeom>
        </p:spPr>
      </p:pic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1EB72F58-8115-4D49-D45D-CE7E61F1B79C}"/>
              </a:ext>
            </a:extLst>
          </p:cNvPr>
          <p:cNvCxnSpPr>
            <a:cxnSpLocks/>
          </p:cNvCxnSpPr>
          <p:nvPr/>
        </p:nvCxnSpPr>
        <p:spPr>
          <a:xfrm>
            <a:off x="732809" y="5762222"/>
            <a:ext cx="10728000" cy="0"/>
          </a:xfrm>
          <a:prstGeom prst="line">
            <a:avLst/>
          </a:prstGeom>
          <a:ln>
            <a:solidFill>
              <a:srgbClr val="33333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8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iel.se/Portal/Milestone/Report/15-MINUTER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ordicbalancingmodel.net/nbm-roadmap-update-go-live-of-mfrr-energy-activation-market-by-q1-2025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370EC5-36AB-1E3F-E628-AD6CE96A7A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Referensgruppsmöte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AEFA128-3393-5E68-1FFC-4408101A7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24 augusti 2023</a:t>
            </a:r>
          </a:p>
        </p:txBody>
      </p:sp>
      <p:sp>
        <p:nvSpPr>
          <p:cNvPr id="4" name="objInfoClass">
            <a:extLst>
              <a:ext uri="{FF2B5EF4-FFF2-40B4-BE49-F238E27FC236}">
                <a16:creationId xmlns:a16="http://schemas.microsoft.com/office/drawing/2014/main" id="{70524A9D-B1DC-43B0-BAB2-FE3C48E1977A}"/>
              </a:ext>
            </a:extLst>
          </p:cNvPr>
          <p:cNvSpPr txBox="1"/>
          <p:nvPr/>
        </p:nvSpPr>
        <p:spPr>
          <a:xfrm>
            <a:off x="8849802" y="53023"/>
            <a:ext cx="3013544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</a:rPr>
              <a:t>Ingen informationsklass vald</a:t>
            </a:r>
            <a:endParaRPr lang="en-SE" sz="1000" b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800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milstolpe är ute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>
                <a:hlinkClick r:id="rId3"/>
              </a:rPr>
              <a:t>https://www.ediel.se/Portal/Milestone/Report/15-MINUTER</a:t>
            </a:r>
            <a:r>
              <a:rPr lang="sv-SE" sz="2400" dirty="0"/>
              <a:t> </a:t>
            </a:r>
          </a:p>
          <a:p>
            <a:r>
              <a:rPr lang="sv-SE" sz="2400" dirty="0"/>
              <a:t>Bilden kommer ändras när fler testfall publiceras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276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NBM tidplan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11</a:t>
            </a:fld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091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096486" y="1761619"/>
            <a:ext cx="4045925" cy="3528391"/>
          </a:xfrm>
        </p:spPr>
        <p:txBody>
          <a:bodyPr/>
          <a:lstStyle/>
          <a:p>
            <a:r>
              <a:rPr lang="en-US" dirty="0">
                <a:hlinkClick r:id="rId3"/>
              </a:rPr>
              <a:t>NBM Roadmap update: Go-live of </a:t>
            </a:r>
            <a:r>
              <a:rPr lang="en-US" dirty="0" err="1">
                <a:hlinkClick r:id="rId3"/>
              </a:rPr>
              <a:t>mFRR</a:t>
            </a:r>
            <a:r>
              <a:rPr lang="en-US" dirty="0">
                <a:hlinkClick r:id="rId3"/>
              </a:rPr>
              <a:t> energy activation market aimed by Q1 2025 – </a:t>
            </a:r>
            <a:r>
              <a:rPr lang="en-US" dirty="0" err="1">
                <a:hlinkClick r:id="rId3"/>
              </a:rPr>
              <a:t>nordicbalancingmodel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12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har tagit tydligt sikte (</a:t>
            </a:r>
            <a:r>
              <a:rPr lang="sv-SE" dirty="0" err="1"/>
              <a:t>aim</a:t>
            </a:r>
            <a:r>
              <a:rPr lang="sv-SE" dirty="0"/>
              <a:t>)</a:t>
            </a:r>
          </a:p>
        </p:txBody>
      </p:sp>
      <p:pic>
        <p:nvPicPr>
          <p:cNvPr id="5" name="Bildobjekt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9" y="1761619"/>
            <a:ext cx="3465482" cy="369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0369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 10"/>
          <p:cNvSpPr/>
          <p:nvPr/>
        </p:nvSpPr>
        <p:spPr>
          <a:xfrm>
            <a:off x="732809" y="504025"/>
            <a:ext cx="11141691" cy="5143367"/>
          </a:xfrm>
          <a:custGeom>
            <a:avLst/>
            <a:gdLst>
              <a:gd name="connsiteX0" fmla="*/ 0 w 5021036"/>
              <a:gd name="connsiteY0" fmla="*/ 1239374 h 1239374"/>
              <a:gd name="connsiteX1" fmla="*/ 3004458 w 5021036"/>
              <a:gd name="connsiteY1" fmla="*/ 14731 h 1239374"/>
              <a:gd name="connsiteX2" fmla="*/ 5021036 w 5021036"/>
              <a:gd name="connsiteY2" fmla="*/ 512753 h 1239374"/>
              <a:gd name="connsiteX0" fmla="*/ 0 w 5082681"/>
              <a:gd name="connsiteY0" fmla="*/ 1245754 h 2235716"/>
              <a:gd name="connsiteX1" fmla="*/ 3004458 w 5082681"/>
              <a:gd name="connsiteY1" fmla="*/ 21111 h 2235716"/>
              <a:gd name="connsiteX2" fmla="*/ 5082681 w 5082681"/>
              <a:gd name="connsiteY2" fmla="*/ 2234917 h 2235716"/>
              <a:gd name="connsiteX0" fmla="*/ 0 w 5094977"/>
              <a:gd name="connsiteY0" fmla="*/ 1245754 h 2330406"/>
              <a:gd name="connsiteX1" fmla="*/ 3004458 w 5094977"/>
              <a:gd name="connsiteY1" fmla="*/ 21111 h 2330406"/>
              <a:gd name="connsiteX2" fmla="*/ 4872795 w 5094977"/>
              <a:gd name="connsiteY2" fmla="*/ 2143000 h 2330406"/>
              <a:gd name="connsiteX3" fmla="*/ 5082681 w 5094977"/>
              <a:gd name="connsiteY3" fmla="*/ 2234917 h 2330406"/>
              <a:gd name="connsiteX0" fmla="*/ 0 w 5082681"/>
              <a:gd name="connsiteY0" fmla="*/ 1224702 h 2213865"/>
              <a:gd name="connsiteX1" fmla="*/ 3004458 w 5082681"/>
              <a:gd name="connsiteY1" fmla="*/ 59 h 2213865"/>
              <a:gd name="connsiteX2" fmla="*/ 4266619 w 5082681"/>
              <a:gd name="connsiteY2" fmla="*/ 1176726 h 2213865"/>
              <a:gd name="connsiteX3" fmla="*/ 5082681 w 5082681"/>
              <a:gd name="connsiteY3" fmla="*/ 2213865 h 2213865"/>
              <a:gd name="connsiteX0" fmla="*/ 0 w 9849890"/>
              <a:gd name="connsiteY0" fmla="*/ 2945892 h 2945892"/>
              <a:gd name="connsiteX1" fmla="*/ 3004458 w 9849890"/>
              <a:gd name="connsiteY1" fmla="*/ 1721249 h 2945892"/>
              <a:gd name="connsiteX2" fmla="*/ 4266619 w 9849890"/>
              <a:gd name="connsiteY2" fmla="*/ 2897916 h 2945892"/>
              <a:gd name="connsiteX3" fmla="*/ 9849890 w 9849890"/>
              <a:gd name="connsiteY3" fmla="*/ 53 h 2945892"/>
              <a:gd name="connsiteX0" fmla="*/ 0 w 9849890"/>
              <a:gd name="connsiteY0" fmla="*/ 2945839 h 3895082"/>
              <a:gd name="connsiteX1" fmla="*/ 3004458 w 9849890"/>
              <a:gd name="connsiteY1" fmla="*/ 1721196 h 3895082"/>
              <a:gd name="connsiteX2" fmla="*/ 4266619 w 9849890"/>
              <a:gd name="connsiteY2" fmla="*/ 2897863 h 3895082"/>
              <a:gd name="connsiteX3" fmla="*/ 7739284 w 9849890"/>
              <a:gd name="connsiteY3" fmla="*/ 3791715 h 3895082"/>
              <a:gd name="connsiteX4" fmla="*/ 9849890 w 9849890"/>
              <a:gd name="connsiteY4" fmla="*/ 0 h 3895082"/>
              <a:gd name="connsiteX0" fmla="*/ 0 w 9849890"/>
              <a:gd name="connsiteY0" fmla="*/ 2945839 h 3844030"/>
              <a:gd name="connsiteX1" fmla="*/ 3004458 w 9849890"/>
              <a:gd name="connsiteY1" fmla="*/ 1721196 h 3844030"/>
              <a:gd name="connsiteX2" fmla="*/ 4770052 w 9849890"/>
              <a:gd name="connsiteY2" fmla="*/ 1243723 h 3844030"/>
              <a:gd name="connsiteX3" fmla="*/ 7739284 w 9849890"/>
              <a:gd name="connsiteY3" fmla="*/ 3791715 h 3844030"/>
              <a:gd name="connsiteX4" fmla="*/ 9849890 w 9849890"/>
              <a:gd name="connsiteY4" fmla="*/ 0 h 3844030"/>
              <a:gd name="connsiteX0" fmla="*/ 0 w 9849890"/>
              <a:gd name="connsiteY0" fmla="*/ 2945839 h 4508579"/>
              <a:gd name="connsiteX1" fmla="*/ 3281861 w 9849890"/>
              <a:gd name="connsiteY1" fmla="*/ 4484944 h 4508579"/>
              <a:gd name="connsiteX2" fmla="*/ 4770052 w 9849890"/>
              <a:gd name="connsiteY2" fmla="*/ 1243723 h 4508579"/>
              <a:gd name="connsiteX3" fmla="*/ 7739284 w 9849890"/>
              <a:gd name="connsiteY3" fmla="*/ 3791715 h 4508579"/>
              <a:gd name="connsiteX4" fmla="*/ 9849890 w 9849890"/>
              <a:gd name="connsiteY4" fmla="*/ 0 h 4508579"/>
              <a:gd name="connsiteX0" fmla="*/ 158561 w 10008451"/>
              <a:gd name="connsiteY0" fmla="*/ 2945839 h 4497190"/>
              <a:gd name="connsiteX1" fmla="*/ 253872 w 10008451"/>
              <a:gd name="connsiteY1" fmla="*/ 2373881 h 4497190"/>
              <a:gd name="connsiteX2" fmla="*/ 3440422 w 10008451"/>
              <a:gd name="connsiteY2" fmla="*/ 4484944 h 4497190"/>
              <a:gd name="connsiteX3" fmla="*/ 4928613 w 10008451"/>
              <a:gd name="connsiteY3" fmla="*/ 1243723 h 4497190"/>
              <a:gd name="connsiteX4" fmla="*/ 7897845 w 10008451"/>
              <a:gd name="connsiteY4" fmla="*/ 3791715 h 4497190"/>
              <a:gd name="connsiteX5" fmla="*/ 10008451 w 10008451"/>
              <a:gd name="connsiteY5" fmla="*/ 0 h 4497190"/>
              <a:gd name="connsiteX0" fmla="*/ 0 w 10805386"/>
              <a:gd name="connsiteY0" fmla="*/ 5041767 h 5041767"/>
              <a:gd name="connsiteX1" fmla="*/ 1050807 w 10805386"/>
              <a:gd name="connsiteY1" fmla="*/ 2373881 h 5041767"/>
              <a:gd name="connsiteX2" fmla="*/ 4237357 w 10805386"/>
              <a:gd name="connsiteY2" fmla="*/ 4484944 h 5041767"/>
              <a:gd name="connsiteX3" fmla="*/ 5725548 w 10805386"/>
              <a:gd name="connsiteY3" fmla="*/ 1243723 h 5041767"/>
              <a:gd name="connsiteX4" fmla="*/ 8694780 w 10805386"/>
              <a:gd name="connsiteY4" fmla="*/ 3791715 h 5041767"/>
              <a:gd name="connsiteX5" fmla="*/ 10805386 w 10805386"/>
              <a:gd name="connsiteY5" fmla="*/ 0 h 5041767"/>
              <a:gd name="connsiteX0" fmla="*/ 0 w 10805386"/>
              <a:gd name="connsiteY0" fmla="*/ 5041767 h 5041767"/>
              <a:gd name="connsiteX1" fmla="*/ 1430951 w 10805386"/>
              <a:gd name="connsiteY1" fmla="*/ 3257458 h 5041767"/>
              <a:gd name="connsiteX2" fmla="*/ 4237357 w 10805386"/>
              <a:gd name="connsiteY2" fmla="*/ 4484944 h 5041767"/>
              <a:gd name="connsiteX3" fmla="*/ 5725548 w 10805386"/>
              <a:gd name="connsiteY3" fmla="*/ 1243723 h 5041767"/>
              <a:gd name="connsiteX4" fmla="*/ 8694780 w 10805386"/>
              <a:gd name="connsiteY4" fmla="*/ 3791715 h 5041767"/>
              <a:gd name="connsiteX5" fmla="*/ 10805386 w 10805386"/>
              <a:gd name="connsiteY5" fmla="*/ 0 h 5041767"/>
              <a:gd name="connsiteX0" fmla="*/ 0 w 10805386"/>
              <a:gd name="connsiteY0" fmla="*/ 5041767 h 5041767"/>
              <a:gd name="connsiteX1" fmla="*/ 1430951 w 10805386"/>
              <a:gd name="connsiteY1" fmla="*/ 3257458 h 5041767"/>
              <a:gd name="connsiteX2" fmla="*/ 3939406 w 10805386"/>
              <a:gd name="connsiteY2" fmla="*/ 4320558 h 5041767"/>
              <a:gd name="connsiteX3" fmla="*/ 5725548 w 10805386"/>
              <a:gd name="connsiteY3" fmla="*/ 1243723 h 5041767"/>
              <a:gd name="connsiteX4" fmla="*/ 8694780 w 10805386"/>
              <a:gd name="connsiteY4" fmla="*/ 3791715 h 5041767"/>
              <a:gd name="connsiteX5" fmla="*/ 10805386 w 10805386"/>
              <a:gd name="connsiteY5" fmla="*/ 0 h 5041767"/>
              <a:gd name="connsiteX0" fmla="*/ 0 w 10805386"/>
              <a:gd name="connsiteY0" fmla="*/ 5072888 h 5072888"/>
              <a:gd name="connsiteX1" fmla="*/ 1430951 w 10805386"/>
              <a:gd name="connsiteY1" fmla="*/ 3288579 h 5072888"/>
              <a:gd name="connsiteX2" fmla="*/ 3939406 w 10805386"/>
              <a:gd name="connsiteY2" fmla="*/ 4351679 h 5072888"/>
              <a:gd name="connsiteX3" fmla="*/ 5725548 w 10805386"/>
              <a:gd name="connsiteY3" fmla="*/ 1274844 h 5072888"/>
              <a:gd name="connsiteX4" fmla="*/ 8694780 w 10805386"/>
              <a:gd name="connsiteY4" fmla="*/ 3822836 h 5072888"/>
              <a:gd name="connsiteX5" fmla="*/ 10431113 w 10805386"/>
              <a:gd name="connsiteY5" fmla="*/ 411815 h 5072888"/>
              <a:gd name="connsiteX6" fmla="*/ 10805386 w 10805386"/>
              <a:gd name="connsiteY6" fmla="*/ 31121 h 5072888"/>
              <a:gd name="connsiteX0" fmla="*/ 0 w 10848747"/>
              <a:gd name="connsiteY0" fmla="*/ 5083688 h 5083688"/>
              <a:gd name="connsiteX1" fmla="*/ 1430951 w 10848747"/>
              <a:gd name="connsiteY1" fmla="*/ 3299379 h 5083688"/>
              <a:gd name="connsiteX2" fmla="*/ 3939406 w 10848747"/>
              <a:gd name="connsiteY2" fmla="*/ 4362479 h 5083688"/>
              <a:gd name="connsiteX3" fmla="*/ 5725548 w 10848747"/>
              <a:gd name="connsiteY3" fmla="*/ 1285644 h 5083688"/>
              <a:gd name="connsiteX4" fmla="*/ 8694780 w 10848747"/>
              <a:gd name="connsiteY4" fmla="*/ 3833636 h 5083688"/>
              <a:gd name="connsiteX5" fmla="*/ 10431113 w 10848747"/>
              <a:gd name="connsiteY5" fmla="*/ 422615 h 5083688"/>
              <a:gd name="connsiteX6" fmla="*/ 10805386 w 10848747"/>
              <a:gd name="connsiteY6" fmla="*/ 41921 h 5083688"/>
              <a:gd name="connsiteX0" fmla="*/ 0 w 10805386"/>
              <a:gd name="connsiteY0" fmla="*/ 5041767 h 5041767"/>
              <a:gd name="connsiteX1" fmla="*/ 1430951 w 10805386"/>
              <a:gd name="connsiteY1" fmla="*/ 3257458 h 5041767"/>
              <a:gd name="connsiteX2" fmla="*/ 3939406 w 10805386"/>
              <a:gd name="connsiteY2" fmla="*/ 4320558 h 5041767"/>
              <a:gd name="connsiteX3" fmla="*/ 5725548 w 10805386"/>
              <a:gd name="connsiteY3" fmla="*/ 1243723 h 5041767"/>
              <a:gd name="connsiteX4" fmla="*/ 8694780 w 10805386"/>
              <a:gd name="connsiteY4" fmla="*/ 3791715 h 5041767"/>
              <a:gd name="connsiteX5" fmla="*/ 10431113 w 10805386"/>
              <a:gd name="connsiteY5" fmla="*/ 380694 h 5041767"/>
              <a:gd name="connsiteX6" fmla="*/ 10805386 w 10805386"/>
              <a:gd name="connsiteY6" fmla="*/ 0 h 5041767"/>
              <a:gd name="connsiteX0" fmla="*/ 0 w 10805386"/>
              <a:gd name="connsiteY0" fmla="*/ 5041767 h 5041767"/>
              <a:gd name="connsiteX1" fmla="*/ 1430951 w 10805386"/>
              <a:gd name="connsiteY1" fmla="*/ 3257458 h 5041767"/>
              <a:gd name="connsiteX2" fmla="*/ 3939406 w 10805386"/>
              <a:gd name="connsiteY2" fmla="*/ 4320558 h 5041767"/>
              <a:gd name="connsiteX3" fmla="*/ 5725548 w 10805386"/>
              <a:gd name="connsiteY3" fmla="*/ 1243723 h 5041767"/>
              <a:gd name="connsiteX4" fmla="*/ 8694780 w 10805386"/>
              <a:gd name="connsiteY4" fmla="*/ 3791715 h 5041767"/>
              <a:gd name="connsiteX5" fmla="*/ 10431113 w 10805386"/>
              <a:gd name="connsiteY5" fmla="*/ 380694 h 5041767"/>
              <a:gd name="connsiteX6" fmla="*/ 10805386 w 10805386"/>
              <a:gd name="connsiteY6" fmla="*/ 0 h 5041767"/>
              <a:gd name="connsiteX0" fmla="*/ 0 w 10805386"/>
              <a:gd name="connsiteY0" fmla="*/ 5041767 h 5041767"/>
              <a:gd name="connsiteX1" fmla="*/ 1430951 w 10805386"/>
              <a:gd name="connsiteY1" fmla="*/ 3257458 h 5041767"/>
              <a:gd name="connsiteX2" fmla="*/ 3939406 w 10805386"/>
              <a:gd name="connsiteY2" fmla="*/ 4320558 h 5041767"/>
              <a:gd name="connsiteX3" fmla="*/ 5725548 w 10805386"/>
              <a:gd name="connsiteY3" fmla="*/ 1243723 h 5041767"/>
              <a:gd name="connsiteX4" fmla="*/ 8694780 w 10805386"/>
              <a:gd name="connsiteY4" fmla="*/ 3791715 h 5041767"/>
              <a:gd name="connsiteX5" fmla="*/ 10431113 w 10805386"/>
              <a:gd name="connsiteY5" fmla="*/ 380694 h 5041767"/>
              <a:gd name="connsiteX6" fmla="*/ 10805386 w 10805386"/>
              <a:gd name="connsiteY6" fmla="*/ 0 h 5041767"/>
              <a:gd name="connsiteX0" fmla="*/ 0 w 10805386"/>
              <a:gd name="connsiteY0" fmla="*/ 5041767 h 5041767"/>
              <a:gd name="connsiteX1" fmla="*/ 1430951 w 10805386"/>
              <a:gd name="connsiteY1" fmla="*/ 3257458 h 5041767"/>
              <a:gd name="connsiteX2" fmla="*/ 3939406 w 10805386"/>
              <a:gd name="connsiteY2" fmla="*/ 4320558 h 5041767"/>
              <a:gd name="connsiteX3" fmla="*/ 5725548 w 10805386"/>
              <a:gd name="connsiteY3" fmla="*/ 1243723 h 5041767"/>
              <a:gd name="connsiteX4" fmla="*/ 8694780 w 10805386"/>
              <a:gd name="connsiteY4" fmla="*/ 3791715 h 5041767"/>
              <a:gd name="connsiteX5" fmla="*/ 10431113 w 10805386"/>
              <a:gd name="connsiteY5" fmla="*/ 380694 h 5041767"/>
              <a:gd name="connsiteX6" fmla="*/ 10805386 w 10805386"/>
              <a:gd name="connsiteY6" fmla="*/ 0 h 5041767"/>
              <a:gd name="connsiteX0" fmla="*/ 0 w 10805386"/>
              <a:gd name="connsiteY0" fmla="*/ 5041767 h 5041767"/>
              <a:gd name="connsiteX1" fmla="*/ 1430951 w 10805386"/>
              <a:gd name="connsiteY1" fmla="*/ 3257458 h 5041767"/>
              <a:gd name="connsiteX2" fmla="*/ 3939406 w 10805386"/>
              <a:gd name="connsiteY2" fmla="*/ 4320558 h 5041767"/>
              <a:gd name="connsiteX3" fmla="*/ 5725548 w 10805386"/>
              <a:gd name="connsiteY3" fmla="*/ 1243723 h 5041767"/>
              <a:gd name="connsiteX4" fmla="*/ 8694780 w 10805386"/>
              <a:gd name="connsiteY4" fmla="*/ 3791715 h 5041767"/>
              <a:gd name="connsiteX5" fmla="*/ 10431113 w 10805386"/>
              <a:gd name="connsiteY5" fmla="*/ 380694 h 5041767"/>
              <a:gd name="connsiteX6" fmla="*/ 10805386 w 10805386"/>
              <a:gd name="connsiteY6" fmla="*/ 0 h 5041767"/>
              <a:gd name="connsiteX0" fmla="*/ 0 w 12509209"/>
              <a:gd name="connsiteY0" fmla="*/ 5143367 h 5143367"/>
              <a:gd name="connsiteX1" fmla="*/ 1430951 w 12509209"/>
              <a:gd name="connsiteY1" fmla="*/ 3359058 h 5143367"/>
              <a:gd name="connsiteX2" fmla="*/ 3939406 w 12509209"/>
              <a:gd name="connsiteY2" fmla="*/ 4422158 h 5143367"/>
              <a:gd name="connsiteX3" fmla="*/ 5725548 w 12509209"/>
              <a:gd name="connsiteY3" fmla="*/ 1345323 h 5143367"/>
              <a:gd name="connsiteX4" fmla="*/ 8694780 w 12509209"/>
              <a:gd name="connsiteY4" fmla="*/ 3893315 h 5143367"/>
              <a:gd name="connsiteX5" fmla="*/ 10431113 w 12509209"/>
              <a:gd name="connsiteY5" fmla="*/ 482294 h 5143367"/>
              <a:gd name="connsiteX6" fmla="*/ 12509209 w 12509209"/>
              <a:gd name="connsiteY6" fmla="*/ 0 h 5143367"/>
              <a:gd name="connsiteX0" fmla="*/ 0 w 12509209"/>
              <a:gd name="connsiteY0" fmla="*/ 5143367 h 5143367"/>
              <a:gd name="connsiteX1" fmla="*/ 1430951 w 12509209"/>
              <a:gd name="connsiteY1" fmla="*/ 3359058 h 5143367"/>
              <a:gd name="connsiteX2" fmla="*/ 3939406 w 12509209"/>
              <a:gd name="connsiteY2" fmla="*/ 4422158 h 5143367"/>
              <a:gd name="connsiteX3" fmla="*/ 5725548 w 12509209"/>
              <a:gd name="connsiteY3" fmla="*/ 1345323 h 5143367"/>
              <a:gd name="connsiteX4" fmla="*/ 8694780 w 12509209"/>
              <a:gd name="connsiteY4" fmla="*/ 3893315 h 5143367"/>
              <a:gd name="connsiteX5" fmla="*/ 10416914 w 12509209"/>
              <a:gd name="connsiteY5" fmla="*/ 736294 h 5143367"/>
              <a:gd name="connsiteX6" fmla="*/ 12509209 w 12509209"/>
              <a:gd name="connsiteY6" fmla="*/ 0 h 51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9209" h="5143367">
                <a:moveTo>
                  <a:pt x="0" y="5143367"/>
                </a:moveTo>
                <a:cubicBezTo>
                  <a:pt x="65543" y="5128522"/>
                  <a:pt x="883974" y="3102541"/>
                  <a:pt x="1430951" y="3359058"/>
                </a:cubicBezTo>
                <a:cubicBezTo>
                  <a:pt x="1977928" y="3615575"/>
                  <a:pt x="3223640" y="4757780"/>
                  <a:pt x="3939406" y="4422158"/>
                </a:cubicBezTo>
                <a:cubicBezTo>
                  <a:pt x="4655172" y="4086536"/>
                  <a:pt x="5090523" y="1334147"/>
                  <a:pt x="5725548" y="1345323"/>
                </a:cubicBezTo>
                <a:cubicBezTo>
                  <a:pt x="6360573" y="1356499"/>
                  <a:pt x="7884834" y="4055989"/>
                  <a:pt x="8694780" y="3893315"/>
                </a:cubicBezTo>
                <a:cubicBezTo>
                  <a:pt x="9504726" y="3730641"/>
                  <a:pt x="9781176" y="1385180"/>
                  <a:pt x="10416914" y="736294"/>
                </a:cubicBezTo>
                <a:cubicBezTo>
                  <a:pt x="11052652" y="87408"/>
                  <a:pt x="12472516" y="44613"/>
                  <a:pt x="12509209" y="0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latin typeface="+mj-lt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179437" y="3782204"/>
            <a:ext cx="1481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 err="1">
                <a:latin typeface="+mj-lt"/>
              </a:rPr>
              <a:t>Enpris</a:t>
            </a:r>
            <a:r>
              <a:rPr lang="sv-SE" sz="1400" dirty="0">
                <a:latin typeface="+mj-lt"/>
              </a:rPr>
              <a:t> och en position för obalanser (införd) </a:t>
            </a:r>
          </a:p>
        </p:txBody>
      </p:sp>
      <p:sp>
        <p:nvSpPr>
          <p:cNvPr id="15" name="Rektangel 14"/>
          <p:cNvSpPr/>
          <p:nvPr/>
        </p:nvSpPr>
        <p:spPr>
          <a:xfrm>
            <a:off x="1316280" y="4753978"/>
            <a:ext cx="1947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latin typeface="+mj-lt"/>
              </a:rPr>
              <a:t>Ny gemensam nordisk kapacitetsmarknad för aFRR</a:t>
            </a:r>
          </a:p>
        </p:txBody>
      </p:sp>
      <p:sp>
        <p:nvSpPr>
          <p:cNvPr id="16" name="Rektangel 15"/>
          <p:cNvSpPr/>
          <p:nvPr/>
        </p:nvSpPr>
        <p:spPr>
          <a:xfrm>
            <a:off x="1942194" y="3073928"/>
            <a:ext cx="19971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latin typeface="+mj-lt"/>
              </a:rPr>
              <a:t>Ny svensk kapacitetsmarknad för aFRR</a:t>
            </a:r>
          </a:p>
        </p:txBody>
      </p:sp>
      <p:sp>
        <p:nvSpPr>
          <p:cNvPr id="17" name="Ellips 16"/>
          <p:cNvSpPr/>
          <p:nvPr/>
        </p:nvSpPr>
        <p:spPr>
          <a:xfrm>
            <a:off x="3089432" y="4629984"/>
            <a:ext cx="144000" cy="144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latin typeface="+mj-lt"/>
            </a:endParaRPr>
          </a:p>
        </p:txBody>
      </p:sp>
      <p:sp>
        <p:nvSpPr>
          <p:cNvPr id="18" name="Ellips 17"/>
          <p:cNvSpPr/>
          <p:nvPr/>
        </p:nvSpPr>
        <p:spPr>
          <a:xfrm>
            <a:off x="1982096" y="3821425"/>
            <a:ext cx="144000" cy="144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latin typeface="+mj-lt"/>
            </a:endParaRPr>
          </a:p>
        </p:txBody>
      </p:sp>
      <p:sp>
        <p:nvSpPr>
          <p:cNvPr id="20" name="Ellips 19"/>
          <p:cNvSpPr/>
          <p:nvPr/>
        </p:nvSpPr>
        <p:spPr>
          <a:xfrm>
            <a:off x="1284422" y="4315053"/>
            <a:ext cx="144000" cy="144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latin typeface="+mj-lt"/>
            </a:endParaRPr>
          </a:p>
        </p:txBody>
      </p:sp>
      <p:sp>
        <p:nvSpPr>
          <p:cNvPr id="21" name="Ellips 20"/>
          <p:cNvSpPr/>
          <p:nvPr/>
        </p:nvSpPr>
        <p:spPr>
          <a:xfrm>
            <a:off x="4865973" y="3528836"/>
            <a:ext cx="144000" cy="144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latin typeface="+mj-lt"/>
            </a:endParaRPr>
          </a:p>
        </p:txBody>
      </p:sp>
      <p:sp>
        <p:nvSpPr>
          <p:cNvPr id="22" name="Ellips 21"/>
          <p:cNvSpPr/>
          <p:nvPr/>
        </p:nvSpPr>
        <p:spPr>
          <a:xfrm>
            <a:off x="4544904" y="4361261"/>
            <a:ext cx="144000" cy="144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latin typeface="+mj-lt"/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4661438" y="4332653"/>
            <a:ext cx="370325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latin typeface="+mj-lt"/>
                <a:ea typeface="Georgia" panose="02040502050405020303" pitchFamily="18" charset="0"/>
                <a:cs typeface="Times New Roman" panose="02020603050405020304" pitchFamily="18" charset="0"/>
              </a:rPr>
              <a:t>2023-05-22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+mj-lt"/>
              </a:rPr>
              <a:t>Förändring i balansavräkningen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+mj-lt"/>
              </a:rPr>
              <a:t>15 minuters produkter </a:t>
            </a:r>
            <a:r>
              <a:rPr lang="sv-SE" sz="1400" i="1" dirty="0">
                <a:latin typeface="+mj-lt"/>
              </a:rPr>
              <a:t>inom</a:t>
            </a:r>
            <a:r>
              <a:rPr lang="sv-SE" sz="1400" dirty="0">
                <a:latin typeface="+mj-lt"/>
              </a:rPr>
              <a:t> budområden</a:t>
            </a:r>
          </a:p>
        </p:txBody>
      </p:sp>
      <p:sp>
        <p:nvSpPr>
          <p:cNvPr id="24" name="Rektangel 23"/>
          <p:cNvSpPr/>
          <p:nvPr/>
        </p:nvSpPr>
        <p:spPr>
          <a:xfrm>
            <a:off x="5009973" y="3457176"/>
            <a:ext cx="27783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latin typeface="+mj-lt"/>
                <a:ea typeface="Georgia" panose="02040502050405020303" pitchFamily="18" charset="0"/>
                <a:cs typeface="Times New Roman" panose="02020603050405020304" pitchFamily="18" charset="0"/>
              </a:rPr>
              <a:t>2023-11-01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+mj-lt"/>
              </a:rPr>
              <a:t>Mätförordningen träder i kraft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+mj-lt"/>
              </a:rPr>
              <a:t>Rapportering på 15min</a:t>
            </a:r>
          </a:p>
        </p:txBody>
      </p:sp>
      <p:sp>
        <p:nvSpPr>
          <p:cNvPr id="25" name="Rubrik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NBM tidslinje</a:t>
            </a:r>
            <a:br>
              <a:rPr lang="sv-SE" dirty="0"/>
            </a:br>
            <a:r>
              <a:rPr lang="sv-SE" sz="2800" dirty="0"/>
              <a:t>Ett urval leveranser ur Svenskt perspektiv</a:t>
            </a:r>
            <a:endParaRPr lang="sv-SE" dirty="0"/>
          </a:p>
        </p:txBody>
      </p:sp>
      <p:sp>
        <p:nvSpPr>
          <p:cNvPr id="27" name="Rektangel 26"/>
          <p:cNvSpPr/>
          <p:nvPr/>
        </p:nvSpPr>
        <p:spPr>
          <a:xfrm>
            <a:off x="4544904" y="2134336"/>
            <a:ext cx="1281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latin typeface="+mj-lt"/>
              </a:rPr>
              <a:t>BSP roll införs</a:t>
            </a:r>
          </a:p>
        </p:txBody>
      </p:sp>
      <p:sp>
        <p:nvSpPr>
          <p:cNvPr id="28" name="Rektangel 27"/>
          <p:cNvSpPr/>
          <p:nvPr/>
        </p:nvSpPr>
        <p:spPr>
          <a:xfrm>
            <a:off x="9216558" y="3182726"/>
            <a:ext cx="11759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latin typeface="+mj-lt"/>
              </a:rPr>
              <a:t>15min ISP</a:t>
            </a:r>
          </a:p>
        </p:txBody>
      </p:sp>
      <p:sp>
        <p:nvSpPr>
          <p:cNvPr id="29" name="Rektangel 28"/>
          <p:cNvSpPr/>
          <p:nvPr/>
        </p:nvSpPr>
        <p:spPr>
          <a:xfrm>
            <a:off x="6756441" y="2322890"/>
            <a:ext cx="1510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latin typeface="+mj-lt"/>
              </a:rPr>
              <a:t>Automatisk mFRR EAM</a:t>
            </a:r>
          </a:p>
        </p:txBody>
      </p:sp>
      <p:sp>
        <p:nvSpPr>
          <p:cNvPr id="30" name="Rektangel 29"/>
          <p:cNvSpPr/>
          <p:nvPr/>
        </p:nvSpPr>
        <p:spPr>
          <a:xfrm>
            <a:off x="9338526" y="2866250"/>
            <a:ext cx="11759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latin typeface="+mj-lt"/>
              </a:rPr>
              <a:t>15min ID</a:t>
            </a:r>
          </a:p>
        </p:txBody>
      </p:sp>
      <p:sp>
        <p:nvSpPr>
          <p:cNvPr id="31" name="Rektangel 30"/>
          <p:cNvSpPr/>
          <p:nvPr/>
        </p:nvSpPr>
        <p:spPr>
          <a:xfrm>
            <a:off x="9682702" y="1913042"/>
            <a:ext cx="11759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latin typeface="+mj-lt"/>
              </a:rPr>
              <a:t>15min DA</a:t>
            </a:r>
          </a:p>
        </p:txBody>
      </p:sp>
      <p:sp>
        <p:nvSpPr>
          <p:cNvPr id="32" name="Rektangel 31"/>
          <p:cNvSpPr/>
          <p:nvPr/>
        </p:nvSpPr>
        <p:spPr>
          <a:xfrm>
            <a:off x="9569676" y="79129"/>
            <a:ext cx="1889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latin typeface="+mj-lt"/>
              </a:rPr>
              <a:t>Anslutning till </a:t>
            </a:r>
            <a:br>
              <a:rPr lang="sv-SE" sz="1400" dirty="0">
                <a:latin typeface="+mj-lt"/>
              </a:rPr>
            </a:br>
            <a:r>
              <a:rPr lang="sv-SE" sz="1400" dirty="0">
                <a:latin typeface="+mj-lt"/>
              </a:rPr>
              <a:t>MARI och PICASSO</a:t>
            </a:r>
          </a:p>
        </p:txBody>
      </p:sp>
      <p:sp>
        <p:nvSpPr>
          <p:cNvPr id="33" name="Rektangel 32"/>
          <p:cNvSpPr/>
          <p:nvPr/>
        </p:nvSpPr>
        <p:spPr>
          <a:xfrm>
            <a:off x="10283316" y="5425300"/>
            <a:ext cx="11759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400" dirty="0">
                <a:latin typeface="+mj-lt"/>
              </a:rPr>
              <a:t>2023-03-28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790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Kub 23"/>
          <p:cNvSpPr/>
          <p:nvPr/>
        </p:nvSpPr>
        <p:spPr>
          <a:xfrm>
            <a:off x="1637148" y="4006973"/>
            <a:ext cx="8311987" cy="1579193"/>
          </a:xfrm>
          <a:prstGeom prst="cube">
            <a:avLst>
              <a:gd name="adj" fmla="val 89525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>
              <a:solidFill>
                <a:schemeClr val="tx1"/>
              </a:solidFill>
            </a:endParaRPr>
          </a:p>
        </p:txBody>
      </p:sp>
      <p:sp>
        <p:nvSpPr>
          <p:cNvPr id="58" name="Ellips 57"/>
          <p:cNvSpPr/>
          <p:nvPr/>
        </p:nvSpPr>
        <p:spPr>
          <a:xfrm rot="1020720">
            <a:off x="3152110" y="1363169"/>
            <a:ext cx="3245173" cy="2263808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>
              <a:solidFill>
                <a:schemeClr val="tx1"/>
              </a:solidFill>
            </a:endParaRPr>
          </a:p>
        </p:txBody>
      </p:sp>
      <p:sp>
        <p:nvSpPr>
          <p:cNvPr id="34" name="Ellips 33"/>
          <p:cNvSpPr/>
          <p:nvPr/>
        </p:nvSpPr>
        <p:spPr>
          <a:xfrm rot="1694052">
            <a:off x="5425739" y="2566994"/>
            <a:ext cx="3686182" cy="2679251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0" name="Kub 49"/>
          <p:cNvSpPr/>
          <p:nvPr/>
        </p:nvSpPr>
        <p:spPr>
          <a:xfrm>
            <a:off x="6411457" y="3973233"/>
            <a:ext cx="2583577" cy="1344317"/>
          </a:xfrm>
          <a:prstGeom prst="cube">
            <a:avLst>
              <a:gd name="adj" fmla="val 47309"/>
            </a:avLst>
          </a:prstGeom>
          <a:gradFill flip="none" rotWithShape="1">
            <a:gsLst>
              <a:gs pos="0">
                <a:srgbClr val="155E8F"/>
              </a:gs>
              <a:gs pos="50000">
                <a:srgbClr val="258AD5"/>
              </a:gs>
              <a:gs pos="100000">
                <a:srgbClr val="8EC5EA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15 min mätning </a:t>
            </a:r>
          </a:p>
          <a:p>
            <a:pPr algn="ctr"/>
            <a:r>
              <a:rPr lang="sv-SE" sz="1100" dirty="0">
                <a:solidFill>
                  <a:schemeClr val="tx1"/>
                </a:solidFill>
              </a:rPr>
              <a:t>av energivolymer</a:t>
            </a:r>
          </a:p>
        </p:txBody>
      </p:sp>
      <p:sp>
        <p:nvSpPr>
          <p:cNvPr id="52" name="Kub 51"/>
          <p:cNvSpPr/>
          <p:nvPr/>
        </p:nvSpPr>
        <p:spPr>
          <a:xfrm>
            <a:off x="6609961" y="3198729"/>
            <a:ext cx="2189490" cy="1335868"/>
          </a:xfrm>
          <a:prstGeom prst="cube">
            <a:avLst>
              <a:gd name="adj" fmla="val 34070"/>
            </a:avLst>
          </a:prstGeom>
          <a:gradFill flip="none" rotWithShape="1">
            <a:gsLst>
              <a:gs pos="0">
                <a:srgbClr val="155E8F"/>
              </a:gs>
              <a:gs pos="50000">
                <a:srgbClr val="258AD5"/>
              </a:gs>
              <a:gs pos="100000">
                <a:srgbClr val="8EC5EA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eSett räknar på 15 min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sv-SE" dirty="0"/>
              <a:t>Relevanta delar i NBM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4294967295"/>
          </p:nvPr>
        </p:nvSpPr>
        <p:spPr>
          <a:xfrm>
            <a:off x="732809" y="5838734"/>
            <a:ext cx="7365429" cy="1000973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sv-SE" sz="1200" dirty="0"/>
              <a:t>MTU Market </a:t>
            </a:r>
            <a:r>
              <a:rPr lang="sv-SE" sz="1200" dirty="0" err="1"/>
              <a:t>Time</a:t>
            </a:r>
            <a:r>
              <a:rPr lang="sv-SE" sz="1200" dirty="0"/>
              <a:t> </a:t>
            </a:r>
            <a:r>
              <a:rPr lang="sv-SE" sz="1200" dirty="0" err="1"/>
              <a:t>Unit</a:t>
            </a:r>
            <a:endParaRPr lang="sv-SE" sz="1200" dirty="0"/>
          </a:p>
          <a:p>
            <a:pPr marL="0" indent="0">
              <a:spcAft>
                <a:spcPts val="0"/>
              </a:spcAft>
              <a:buNone/>
            </a:pPr>
            <a:r>
              <a:rPr lang="sv-SE" sz="1200" dirty="0"/>
              <a:t>ISP   </a:t>
            </a:r>
            <a:r>
              <a:rPr lang="sv-SE" sz="1200" dirty="0" err="1"/>
              <a:t>Imbalance</a:t>
            </a:r>
            <a:r>
              <a:rPr lang="sv-SE" sz="1200" dirty="0"/>
              <a:t> Settlement Period</a:t>
            </a:r>
          </a:p>
          <a:p>
            <a:pPr marL="0" indent="0">
              <a:spcAft>
                <a:spcPts val="0"/>
              </a:spcAft>
              <a:buNone/>
            </a:pPr>
            <a:r>
              <a:rPr lang="sv-SE" sz="1200" dirty="0"/>
              <a:t>DA    SDAC Singel Day </a:t>
            </a:r>
            <a:r>
              <a:rPr lang="sv-SE" sz="1200" dirty="0" err="1"/>
              <a:t>Ahead</a:t>
            </a:r>
            <a:r>
              <a:rPr lang="sv-SE" sz="1200" dirty="0"/>
              <a:t> </a:t>
            </a:r>
            <a:r>
              <a:rPr lang="sv-SE" sz="1200" dirty="0" err="1"/>
              <a:t>Coupling</a:t>
            </a:r>
            <a:endParaRPr lang="sv-SE" sz="1200" dirty="0"/>
          </a:p>
          <a:p>
            <a:pPr marL="0" indent="0">
              <a:spcAft>
                <a:spcPts val="0"/>
              </a:spcAft>
              <a:buNone/>
            </a:pPr>
            <a:r>
              <a:rPr lang="sv-SE" sz="1200" dirty="0"/>
              <a:t>ID     SIDC </a:t>
            </a:r>
            <a:r>
              <a:rPr lang="sv-SE" sz="1200" dirty="0" err="1"/>
              <a:t>Single</a:t>
            </a:r>
            <a:r>
              <a:rPr lang="sv-SE" sz="1200" dirty="0"/>
              <a:t> </a:t>
            </a:r>
            <a:r>
              <a:rPr lang="sv-SE" sz="1200" dirty="0" err="1"/>
              <a:t>Intraday</a:t>
            </a:r>
            <a:r>
              <a:rPr lang="sv-SE" sz="1200" dirty="0"/>
              <a:t> </a:t>
            </a:r>
            <a:r>
              <a:rPr lang="sv-SE" sz="1200" dirty="0" err="1"/>
              <a:t>Coupling</a:t>
            </a:r>
            <a:endParaRPr lang="sv-SE" sz="1200" dirty="0"/>
          </a:p>
          <a:p>
            <a:pPr marL="0" indent="0">
              <a:spcAft>
                <a:spcPts val="0"/>
              </a:spcAft>
              <a:buNone/>
            </a:pPr>
            <a:r>
              <a:rPr lang="sv-SE" sz="1200" dirty="0"/>
              <a:t>mFRR EAM   Manuel </a:t>
            </a:r>
            <a:r>
              <a:rPr lang="sv-SE" sz="1200" dirty="0" err="1"/>
              <a:t>Frequency</a:t>
            </a:r>
            <a:r>
              <a:rPr lang="sv-SE" sz="1200" dirty="0"/>
              <a:t> Restoration </a:t>
            </a:r>
            <a:r>
              <a:rPr lang="sv-SE" sz="1200" dirty="0" err="1"/>
              <a:t>Reserves</a:t>
            </a:r>
            <a:r>
              <a:rPr lang="sv-SE" sz="1200" dirty="0"/>
              <a:t> Energy </a:t>
            </a:r>
            <a:r>
              <a:rPr lang="sv-SE" sz="1200" dirty="0" err="1"/>
              <a:t>Activation</a:t>
            </a:r>
            <a:r>
              <a:rPr lang="sv-SE" sz="1200" dirty="0"/>
              <a:t> Market</a:t>
            </a:r>
          </a:p>
        </p:txBody>
      </p:sp>
      <p:sp>
        <p:nvSpPr>
          <p:cNvPr id="38" name="textruta 37"/>
          <p:cNvSpPr txBox="1"/>
          <p:nvPr/>
        </p:nvSpPr>
        <p:spPr>
          <a:xfrm>
            <a:off x="6447213" y="2495073"/>
            <a:ext cx="110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ISP</a:t>
            </a:r>
          </a:p>
        </p:txBody>
      </p:sp>
      <p:sp>
        <p:nvSpPr>
          <p:cNvPr id="11" name="Kub 10"/>
          <p:cNvSpPr/>
          <p:nvPr/>
        </p:nvSpPr>
        <p:spPr>
          <a:xfrm>
            <a:off x="2565319" y="4114520"/>
            <a:ext cx="3227822" cy="1160952"/>
          </a:xfrm>
          <a:prstGeom prst="cube">
            <a:avLst>
              <a:gd name="adj" fmla="val 61159"/>
            </a:avLst>
          </a:prstGeom>
          <a:gradFill flip="none" rotWithShape="1">
            <a:gsLst>
              <a:gs pos="0">
                <a:srgbClr val="155E8F"/>
              </a:gs>
              <a:gs pos="50000">
                <a:srgbClr val="258AD5"/>
              </a:gs>
              <a:gs pos="100000">
                <a:srgbClr val="8EC5EA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Flödesbaserade kapaciteter i DA</a:t>
            </a:r>
          </a:p>
        </p:txBody>
      </p:sp>
      <p:sp>
        <p:nvSpPr>
          <p:cNvPr id="40" name="Kub 39"/>
          <p:cNvSpPr/>
          <p:nvPr/>
        </p:nvSpPr>
        <p:spPr>
          <a:xfrm>
            <a:off x="2980267" y="3918385"/>
            <a:ext cx="2217780" cy="822064"/>
          </a:xfrm>
          <a:prstGeom prst="cube">
            <a:avLst>
              <a:gd name="adj" fmla="val 31327"/>
            </a:avLst>
          </a:prstGeom>
          <a:gradFill flip="none" rotWithShape="1">
            <a:gsLst>
              <a:gs pos="0">
                <a:srgbClr val="155E8F"/>
              </a:gs>
              <a:gs pos="50000">
                <a:srgbClr val="258AD5"/>
              </a:gs>
              <a:gs pos="100000">
                <a:srgbClr val="8EC5EA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Automatik i reglerkraftavrop</a:t>
            </a:r>
          </a:p>
          <a:p>
            <a:pPr algn="ctr"/>
            <a:r>
              <a:rPr lang="sv-SE" sz="1100" dirty="0">
                <a:solidFill>
                  <a:schemeClr val="tx1"/>
                </a:solidFill>
              </a:rPr>
              <a:t>mFRR EAM</a:t>
            </a:r>
          </a:p>
        </p:txBody>
      </p:sp>
      <p:sp>
        <p:nvSpPr>
          <p:cNvPr id="42" name="Kub 41"/>
          <p:cNvSpPr/>
          <p:nvPr/>
        </p:nvSpPr>
        <p:spPr>
          <a:xfrm>
            <a:off x="2776459" y="3292456"/>
            <a:ext cx="2628759" cy="822064"/>
          </a:xfrm>
          <a:prstGeom prst="cube">
            <a:avLst>
              <a:gd name="adj" fmla="val 31327"/>
            </a:avLst>
          </a:prstGeom>
          <a:gradFill flip="none" rotWithShape="1">
            <a:gsLst>
              <a:gs pos="0">
                <a:srgbClr val="155E8F"/>
              </a:gs>
              <a:gs pos="50000">
                <a:srgbClr val="258AD5"/>
              </a:gs>
              <a:gs pos="100000">
                <a:srgbClr val="8EC5EA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1100" dirty="0">
                <a:solidFill>
                  <a:schemeClr val="tx1"/>
                </a:solidFill>
              </a:rPr>
              <a:t>15 minuters produkter för </a:t>
            </a:r>
          </a:p>
          <a:p>
            <a:pPr lvl="0" algn="ctr"/>
            <a:r>
              <a:rPr lang="sv-SE" sz="1100" dirty="0">
                <a:solidFill>
                  <a:schemeClr val="tx1"/>
                </a:solidFill>
              </a:rPr>
              <a:t>mFRR EAM</a:t>
            </a:r>
          </a:p>
        </p:txBody>
      </p:sp>
      <p:sp>
        <p:nvSpPr>
          <p:cNvPr id="46" name="Kub 45"/>
          <p:cNvSpPr/>
          <p:nvPr/>
        </p:nvSpPr>
        <p:spPr>
          <a:xfrm>
            <a:off x="3762639" y="2871803"/>
            <a:ext cx="4575023" cy="619908"/>
          </a:xfrm>
          <a:prstGeom prst="cube">
            <a:avLst>
              <a:gd name="adj" fmla="val 31327"/>
            </a:avLst>
          </a:prstGeom>
          <a:gradFill flip="none" rotWithShape="1">
            <a:gsLst>
              <a:gs pos="0">
                <a:srgbClr val="155E8F"/>
              </a:gs>
              <a:gs pos="50000">
                <a:srgbClr val="258AD5"/>
              </a:gs>
              <a:gs pos="100000">
                <a:srgbClr val="8EC5EA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Obalanspris och avräkning av obalanser på 15 minuter</a:t>
            </a:r>
          </a:p>
        </p:txBody>
      </p:sp>
      <p:sp>
        <p:nvSpPr>
          <p:cNvPr id="59" name="textruta 58"/>
          <p:cNvSpPr txBox="1"/>
          <p:nvPr/>
        </p:nvSpPr>
        <p:spPr>
          <a:xfrm>
            <a:off x="5251243" y="1766530"/>
            <a:ext cx="94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MTU </a:t>
            </a:r>
          </a:p>
        </p:txBody>
      </p:sp>
      <p:sp>
        <p:nvSpPr>
          <p:cNvPr id="3" name="Bildtext 1 (dekorstreck) 2"/>
          <p:cNvSpPr/>
          <p:nvPr/>
        </p:nvSpPr>
        <p:spPr>
          <a:xfrm>
            <a:off x="9478396" y="2631600"/>
            <a:ext cx="1946971" cy="419477"/>
          </a:xfrm>
          <a:prstGeom prst="accentCallout1">
            <a:avLst>
              <a:gd name="adj1" fmla="val 18750"/>
              <a:gd name="adj2" fmla="val -8333"/>
              <a:gd name="adj3" fmla="val 289513"/>
              <a:gd name="adj4" fmla="val -44202"/>
            </a:avLst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2023-05-22</a:t>
            </a:r>
          </a:p>
        </p:txBody>
      </p:sp>
      <p:sp>
        <p:nvSpPr>
          <p:cNvPr id="30" name="Bildtext 1 (dekorstreck) 29"/>
          <p:cNvSpPr/>
          <p:nvPr/>
        </p:nvSpPr>
        <p:spPr>
          <a:xfrm>
            <a:off x="9478396" y="4979547"/>
            <a:ext cx="1946971" cy="438705"/>
          </a:xfrm>
          <a:prstGeom prst="accentCallout1">
            <a:avLst>
              <a:gd name="adj1" fmla="val 18750"/>
              <a:gd name="adj2" fmla="val -8333"/>
              <a:gd name="adj3" fmla="val -71360"/>
              <a:gd name="adj4" fmla="val -40289"/>
            </a:avLst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2023-11-01</a:t>
            </a:r>
          </a:p>
        </p:txBody>
      </p:sp>
      <p:sp>
        <p:nvSpPr>
          <p:cNvPr id="44" name="Kub 43"/>
          <p:cNvSpPr/>
          <p:nvPr/>
        </p:nvSpPr>
        <p:spPr>
          <a:xfrm>
            <a:off x="4032866" y="2208372"/>
            <a:ext cx="1943054" cy="822064"/>
          </a:xfrm>
          <a:prstGeom prst="cube">
            <a:avLst>
              <a:gd name="adj" fmla="val 31327"/>
            </a:avLst>
          </a:prstGeom>
          <a:gradFill flip="none" rotWithShape="1">
            <a:gsLst>
              <a:gs pos="0">
                <a:srgbClr val="155E8F"/>
              </a:gs>
              <a:gs pos="50000">
                <a:srgbClr val="258AD5"/>
              </a:gs>
              <a:gs pos="100000">
                <a:srgbClr val="8EC5EA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15 minuters MTU på ID</a:t>
            </a:r>
          </a:p>
        </p:txBody>
      </p:sp>
      <p:sp>
        <p:nvSpPr>
          <p:cNvPr id="54" name="Kub 53"/>
          <p:cNvSpPr/>
          <p:nvPr/>
        </p:nvSpPr>
        <p:spPr>
          <a:xfrm>
            <a:off x="3743291" y="1585265"/>
            <a:ext cx="1503568" cy="822064"/>
          </a:xfrm>
          <a:prstGeom prst="cube">
            <a:avLst>
              <a:gd name="adj" fmla="val 31327"/>
            </a:avLst>
          </a:prstGeom>
          <a:gradFill flip="none" rotWithShape="1">
            <a:gsLst>
              <a:gs pos="0">
                <a:srgbClr val="155E8F"/>
              </a:gs>
              <a:gs pos="50000">
                <a:srgbClr val="258AD5"/>
              </a:gs>
              <a:gs pos="100000">
                <a:srgbClr val="8EC5EA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15 minuters MTU på DA</a:t>
            </a:r>
          </a:p>
        </p:txBody>
      </p:sp>
      <p:sp>
        <p:nvSpPr>
          <p:cNvPr id="29" name="Kub 28"/>
          <p:cNvSpPr/>
          <p:nvPr/>
        </p:nvSpPr>
        <p:spPr>
          <a:xfrm>
            <a:off x="9814658" y="244868"/>
            <a:ext cx="1943054" cy="822064"/>
          </a:xfrm>
          <a:prstGeom prst="cube">
            <a:avLst>
              <a:gd name="adj" fmla="val 31327"/>
            </a:avLst>
          </a:prstGeom>
          <a:gradFill flip="none" rotWithShape="1">
            <a:gsLst>
              <a:gs pos="0">
                <a:srgbClr val="155E8F"/>
              </a:gs>
              <a:gs pos="50000">
                <a:srgbClr val="258AD5"/>
              </a:gs>
              <a:gs pos="100000">
                <a:srgbClr val="8EC5EA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PICASSO</a:t>
            </a:r>
          </a:p>
        </p:txBody>
      </p:sp>
      <p:sp>
        <p:nvSpPr>
          <p:cNvPr id="56" name="Kub 55"/>
          <p:cNvSpPr/>
          <p:nvPr/>
        </p:nvSpPr>
        <p:spPr>
          <a:xfrm>
            <a:off x="8098238" y="368673"/>
            <a:ext cx="2030185" cy="852792"/>
          </a:xfrm>
          <a:prstGeom prst="cube">
            <a:avLst>
              <a:gd name="adj" fmla="val 14617"/>
            </a:avLst>
          </a:prstGeom>
          <a:gradFill flip="none" rotWithShape="1">
            <a:gsLst>
              <a:gs pos="0">
                <a:srgbClr val="155E8F"/>
              </a:gs>
              <a:gs pos="50000">
                <a:srgbClr val="258AD5"/>
              </a:gs>
              <a:gs pos="100000">
                <a:srgbClr val="8EC5EA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MARI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50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Kub 23"/>
          <p:cNvSpPr/>
          <p:nvPr/>
        </p:nvSpPr>
        <p:spPr>
          <a:xfrm>
            <a:off x="1637148" y="4006973"/>
            <a:ext cx="8311987" cy="1579193"/>
          </a:xfrm>
          <a:prstGeom prst="cube">
            <a:avLst>
              <a:gd name="adj" fmla="val 89525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>
              <a:solidFill>
                <a:schemeClr val="tx1"/>
              </a:solidFill>
            </a:endParaRPr>
          </a:p>
        </p:txBody>
      </p:sp>
      <p:sp>
        <p:nvSpPr>
          <p:cNvPr id="58" name="Ellips 57"/>
          <p:cNvSpPr/>
          <p:nvPr/>
        </p:nvSpPr>
        <p:spPr>
          <a:xfrm rot="1020720">
            <a:off x="3152110" y="1363169"/>
            <a:ext cx="3245173" cy="2263808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>
              <a:solidFill>
                <a:schemeClr val="tx1"/>
              </a:solidFill>
            </a:endParaRPr>
          </a:p>
        </p:txBody>
      </p:sp>
      <p:sp>
        <p:nvSpPr>
          <p:cNvPr id="34" name="Ellips 33"/>
          <p:cNvSpPr/>
          <p:nvPr/>
        </p:nvSpPr>
        <p:spPr>
          <a:xfrm rot="1694052">
            <a:off x="5425739" y="2566994"/>
            <a:ext cx="3686182" cy="2679251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0" name="Kub 49"/>
          <p:cNvSpPr/>
          <p:nvPr/>
        </p:nvSpPr>
        <p:spPr>
          <a:xfrm>
            <a:off x="6411457" y="3973233"/>
            <a:ext cx="2583577" cy="1344317"/>
          </a:xfrm>
          <a:prstGeom prst="cube">
            <a:avLst>
              <a:gd name="adj" fmla="val 47309"/>
            </a:avLst>
          </a:prstGeom>
          <a:gradFill flip="none" rotWithShape="1">
            <a:gsLst>
              <a:gs pos="0">
                <a:srgbClr val="155E8F"/>
              </a:gs>
              <a:gs pos="50000">
                <a:srgbClr val="258AD5"/>
              </a:gs>
              <a:gs pos="100000">
                <a:srgbClr val="8EC5EA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15 min mätning </a:t>
            </a:r>
          </a:p>
          <a:p>
            <a:pPr algn="ctr"/>
            <a:r>
              <a:rPr lang="sv-SE" sz="1100" dirty="0">
                <a:solidFill>
                  <a:schemeClr val="tx1"/>
                </a:solidFill>
              </a:rPr>
              <a:t>av energivolymer</a:t>
            </a:r>
          </a:p>
        </p:txBody>
      </p:sp>
      <p:sp>
        <p:nvSpPr>
          <p:cNvPr id="52" name="Kub 51"/>
          <p:cNvSpPr/>
          <p:nvPr/>
        </p:nvSpPr>
        <p:spPr>
          <a:xfrm>
            <a:off x="6609961" y="3198729"/>
            <a:ext cx="2189490" cy="1335868"/>
          </a:xfrm>
          <a:prstGeom prst="cube">
            <a:avLst>
              <a:gd name="adj" fmla="val 34070"/>
            </a:avLst>
          </a:prstGeom>
          <a:gradFill flip="none" rotWithShape="1">
            <a:gsLst>
              <a:gs pos="0">
                <a:srgbClr val="155E8F"/>
              </a:gs>
              <a:gs pos="50000">
                <a:srgbClr val="258AD5"/>
              </a:gs>
              <a:gs pos="100000">
                <a:srgbClr val="8EC5EA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eSett räknar på 15 min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sv-SE" dirty="0"/>
              <a:t>Relevanta delar i NBM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4294967295"/>
          </p:nvPr>
        </p:nvSpPr>
        <p:spPr>
          <a:xfrm>
            <a:off x="732809" y="5838734"/>
            <a:ext cx="7365429" cy="1000973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sv-SE" sz="1200" dirty="0"/>
              <a:t>MTU Market </a:t>
            </a:r>
            <a:r>
              <a:rPr lang="sv-SE" sz="1200" dirty="0" err="1"/>
              <a:t>Time</a:t>
            </a:r>
            <a:r>
              <a:rPr lang="sv-SE" sz="1200" dirty="0"/>
              <a:t> </a:t>
            </a:r>
            <a:r>
              <a:rPr lang="sv-SE" sz="1200" dirty="0" err="1"/>
              <a:t>Unit</a:t>
            </a:r>
            <a:endParaRPr lang="sv-SE" sz="1200" dirty="0"/>
          </a:p>
          <a:p>
            <a:pPr marL="0" indent="0">
              <a:spcAft>
                <a:spcPts val="0"/>
              </a:spcAft>
              <a:buNone/>
            </a:pPr>
            <a:r>
              <a:rPr lang="sv-SE" sz="1200" dirty="0"/>
              <a:t>ISP   </a:t>
            </a:r>
            <a:r>
              <a:rPr lang="sv-SE" sz="1200" dirty="0" err="1"/>
              <a:t>Imbalance</a:t>
            </a:r>
            <a:r>
              <a:rPr lang="sv-SE" sz="1200" dirty="0"/>
              <a:t> Settlement Period</a:t>
            </a:r>
          </a:p>
          <a:p>
            <a:pPr marL="0" indent="0">
              <a:spcAft>
                <a:spcPts val="0"/>
              </a:spcAft>
              <a:buNone/>
            </a:pPr>
            <a:r>
              <a:rPr lang="sv-SE" sz="1200" dirty="0"/>
              <a:t>DA    SDAC Singel Day </a:t>
            </a:r>
            <a:r>
              <a:rPr lang="sv-SE" sz="1200" dirty="0" err="1"/>
              <a:t>Ahead</a:t>
            </a:r>
            <a:r>
              <a:rPr lang="sv-SE" sz="1200" dirty="0"/>
              <a:t> </a:t>
            </a:r>
            <a:r>
              <a:rPr lang="sv-SE" sz="1200" dirty="0" err="1"/>
              <a:t>Coupling</a:t>
            </a:r>
            <a:endParaRPr lang="sv-SE" sz="1200" dirty="0"/>
          </a:p>
          <a:p>
            <a:pPr marL="0" indent="0">
              <a:spcAft>
                <a:spcPts val="0"/>
              </a:spcAft>
              <a:buNone/>
            </a:pPr>
            <a:r>
              <a:rPr lang="sv-SE" sz="1200" dirty="0"/>
              <a:t>ID     SIDC </a:t>
            </a:r>
            <a:r>
              <a:rPr lang="sv-SE" sz="1200" dirty="0" err="1"/>
              <a:t>Single</a:t>
            </a:r>
            <a:r>
              <a:rPr lang="sv-SE" sz="1200" dirty="0"/>
              <a:t> </a:t>
            </a:r>
            <a:r>
              <a:rPr lang="sv-SE" sz="1200" dirty="0" err="1"/>
              <a:t>Intraday</a:t>
            </a:r>
            <a:r>
              <a:rPr lang="sv-SE" sz="1200" dirty="0"/>
              <a:t> </a:t>
            </a:r>
            <a:r>
              <a:rPr lang="sv-SE" sz="1200" dirty="0" err="1"/>
              <a:t>Coupling</a:t>
            </a:r>
            <a:endParaRPr lang="sv-SE" sz="1200" dirty="0"/>
          </a:p>
          <a:p>
            <a:pPr marL="0" indent="0">
              <a:spcAft>
                <a:spcPts val="0"/>
              </a:spcAft>
              <a:buNone/>
            </a:pPr>
            <a:r>
              <a:rPr lang="sv-SE" sz="1200" dirty="0"/>
              <a:t>mFRR EAM   Manuel </a:t>
            </a:r>
            <a:r>
              <a:rPr lang="sv-SE" sz="1200" dirty="0" err="1"/>
              <a:t>Frequency</a:t>
            </a:r>
            <a:r>
              <a:rPr lang="sv-SE" sz="1200" dirty="0"/>
              <a:t> Restoration </a:t>
            </a:r>
            <a:r>
              <a:rPr lang="sv-SE" sz="1200" dirty="0" err="1"/>
              <a:t>Reserves</a:t>
            </a:r>
            <a:r>
              <a:rPr lang="sv-SE" sz="1200" dirty="0"/>
              <a:t> Energy </a:t>
            </a:r>
            <a:r>
              <a:rPr lang="sv-SE" sz="1200" dirty="0" err="1"/>
              <a:t>Activation</a:t>
            </a:r>
            <a:r>
              <a:rPr lang="sv-SE" sz="1200" dirty="0"/>
              <a:t> Market</a:t>
            </a:r>
          </a:p>
        </p:txBody>
      </p:sp>
      <p:sp>
        <p:nvSpPr>
          <p:cNvPr id="38" name="textruta 37"/>
          <p:cNvSpPr txBox="1"/>
          <p:nvPr/>
        </p:nvSpPr>
        <p:spPr>
          <a:xfrm>
            <a:off x="6447213" y="2495073"/>
            <a:ext cx="110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ISP</a:t>
            </a:r>
          </a:p>
        </p:txBody>
      </p:sp>
      <p:sp>
        <p:nvSpPr>
          <p:cNvPr id="11" name="Kub 10"/>
          <p:cNvSpPr/>
          <p:nvPr/>
        </p:nvSpPr>
        <p:spPr>
          <a:xfrm>
            <a:off x="2565319" y="4114520"/>
            <a:ext cx="3227822" cy="1160952"/>
          </a:xfrm>
          <a:prstGeom prst="cube">
            <a:avLst>
              <a:gd name="adj" fmla="val 61159"/>
            </a:avLst>
          </a:prstGeom>
          <a:gradFill flip="none" rotWithShape="1">
            <a:gsLst>
              <a:gs pos="0">
                <a:srgbClr val="155E8F"/>
              </a:gs>
              <a:gs pos="50000">
                <a:srgbClr val="258AD5"/>
              </a:gs>
              <a:gs pos="100000">
                <a:srgbClr val="8EC5EA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Flödesbaserade kapaciteter i DA</a:t>
            </a:r>
          </a:p>
        </p:txBody>
      </p:sp>
      <p:sp>
        <p:nvSpPr>
          <p:cNvPr id="40" name="Kub 39"/>
          <p:cNvSpPr/>
          <p:nvPr/>
        </p:nvSpPr>
        <p:spPr>
          <a:xfrm>
            <a:off x="2980267" y="3918385"/>
            <a:ext cx="2217780" cy="822064"/>
          </a:xfrm>
          <a:prstGeom prst="cube">
            <a:avLst>
              <a:gd name="adj" fmla="val 31327"/>
            </a:avLst>
          </a:prstGeom>
          <a:gradFill flip="none" rotWithShape="1">
            <a:gsLst>
              <a:gs pos="0">
                <a:srgbClr val="155E8F"/>
              </a:gs>
              <a:gs pos="50000">
                <a:srgbClr val="258AD5"/>
              </a:gs>
              <a:gs pos="100000">
                <a:srgbClr val="8EC5EA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Automatik i reglerkraftavrop</a:t>
            </a:r>
          </a:p>
          <a:p>
            <a:pPr algn="ctr"/>
            <a:r>
              <a:rPr lang="sv-SE" sz="1100" dirty="0">
                <a:solidFill>
                  <a:schemeClr val="tx1"/>
                </a:solidFill>
              </a:rPr>
              <a:t>mFRR EAM</a:t>
            </a:r>
          </a:p>
        </p:txBody>
      </p:sp>
      <p:sp>
        <p:nvSpPr>
          <p:cNvPr id="42" name="Kub 41"/>
          <p:cNvSpPr/>
          <p:nvPr/>
        </p:nvSpPr>
        <p:spPr>
          <a:xfrm>
            <a:off x="2776459" y="3292456"/>
            <a:ext cx="2628759" cy="822064"/>
          </a:xfrm>
          <a:prstGeom prst="cube">
            <a:avLst>
              <a:gd name="adj" fmla="val 31327"/>
            </a:avLst>
          </a:prstGeom>
          <a:gradFill flip="none" rotWithShape="1">
            <a:gsLst>
              <a:gs pos="0">
                <a:srgbClr val="155E8F"/>
              </a:gs>
              <a:gs pos="50000">
                <a:srgbClr val="258AD5"/>
              </a:gs>
              <a:gs pos="100000">
                <a:srgbClr val="8EC5EA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1100" dirty="0">
                <a:solidFill>
                  <a:schemeClr val="tx1"/>
                </a:solidFill>
              </a:rPr>
              <a:t>15 minuters produkter för </a:t>
            </a:r>
          </a:p>
          <a:p>
            <a:pPr lvl="0" algn="ctr"/>
            <a:r>
              <a:rPr lang="sv-SE" sz="1100" dirty="0">
                <a:solidFill>
                  <a:schemeClr val="tx1"/>
                </a:solidFill>
              </a:rPr>
              <a:t>mFRR EAM</a:t>
            </a:r>
          </a:p>
        </p:txBody>
      </p:sp>
      <p:sp>
        <p:nvSpPr>
          <p:cNvPr id="46" name="Kub 45"/>
          <p:cNvSpPr/>
          <p:nvPr/>
        </p:nvSpPr>
        <p:spPr>
          <a:xfrm>
            <a:off x="3762639" y="2871803"/>
            <a:ext cx="4575023" cy="619908"/>
          </a:xfrm>
          <a:prstGeom prst="cube">
            <a:avLst>
              <a:gd name="adj" fmla="val 31327"/>
            </a:avLst>
          </a:prstGeom>
          <a:gradFill flip="none" rotWithShape="1">
            <a:gsLst>
              <a:gs pos="0">
                <a:srgbClr val="155E8F"/>
              </a:gs>
              <a:gs pos="50000">
                <a:srgbClr val="258AD5"/>
              </a:gs>
              <a:gs pos="100000">
                <a:srgbClr val="8EC5EA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Obalanspris och avräkning av obalanser på 15 minuter</a:t>
            </a:r>
          </a:p>
        </p:txBody>
      </p:sp>
      <p:sp>
        <p:nvSpPr>
          <p:cNvPr id="59" name="textruta 58"/>
          <p:cNvSpPr txBox="1"/>
          <p:nvPr/>
        </p:nvSpPr>
        <p:spPr>
          <a:xfrm>
            <a:off x="5251243" y="1766530"/>
            <a:ext cx="94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MTU </a:t>
            </a:r>
          </a:p>
        </p:txBody>
      </p:sp>
      <p:sp>
        <p:nvSpPr>
          <p:cNvPr id="3" name="Bildtext 1 (dekorstreck) 2"/>
          <p:cNvSpPr/>
          <p:nvPr/>
        </p:nvSpPr>
        <p:spPr>
          <a:xfrm>
            <a:off x="9478396" y="2631600"/>
            <a:ext cx="1946971" cy="419477"/>
          </a:xfrm>
          <a:prstGeom prst="accentCallout1">
            <a:avLst>
              <a:gd name="adj1" fmla="val 18750"/>
              <a:gd name="adj2" fmla="val -8333"/>
              <a:gd name="adj3" fmla="val 289513"/>
              <a:gd name="adj4" fmla="val -44202"/>
            </a:avLst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2023-05-22</a:t>
            </a:r>
          </a:p>
        </p:txBody>
      </p:sp>
      <p:sp>
        <p:nvSpPr>
          <p:cNvPr id="30" name="Bildtext 1 (dekorstreck) 29"/>
          <p:cNvSpPr/>
          <p:nvPr/>
        </p:nvSpPr>
        <p:spPr>
          <a:xfrm>
            <a:off x="9478396" y="4979547"/>
            <a:ext cx="1946971" cy="438705"/>
          </a:xfrm>
          <a:prstGeom prst="accentCallout1">
            <a:avLst>
              <a:gd name="adj1" fmla="val 18750"/>
              <a:gd name="adj2" fmla="val -8333"/>
              <a:gd name="adj3" fmla="val -71360"/>
              <a:gd name="adj4" fmla="val -40289"/>
            </a:avLst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2023-11-01</a:t>
            </a:r>
          </a:p>
        </p:txBody>
      </p:sp>
      <p:sp>
        <p:nvSpPr>
          <p:cNvPr id="44" name="Kub 43"/>
          <p:cNvSpPr/>
          <p:nvPr/>
        </p:nvSpPr>
        <p:spPr>
          <a:xfrm>
            <a:off x="4032866" y="2208372"/>
            <a:ext cx="1943054" cy="822064"/>
          </a:xfrm>
          <a:prstGeom prst="cube">
            <a:avLst>
              <a:gd name="adj" fmla="val 31327"/>
            </a:avLst>
          </a:prstGeom>
          <a:gradFill flip="none" rotWithShape="1">
            <a:gsLst>
              <a:gs pos="0">
                <a:srgbClr val="155E8F"/>
              </a:gs>
              <a:gs pos="50000">
                <a:srgbClr val="258AD5"/>
              </a:gs>
              <a:gs pos="100000">
                <a:srgbClr val="8EC5EA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15 minuters MTU på ID</a:t>
            </a:r>
          </a:p>
        </p:txBody>
      </p:sp>
      <p:sp>
        <p:nvSpPr>
          <p:cNvPr id="54" name="Kub 53"/>
          <p:cNvSpPr/>
          <p:nvPr/>
        </p:nvSpPr>
        <p:spPr>
          <a:xfrm>
            <a:off x="3743291" y="1585265"/>
            <a:ext cx="1503568" cy="822064"/>
          </a:xfrm>
          <a:prstGeom prst="cube">
            <a:avLst>
              <a:gd name="adj" fmla="val 31327"/>
            </a:avLst>
          </a:prstGeom>
          <a:gradFill flip="none" rotWithShape="1">
            <a:gsLst>
              <a:gs pos="0">
                <a:srgbClr val="155E8F"/>
              </a:gs>
              <a:gs pos="50000">
                <a:srgbClr val="258AD5"/>
              </a:gs>
              <a:gs pos="100000">
                <a:srgbClr val="8EC5EA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15 minuters MTU på DA</a:t>
            </a:r>
          </a:p>
        </p:txBody>
      </p:sp>
      <p:sp>
        <p:nvSpPr>
          <p:cNvPr id="29" name="Kub 28"/>
          <p:cNvSpPr/>
          <p:nvPr/>
        </p:nvSpPr>
        <p:spPr>
          <a:xfrm>
            <a:off x="9814658" y="244868"/>
            <a:ext cx="1943054" cy="822064"/>
          </a:xfrm>
          <a:prstGeom prst="cube">
            <a:avLst>
              <a:gd name="adj" fmla="val 31327"/>
            </a:avLst>
          </a:prstGeom>
          <a:gradFill flip="none" rotWithShape="1">
            <a:gsLst>
              <a:gs pos="0">
                <a:srgbClr val="155E8F"/>
              </a:gs>
              <a:gs pos="50000">
                <a:srgbClr val="258AD5"/>
              </a:gs>
              <a:gs pos="100000">
                <a:srgbClr val="8EC5EA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PICASSO</a:t>
            </a:r>
          </a:p>
        </p:txBody>
      </p:sp>
      <p:sp>
        <p:nvSpPr>
          <p:cNvPr id="56" name="Kub 55"/>
          <p:cNvSpPr/>
          <p:nvPr/>
        </p:nvSpPr>
        <p:spPr>
          <a:xfrm>
            <a:off x="8098238" y="412922"/>
            <a:ext cx="2030185" cy="852792"/>
          </a:xfrm>
          <a:prstGeom prst="cube">
            <a:avLst>
              <a:gd name="adj" fmla="val 14617"/>
            </a:avLst>
          </a:prstGeom>
          <a:gradFill flip="none" rotWithShape="1">
            <a:gsLst>
              <a:gs pos="0">
                <a:srgbClr val="155E8F"/>
              </a:gs>
              <a:gs pos="50000">
                <a:srgbClr val="258AD5"/>
              </a:gs>
              <a:gs pos="100000">
                <a:srgbClr val="8EC5EA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MARI</a:t>
            </a:r>
          </a:p>
        </p:txBody>
      </p:sp>
      <p:sp>
        <p:nvSpPr>
          <p:cNvPr id="4" name="Bildtext 1 3"/>
          <p:cNvSpPr/>
          <p:nvPr/>
        </p:nvSpPr>
        <p:spPr>
          <a:xfrm flipH="1">
            <a:off x="212722" y="1221575"/>
            <a:ext cx="1972357" cy="654781"/>
          </a:xfrm>
          <a:prstGeom prst="borderCallout1">
            <a:avLst>
              <a:gd name="adj1" fmla="val 18750"/>
              <a:gd name="adj2" fmla="val -8333"/>
              <a:gd name="adj3" fmla="val 181870"/>
              <a:gd name="adj4" fmla="val -72349"/>
            </a:avLst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800" dirty="0"/>
              <a:t>Aktörer skall handla sig i balans fram till ID stänger. ID måsta ha samma eller en kortare MTU för att detta skall vara möjligt. </a:t>
            </a:r>
          </a:p>
        </p:txBody>
      </p:sp>
      <p:sp>
        <p:nvSpPr>
          <p:cNvPr id="23" name="Bildtext 1 22"/>
          <p:cNvSpPr/>
          <p:nvPr/>
        </p:nvSpPr>
        <p:spPr>
          <a:xfrm flipH="1">
            <a:off x="212722" y="1997266"/>
            <a:ext cx="1972357" cy="654781"/>
          </a:xfrm>
          <a:prstGeom prst="borderCallout1">
            <a:avLst>
              <a:gd name="adj1" fmla="val 18750"/>
              <a:gd name="adj2" fmla="val -8333"/>
              <a:gd name="adj3" fmla="val 156600"/>
              <a:gd name="adj4" fmla="val -86478"/>
            </a:avLst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800" dirty="0"/>
              <a:t>Det måste finnas balanseringsprodukter att avropa på samma eller kortare MTU jämfört med handel på DA och ID.</a:t>
            </a:r>
          </a:p>
        </p:txBody>
      </p:sp>
      <p:sp>
        <p:nvSpPr>
          <p:cNvPr id="25" name="Bildtext 1 24"/>
          <p:cNvSpPr/>
          <p:nvPr/>
        </p:nvSpPr>
        <p:spPr>
          <a:xfrm flipH="1">
            <a:off x="200408" y="4327175"/>
            <a:ext cx="1972357" cy="654781"/>
          </a:xfrm>
          <a:prstGeom prst="borderCallout1">
            <a:avLst>
              <a:gd name="adj1" fmla="val 18750"/>
              <a:gd name="adj2" fmla="val -8333"/>
              <a:gd name="adj3" fmla="val 58180"/>
              <a:gd name="adj4" fmla="val -34819"/>
            </a:avLst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800" dirty="0"/>
              <a:t>Mjukvaran mFRR EAM är designad med förutsättning att “transit </a:t>
            </a:r>
            <a:r>
              <a:rPr lang="sv-SE" sz="800" dirty="0" err="1"/>
              <a:t>flows</a:t>
            </a:r>
            <a:r>
              <a:rPr lang="sv-SE" sz="800" dirty="0"/>
              <a:t>” tas om hand av FB på DA.</a:t>
            </a:r>
          </a:p>
        </p:txBody>
      </p:sp>
      <p:sp>
        <p:nvSpPr>
          <p:cNvPr id="26" name="Bildtext 1 25"/>
          <p:cNvSpPr/>
          <p:nvPr/>
        </p:nvSpPr>
        <p:spPr>
          <a:xfrm flipH="1">
            <a:off x="200408" y="2774923"/>
            <a:ext cx="1972357" cy="654781"/>
          </a:xfrm>
          <a:prstGeom prst="borderCallout1">
            <a:avLst>
              <a:gd name="adj1" fmla="val 18750"/>
              <a:gd name="adj2" fmla="val -8333"/>
              <a:gd name="adj3" fmla="val 96750"/>
              <a:gd name="adj4" fmla="val -75439"/>
            </a:avLst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800" dirty="0"/>
              <a:t>För att sätta obalanspris på 15 min krävs att automatiken är väl beprövad i skarp drift under en period. </a:t>
            </a:r>
          </a:p>
        </p:txBody>
      </p:sp>
      <p:sp>
        <p:nvSpPr>
          <p:cNvPr id="27" name="Bildtext 1 26"/>
          <p:cNvSpPr/>
          <p:nvPr/>
        </p:nvSpPr>
        <p:spPr>
          <a:xfrm flipH="1">
            <a:off x="209008" y="3550614"/>
            <a:ext cx="1972357" cy="654781"/>
          </a:xfrm>
          <a:prstGeom prst="borderCallout1">
            <a:avLst>
              <a:gd name="adj1" fmla="val 18750"/>
              <a:gd name="adj2" fmla="val -8333"/>
              <a:gd name="adj3" fmla="val 80790"/>
              <a:gd name="adj4" fmla="val -23780"/>
            </a:avLst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800" dirty="0"/>
              <a:t>För att klara att hantera 15 min perioder i balansering (kontrollrummet) krävs automatik i avrop av reglerkraft.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775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2810" y="1845558"/>
            <a:ext cx="9141559" cy="1080250"/>
          </a:xfrm>
        </p:spPr>
        <p:txBody>
          <a:bodyPr/>
          <a:lstStyle/>
          <a:p>
            <a:r>
              <a:rPr lang="sv-SE" dirty="0"/>
              <a:t>Aktörsmöten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16</a:t>
            </a:fld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533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732809" y="1768159"/>
            <a:ext cx="10727354" cy="3528391"/>
          </a:xfrm>
        </p:spPr>
        <p:txBody>
          <a:bodyPr/>
          <a:lstStyle/>
          <a:p>
            <a:r>
              <a:rPr lang="sv-SE" sz="2000" dirty="0"/>
              <a:t>Radisson </a:t>
            </a:r>
            <a:r>
              <a:rPr lang="sv-SE" sz="2000" dirty="0" err="1"/>
              <a:t>Blu</a:t>
            </a:r>
            <a:r>
              <a:rPr lang="sv-SE" sz="2000" dirty="0"/>
              <a:t> Royal Viking, Vasagatan 1, Stockholm (ej digitalt)</a:t>
            </a:r>
          </a:p>
          <a:p>
            <a:r>
              <a:rPr lang="sv-SE" sz="2000" dirty="0"/>
              <a:t>11 september </a:t>
            </a:r>
            <a:r>
              <a:rPr lang="sv-SE" sz="2000" dirty="0" err="1"/>
              <a:t>kl</a:t>
            </a:r>
            <a:r>
              <a:rPr lang="sv-SE" sz="2000" dirty="0"/>
              <a:t> 10.00-16.00</a:t>
            </a:r>
          </a:p>
          <a:p>
            <a:r>
              <a:rPr lang="sv-SE" sz="2000" dirty="0"/>
              <a:t>Sista anmälningsdag 29 augusti (via svk.se – Möt Svenska kraftnät)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sz="1800" b="1" dirty="0"/>
              <a:t>Fokusområden för dagen</a:t>
            </a:r>
            <a:br>
              <a:rPr lang="sv-SE" sz="1800" b="1" dirty="0"/>
            </a:br>
            <a:r>
              <a:rPr lang="sv-SE" sz="1800" dirty="0"/>
              <a:t>Nordisk balanseringsmodell (NBM) och tidplan</a:t>
            </a:r>
            <a:br>
              <a:rPr lang="sv-SE" sz="1800" dirty="0"/>
            </a:br>
            <a:r>
              <a:rPr lang="sv-SE" sz="1800" dirty="0"/>
              <a:t>Förändringar av reglerkraftmarknaden (</a:t>
            </a:r>
            <a:r>
              <a:rPr lang="sv-SE" sz="1800" dirty="0" err="1"/>
              <a:t>mFRR</a:t>
            </a:r>
            <a:r>
              <a:rPr lang="sv-SE" sz="1800" dirty="0"/>
              <a:t> energiaktiveringsmarknad)</a:t>
            </a:r>
            <a:br>
              <a:rPr lang="sv-SE" sz="1800" dirty="0"/>
            </a:br>
            <a:r>
              <a:rPr lang="sv-SE" sz="1800" dirty="0"/>
              <a:t>Go-live för kapacitetsmarknad för </a:t>
            </a:r>
            <a:r>
              <a:rPr lang="sv-SE" sz="1800" dirty="0" err="1"/>
              <a:t>mFRR</a:t>
            </a:r>
            <a:br>
              <a:rPr lang="sv-SE" sz="1800" dirty="0"/>
            </a:br>
            <a:r>
              <a:rPr lang="sv-SE" sz="1800" dirty="0"/>
              <a:t>Ny roll – leverantör av balanstjänster (BSP)</a:t>
            </a:r>
            <a:br>
              <a:rPr lang="sv-SE" sz="1800" dirty="0"/>
            </a:br>
            <a:r>
              <a:rPr lang="sv-SE" sz="1800" dirty="0"/>
              <a:t>Kommande förändringar gällande FCR-marknaden</a:t>
            </a:r>
            <a:br>
              <a:rPr lang="sv-SE" sz="1800" dirty="0"/>
            </a:br>
            <a:r>
              <a:rPr lang="sv-SE" sz="1800" dirty="0"/>
              <a:t>Vad innebär kommunikationslösningen ECP för dig som aktör på balansmarknaderna?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17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Aktörsmöte om balansmarknaderna 11 september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6673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Digitalt (går troligtvis att se på svk.se i efterhand)</a:t>
            </a:r>
          </a:p>
          <a:p>
            <a:r>
              <a:rPr lang="sv-SE" sz="2000" dirty="0"/>
              <a:t>29 september </a:t>
            </a:r>
            <a:r>
              <a:rPr lang="sv-SE" sz="2000" dirty="0" err="1"/>
              <a:t>kl</a:t>
            </a:r>
            <a:r>
              <a:rPr lang="sv-SE" sz="2000" dirty="0"/>
              <a:t> 13.00-14.30</a:t>
            </a:r>
          </a:p>
          <a:p>
            <a:r>
              <a:rPr lang="sv-SE" sz="2000" dirty="0"/>
              <a:t>Inbjudan och anmälan snart uppe på svk.se – Möt Svenska kraftnät</a:t>
            </a:r>
          </a:p>
          <a:p>
            <a:endParaRPr lang="sv-SE" sz="2000" dirty="0"/>
          </a:p>
          <a:p>
            <a:pPr marL="0" indent="0">
              <a:buNone/>
            </a:pPr>
            <a:r>
              <a:rPr lang="sv-SE" sz="1800" b="1" dirty="0"/>
              <a:t>Fokusområden för dagen</a:t>
            </a:r>
            <a:br>
              <a:rPr lang="sv-SE" sz="1800" b="1" dirty="0"/>
            </a:br>
            <a:r>
              <a:rPr lang="sv-SE" sz="1800" dirty="0"/>
              <a:t>De nya rollerna Leverantör av balanstjänster (BSP) samt Balansansvarig part (BRP)</a:t>
            </a:r>
            <a:br>
              <a:rPr lang="sv-SE" sz="1800" dirty="0"/>
            </a:br>
            <a:r>
              <a:rPr lang="sv-SE" sz="1800" dirty="0"/>
              <a:t>Vad det innebär att Energimarknadsinspektionen (</a:t>
            </a:r>
            <a:r>
              <a:rPr lang="sv-SE" sz="1800" dirty="0" err="1"/>
              <a:t>Ei</a:t>
            </a:r>
            <a:r>
              <a:rPr lang="sv-SE" sz="1800" dirty="0"/>
              <a:t>) tagit beslut om villkoren</a:t>
            </a:r>
            <a:br>
              <a:rPr lang="sv-SE" sz="1800" dirty="0"/>
            </a:br>
            <a:r>
              <a:rPr lang="sv-SE" sz="1800" dirty="0"/>
              <a:t>Pågående arbete och förberedelser i syfte att implementera de nya rollerna</a:t>
            </a:r>
            <a:br>
              <a:rPr lang="sv-SE" sz="1800" dirty="0"/>
            </a:br>
            <a:r>
              <a:rPr lang="sv-SE" sz="1800" dirty="0"/>
              <a:t>Övergripande implementationsplan</a:t>
            </a:r>
            <a:endParaRPr lang="sv-SE" dirty="0"/>
          </a:p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18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Aktörsmöte BSP/BRP 29 september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048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Clarion </a:t>
            </a:r>
            <a:r>
              <a:rPr lang="sv-SE" sz="2000" dirty="0" err="1"/>
              <a:t>Hotel</a:t>
            </a:r>
            <a:r>
              <a:rPr lang="sv-SE" sz="2000" dirty="0"/>
              <a:t> Arlanda Airport</a:t>
            </a:r>
          </a:p>
          <a:p>
            <a:r>
              <a:rPr lang="sv-SE" sz="2000" dirty="0"/>
              <a:t>9-10 november</a:t>
            </a:r>
          </a:p>
          <a:p>
            <a:r>
              <a:rPr lang="sv-SE" sz="2000" dirty="0"/>
              <a:t>Sista anmälningsdag 6 oktober (via svk.se – Möt Svenska kraftnät)</a:t>
            </a:r>
          </a:p>
          <a:p>
            <a:r>
              <a:rPr lang="sv-SE" sz="2000" dirty="0"/>
              <a:t>Syftet är att informera elmarknadens aktörer om förändringar på elmarknaden</a:t>
            </a:r>
          </a:p>
          <a:p>
            <a:endParaRPr lang="sv-SE" sz="2000" dirty="0"/>
          </a:p>
          <a:p>
            <a:r>
              <a:rPr lang="sv-SE" sz="2800" dirty="0"/>
              <a:t>Förslag på innehåll?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19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Ediel</a:t>
            </a:r>
            <a:r>
              <a:rPr lang="sv-SE" dirty="0"/>
              <a:t>- och avräkningskonferens 9-10 november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1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sz="2400" dirty="0"/>
              <a:t>15 minuters intradagshandel inom budområden via Nemos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Elmarknadshandboken inför 1 november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 err="1"/>
              <a:t>Ediel</a:t>
            </a:r>
            <a:endParaRPr lang="sv-SE" sz="2400" dirty="0"/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NBM tidplan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Aktörsmöten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Övriga frågor</a:t>
            </a:r>
          </a:p>
          <a:p>
            <a:pPr marL="342900" indent="-342900">
              <a:buFont typeface="+mj-lt"/>
              <a:buAutoNum type="arabicPeriod"/>
            </a:pPr>
            <a:endParaRPr lang="sv-SE" sz="2400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7316FF8-5370-E28B-D8DA-DD22EA3A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2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416C7F-0DD6-3804-ADBC-A8002304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 24 augusti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744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732809" y="1817064"/>
            <a:ext cx="10727354" cy="3528391"/>
          </a:xfrm>
        </p:spPr>
        <p:txBody>
          <a:bodyPr/>
          <a:lstStyle/>
          <a:p>
            <a:r>
              <a:rPr lang="sv-SE" sz="2000" dirty="0"/>
              <a:t>Digitalt</a:t>
            </a:r>
          </a:p>
          <a:p>
            <a:r>
              <a:rPr lang="sv-SE" sz="2000" dirty="0"/>
              <a:t>Öppet för alla</a:t>
            </a:r>
          </a:p>
          <a:p>
            <a:r>
              <a:rPr lang="sv-SE" sz="2000" dirty="0"/>
              <a:t>Liknande upplägg som mötet i mars</a:t>
            </a:r>
          </a:p>
          <a:p>
            <a:r>
              <a:rPr lang="sv-SE" sz="2000" dirty="0"/>
              <a:t>Syftet är att skapa en förståelse för vad förändringen till 15 minuters tidsupplösning innebär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800" dirty="0"/>
              <a:t>Bra idé?</a:t>
            </a:r>
          </a:p>
          <a:p>
            <a:r>
              <a:rPr lang="sv-SE" sz="2800" dirty="0"/>
              <a:t>När?</a:t>
            </a:r>
          </a:p>
          <a:p>
            <a:r>
              <a:rPr lang="sv-SE" sz="2800" dirty="0"/>
              <a:t>Förslag på innehåll?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20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Webinar</a:t>
            </a:r>
            <a:r>
              <a:rPr lang="sv-SE" dirty="0"/>
              <a:t> 15 minuters tidsupplösning?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864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frågor?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21</a:t>
            </a:fld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04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732810" y="1845558"/>
            <a:ext cx="10947355" cy="1080250"/>
          </a:xfrm>
        </p:spPr>
        <p:txBody>
          <a:bodyPr/>
          <a:lstStyle/>
          <a:p>
            <a:r>
              <a:rPr lang="sv-SE" dirty="0"/>
              <a:t>15 min intradagshandel inom budområden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3</a:t>
            </a:fld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969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Handel startade 22 maj kl. 14.00</a:t>
            </a:r>
          </a:p>
          <a:p>
            <a:r>
              <a:rPr lang="sv-SE" sz="2400" dirty="0"/>
              <a:t>Nyhet har gått ut från Svenska kraftnät</a:t>
            </a:r>
          </a:p>
          <a:p>
            <a:r>
              <a:rPr lang="sv-SE" sz="2400" dirty="0"/>
              <a:t>Reaktioner?</a:t>
            </a:r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4</a:t>
            </a:fld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Intradagsandel (IDC) på 15 minuter inom budområden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479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Analys av handelsutfallet för MS1 (IDC 15min IZ)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108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Initialt, mycket lite 15min handel inom budområden på </a:t>
            </a:r>
            <a:r>
              <a:rPr lang="sv-SE" sz="2800" dirty="0" err="1"/>
              <a:t>intradagmarknaden</a:t>
            </a:r>
            <a:endParaRPr lang="sv-SE" sz="2800" dirty="0"/>
          </a:p>
        </p:txBody>
      </p:sp>
      <p:sp>
        <p:nvSpPr>
          <p:cNvPr id="16" name="Platshållare för innehåll 1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sz="1800" dirty="0"/>
              <a:t>Mycket lite 15min handel inom budområden på </a:t>
            </a:r>
            <a:r>
              <a:rPr lang="sv-SE" sz="1800" dirty="0" err="1"/>
              <a:t>intradag</a:t>
            </a:r>
            <a:endParaRPr lang="sv-SE" sz="1800" dirty="0"/>
          </a:p>
          <a:p>
            <a:r>
              <a:rPr lang="sv-SE" sz="1800" dirty="0"/>
              <a:t>Vid go-live skedde en del handel, troligtvis aktörer som ville testa sina interna system</a:t>
            </a:r>
          </a:p>
          <a:p>
            <a:r>
              <a:rPr lang="sv-SE" sz="1800" dirty="0"/>
              <a:t>Toppnoteringen på 43 600 kWh, skedde under första dygnet, motsvarade ca 2% av sälj respektive 9% för köp i SE2. </a:t>
            </a:r>
          </a:p>
          <a:p>
            <a:r>
              <a:rPr lang="sv-SE" sz="1800" dirty="0"/>
              <a:t>I SE4 och </a:t>
            </a:r>
            <a:r>
              <a:rPr lang="sv-SE" sz="1800" dirty="0" err="1"/>
              <a:t>NOx</a:t>
            </a:r>
            <a:r>
              <a:rPr lang="sv-SE" sz="1800" dirty="0"/>
              <a:t> har ingen handel alls registrets under hela perioden (Norge har inte haft sin go-live)</a:t>
            </a:r>
          </a:p>
          <a:p>
            <a:r>
              <a:rPr lang="sv-SE" sz="1800" dirty="0"/>
              <a:t>Endast data från Nord Pool har analyserat, då handel som sker via EPEX är i nuläget inte känt, men förväntas också vara relativt låga volymer </a:t>
            </a:r>
          </a:p>
          <a:p>
            <a:r>
              <a:rPr lang="sv-SE" sz="1800" dirty="0"/>
              <a:t>Den låga handelsutfallet är förväntat då aktörerna har inga finansiella incitament till handel utan det är främst en möjlighet för dem att testa sina system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/>
        </p:nvGraphicFramePr>
        <p:xfrm>
          <a:off x="6191624" y="1825625"/>
          <a:ext cx="5050118" cy="412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80241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Under första dygnet, skedde handel på totalt 56 400 kWh inom budområden i Norden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6" name="Platshållare för innehåll 15"/>
          <p:cNvSpPr>
            <a:spLocks noGrp="1"/>
          </p:cNvSpPr>
          <p:nvPr>
            <p:ph sz="half" idx="1"/>
          </p:nvPr>
        </p:nvSpPr>
        <p:spPr>
          <a:xfrm>
            <a:off x="990600" y="1978025"/>
            <a:ext cx="5181600" cy="4351338"/>
          </a:xfrm>
        </p:spPr>
        <p:txBody>
          <a:bodyPr>
            <a:normAutofit/>
          </a:bodyPr>
          <a:lstStyle/>
          <a:p>
            <a:r>
              <a:rPr lang="sv-SE" sz="1800" dirty="0"/>
              <a:t>Totalt i Norden, registrerades 56 400 kWh 15min handel inom budområden under det första dygnet, 22/5 2023</a:t>
            </a:r>
          </a:p>
          <a:p>
            <a:r>
              <a:rPr lang="sv-SE" sz="1800" dirty="0"/>
              <a:t>Ingen handel alls i SE1, SE4, </a:t>
            </a:r>
            <a:r>
              <a:rPr lang="sv-SE" sz="1800" dirty="0" err="1"/>
              <a:t>NOx</a:t>
            </a:r>
            <a:r>
              <a:rPr lang="sv-SE" sz="1800" dirty="0"/>
              <a:t> </a:t>
            </a:r>
          </a:p>
          <a:p>
            <a:r>
              <a:rPr lang="sv-SE" sz="1800" dirty="0"/>
              <a:t>För den svenska marknaden uppgick handel det första dygnet till 43 600 kWh, vilket motsvarar ~2% av sälj och ~9% för köp i SE2 </a:t>
            </a:r>
          </a:p>
          <a:p>
            <a:r>
              <a:rPr lang="sv-SE" sz="1800" dirty="0"/>
              <a:t>19:00 skedde toppnoteringen på 16400 kWh, vilket är en markant andel, mer än 50% för köp 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/>
        </p:nvGraphicFramePr>
        <p:xfrm>
          <a:off x="6396318" y="1932629"/>
          <a:ext cx="4554602" cy="320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79162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2810" y="1845558"/>
            <a:ext cx="9417953" cy="1080250"/>
          </a:xfrm>
        </p:spPr>
        <p:txBody>
          <a:bodyPr/>
          <a:lstStyle/>
          <a:p>
            <a:r>
              <a:rPr lang="sv-SE" dirty="0"/>
              <a:t>Elmarknadshandboken 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97558" y="3308070"/>
            <a:ext cx="7111911" cy="473097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8</a:t>
            </a:fld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79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Ediel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9</a:t>
            </a:fld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58848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venska Kraftnät">
  <a:themeElements>
    <a:clrScheme name="Svenska Kraftnä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7EB7"/>
      </a:accent1>
      <a:accent2>
        <a:srgbClr val="009FD6"/>
      </a:accent2>
      <a:accent3>
        <a:srgbClr val="5C146B"/>
      </a:accent3>
      <a:accent4>
        <a:srgbClr val="CA8724"/>
      </a:accent4>
      <a:accent5>
        <a:srgbClr val="B00043"/>
      </a:accent5>
      <a:accent6>
        <a:srgbClr val="23A359"/>
      </a:accent6>
      <a:hlink>
        <a:srgbClr val="0563C1"/>
      </a:hlink>
      <a:folHlink>
        <a:srgbClr val="954F72"/>
      </a:folHlink>
    </a:clrScheme>
    <a:fontScheme name="Svenska Kraftnä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venska Kraftnät å.potx" id="{B49DE79D-D4E1-4D51-91D4-96FA07F7DBAB}" vid="{9CAA08F0-76CE-4BDB-982B-E8BB95B1797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Svenska Kraftnät</Template>
  <TotalTime>1988</TotalTime>
  <Words>1315</Words>
  <Application>Microsoft Office PowerPoint</Application>
  <PresentationFormat>Bredbild</PresentationFormat>
  <Paragraphs>184</Paragraphs>
  <Slides>21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4" baseType="lpstr">
      <vt:lpstr>Arial</vt:lpstr>
      <vt:lpstr>Calibri</vt:lpstr>
      <vt:lpstr>Svenska Kraftnät</vt:lpstr>
      <vt:lpstr>Referensgruppsmöte</vt:lpstr>
      <vt:lpstr>Agenda 24 augusti </vt:lpstr>
      <vt:lpstr>15 min intradagshandel inom budområden</vt:lpstr>
      <vt:lpstr>Intradagsandel (IDC) på 15 minuter inom budområden</vt:lpstr>
      <vt:lpstr>Analys av handelsutfallet för MS1 (IDC 15min IZ)</vt:lpstr>
      <vt:lpstr>Initialt, mycket lite 15min handel inom budområden på intradagmarknaden</vt:lpstr>
      <vt:lpstr>Under första dygnet, skedde handel på totalt 56 400 kWh inom budområden i Norden </vt:lpstr>
      <vt:lpstr>Elmarknadshandboken  </vt:lpstr>
      <vt:lpstr>Ediel</vt:lpstr>
      <vt:lpstr>En milstolpe är ute</vt:lpstr>
      <vt:lpstr>NBM tidplan</vt:lpstr>
      <vt:lpstr>Vi har tagit tydligt sikte (aim)</vt:lpstr>
      <vt:lpstr>NBM tidslinje Ett urval leveranser ur Svenskt perspektiv</vt:lpstr>
      <vt:lpstr>Relevanta delar i NBM</vt:lpstr>
      <vt:lpstr>Relevanta delar i NBM</vt:lpstr>
      <vt:lpstr>Aktörsmöten</vt:lpstr>
      <vt:lpstr>Aktörsmöte om balansmarknaderna 11 september</vt:lpstr>
      <vt:lpstr>Aktörsmöte BSP/BRP 29 september</vt:lpstr>
      <vt:lpstr>Ediel- och avräkningskonferens 9-10 november </vt:lpstr>
      <vt:lpstr>Webinar 15 minuters tidsupplösning?</vt:lpstr>
      <vt:lpstr>Övriga frågor?</vt:lpstr>
    </vt:vector>
  </TitlesOfParts>
  <Company>Svenska kraftnät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Referensgruppsmöte</dc:title>
  <dc:creator>Möller, Ulla</dc:creator>
  <dc:description>SvK9000, v5.2, 2022-10-28</dc:description>
  <cp:lastModifiedBy>Kalle Lindholm</cp:lastModifiedBy>
  <cp:revision>41</cp:revision>
  <dcterms:created xsi:type="dcterms:W3CDTF">2022-11-29T15:49:51Z</dcterms:created>
  <dcterms:modified xsi:type="dcterms:W3CDTF">2023-09-10T18:38:27Z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6D0F776A-A28B-40FE-B799-1D30E53B1144</vt:lpwstr>
  </property>
  <property fmtid="{D5CDD505-2E9C-101B-9397-08002B2CF9AE}" pid="3" name="ArticulatePath">
    <vt:lpwstr>Referensgruppsmöte 2023-08-24</vt:lpwstr>
  </property>
</Properties>
</file>