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7"/>
  </p:notesMasterIdLst>
  <p:handoutMasterIdLst>
    <p:handoutMasterId r:id="rId108"/>
  </p:handoutMasterIdLst>
  <p:sldIdLst>
    <p:sldId id="459" r:id="rId2"/>
    <p:sldId id="462" r:id="rId3"/>
    <p:sldId id="463" r:id="rId4"/>
    <p:sldId id="464" r:id="rId5"/>
    <p:sldId id="359" r:id="rId6"/>
    <p:sldId id="360" r:id="rId7"/>
    <p:sldId id="361" r:id="rId8"/>
    <p:sldId id="362" r:id="rId9"/>
    <p:sldId id="363" r:id="rId10"/>
    <p:sldId id="364" r:id="rId11"/>
    <p:sldId id="367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376" r:id="rId21"/>
    <p:sldId id="458" r:id="rId22"/>
    <p:sldId id="377" r:id="rId23"/>
    <p:sldId id="378" r:id="rId24"/>
    <p:sldId id="379" r:id="rId25"/>
    <p:sldId id="380" r:id="rId26"/>
    <p:sldId id="381" r:id="rId27"/>
    <p:sldId id="382" r:id="rId28"/>
    <p:sldId id="460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0" r:id="rId37"/>
    <p:sldId id="391" r:id="rId38"/>
    <p:sldId id="392" r:id="rId39"/>
    <p:sldId id="393" r:id="rId40"/>
    <p:sldId id="394" r:id="rId41"/>
    <p:sldId id="395" r:id="rId42"/>
    <p:sldId id="396" r:id="rId43"/>
    <p:sldId id="397" r:id="rId44"/>
    <p:sldId id="456" r:id="rId45"/>
    <p:sldId id="398" r:id="rId46"/>
    <p:sldId id="399" r:id="rId47"/>
    <p:sldId id="400" r:id="rId48"/>
    <p:sldId id="461" r:id="rId49"/>
    <p:sldId id="401" r:id="rId50"/>
    <p:sldId id="402" r:id="rId51"/>
    <p:sldId id="403" r:id="rId52"/>
    <p:sldId id="404" r:id="rId53"/>
    <p:sldId id="405" r:id="rId54"/>
    <p:sldId id="406" r:id="rId55"/>
    <p:sldId id="407" r:id="rId56"/>
    <p:sldId id="408" r:id="rId57"/>
    <p:sldId id="409" r:id="rId58"/>
    <p:sldId id="410" r:id="rId59"/>
    <p:sldId id="411" r:id="rId60"/>
    <p:sldId id="466" r:id="rId61"/>
    <p:sldId id="412" r:id="rId62"/>
    <p:sldId id="413" r:id="rId63"/>
    <p:sldId id="414" r:id="rId64"/>
    <p:sldId id="415" r:id="rId65"/>
    <p:sldId id="416" r:id="rId66"/>
    <p:sldId id="417" r:id="rId67"/>
    <p:sldId id="418" r:id="rId68"/>
    <p:sldId id="419" r:id="rId69"/>
    <p:sldId id="420" r:id="rId70"/>
    <p:sldId id="421" r:id="rId71"/>
    <p:sldId id="422" r:id="rId72"/>
    <p:sldId id="423" r:id="rId73"/>
    <p:sldId id="424" r:id="rId74"/>
    <p:sldId id="457" r:id="rId75"/>
    <p:sldId id="425" r:id="rId76"/>
    <p:sldId id="426" r:id="rId77"/>
    <p:sldId id="427" r:id="rId78"/>
    <p:sldId id="428" r:id="rId79"/>
    <p:sldId id="429" r:id="rId80"/>
    <p:sldId id="430" r:id="rId81"/>
    <p:sldId id="431" r:id="rId82"/>
    <p:sldId id="432" r:id="rId83"/>
    <p:sldId id="433" r:id="rId84"/>
    <p:sldId id="434" r:id="rId85"/>
    <p:sldId id="435" r:id="rId86"/>
    <p:sldId id="436" r:id="rId87"/>
    <p:sldId id="437" r:id="rId88"/>
    <p:sldId id="438" r:id="rId89"/>
    <p:sldId id="439" r:id="rId90"/>
    <p:sldId id="440" r:id="rId91"/>
    <p:sldId id="441" r:id="rId92"/>
    <p:sldId id="442" r:id="rId93"/>
    <p:sldId id="443" r:id="rId94"/>
    <p:sldId id="444" r:id="rId95"/>
    <p:sldId id="445" r:id="rId96"/>
    <p:sldId id="465" r:id="rId97"/>
    <p:sldId id="446" r:id="rId98"/>
    <p:sldId id="447" r:id="rId99"/>
    <p:sldId id="448" r:id="rId100"/>
    <p:sldId id="449" r:id="rId101"/>
    <p:sldId id="450" r:id="rId102"/>
    <p:sldId id="451" r:id="rId103"/>
    <p:sldId id="452" r:id="rId104"/>
    <p:sldId id="453" r:id="rId105"/>
    <p:sldId id="454" r:id="rId106"/>
  </p:sldIdLst>
  <p:sldSz cx="12192000" cy="6858000"/>
  <p:notesSz cx="6794500" cy="9906000"/>
  <p:custDataLst>
    <p:tags r:id="rId109"/>
  </p:custDataLst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876" autoAdjust="0"/>
    <p:restoredTop sz="95033" autoAdjust="0"/>
  </p:normalViewPr>
  <p:slideViewPr>
    <p:cSldViewPr snapToGrid="0">
      <p:cViewPr varScale="1">
        <p:scale>
          <a:sx n="103" d="100"/>
          <a:sy n="103" d="100"/>
        </p:scale>
        <p:origin x="120" y="24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53" d="100"/>
          <a:sy n="53" d="100"/>
        </p:scale>
        <p:origin x="3528" y="112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handoutMaster" Target="handoutMasters/handout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gs" Target="tags/tag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981E67-F8A1-554D-BC15-44C990FCE66A}" type="datetimeFigureOut">
              <a:rPr lang="sv-SE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98825F-A869-254F-9934-F44A62B8198F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38" y="406400"/>
            <a:ext cx="2728912" cy="1536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60363" y="2035175"/>
            <a:ext cx="6073775" cy="7127875"/>
          </a:xfrm>
          <a:prstGeom prst="rect">
            <a:avLst/>
          </a:prstGeom>
        </p:spPr>
        <p:txBody>
          <a:bodyPr vert="horz" lIns="0" tIns="45720" rIns="91440" bIns="45720" rtlCol="0"/>
          <a:lstStyle/>
          <a:p>
            <a:pPr lvl="0"/>
            <a:r>
              <a:rPr lang="sv-SE" noProof="0"/>
              <a:t>Click to edit Master text styles</a:t>
            </a:r>
          </a:p>
          <a:p>
            <a:pPr lvl="1"/>
            <a:r>
              <a:rPr lang="sv-SE" noProof="0"/>
              <a:t>Second level</a:t>
            </a:r>
            <a:endParaRPr lang="sv-S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94413" y="9348788"/>
            <a:ext cx="338137" cy="190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</a:defRPr>
            </a:lvl1pPr>
          </a:lstStyle>
          <a:p>
            <a:pPr>
              <a:defRPr/>
            </a:pPr>
            <a:fld id="{FBB06DAB-DBF3-084E-A276-8ED6AA7FE883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23557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9180513"/>
            <a:ext cx="9969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343049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pic>
        <p:nvPicPr>
          <p:cNvPr id="14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75" y="5760001"/>
            <a:ext cx="1443600" cy="52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09946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4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6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562986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44188635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2201779"/>
            <a:ext cx="4926014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332037" y="2201779"/>
            <a:ext cx="4967788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733215"/>
            <a:ext cx="4926013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7" y="1733215"/>
            <a:ext cx="4967788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736806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78893627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 userDrawn="1">
          <p15:clr>
            <a:srgbClr val="FBAE40"/>
          </p15:clr>
        </p15:guide>
        <p15:guide id="2" orient="horz" pos="150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E352-0F95-4126-BFAD-3D7C27F0230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0977893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rgbClr val="7777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74D3A-342F-4F67-B3F7-23BBA7770CF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3103195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/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104960801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20999139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6848E-CDE5-47EE-BB0C-24991C642409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417079679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>
          <p15:clr>
            <a:srgbClr val="FBAE40"/>
          </p15:clr>
        </p15:guide>
        <p15:guide id="2" orient="horz" pos="15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eget 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588"/>
            <a:ext cx="12192000" cy="6859588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40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859588"/>
          </a:xfrm>
          <a:solidFill>
            <a:schemeClr val="tx1"/>
          </a:solidFill>
        </p:spPr>
        <p:txBody>
          <a:bodyPr tIns="0" rIns="2880000" anchor="ctr" anchorCtr="0"/>
          <a:lstStyle>
            <a:lvl1pPr marL="0" indent="0" algn="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 Klicka på ikon för att infoga foto</a:t>
            </a: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549783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370375" y="5760001"/>
            <a:ext cx="1443600" cy="5220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2434063" y="0"/>
            <a:ext cx="2779776" cy="261794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bIns="180000" rtlCol="0" anchor="ctr"/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800" b="1" dirty="0">
                <a:solidFill>
                  <a:schemeClr val="tx1"/>
                </a:solidFill>
              </a:rPr>
              <a:t>Instruktioner för foto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Infoga eget foto enlig foto </a:t>
            </a:r>
            <a:r>
              <a:rPr lang="sv-SE" sz="1600" dirty="0" err="1">
                <a:solidFill>
                  <a:schemeClr val="tx1"/>
                </a:solidFill>
              </a:rPr>
              <a:t>guidelines</a:t>
            </a:r>
            <a:r>
              <a:rPr lang="sv-SE" sz="1600" dirty="0">
                <a:solidFill>
                  <a:schemeClr val="tx1"/>
                </a:solidFill>
              </a:rPr>
              <a:t>. Klicka på ikonen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mitten för att infoga fotot.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Högerklicka på det infogade fotot och välj formatera foto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menyn. Till höger i menyn sänks ljusstyrkan till </a:t>
            </a:r>
            <a:r>
              <a:rPr lang="sv-SE" sz="1600" b="0" dirty="0">
                <a:solidFill>
                  <a:schemeClr val="tx1"/>
                </a:solidFill>
              </a:rPr>
              <a:t>-33% </a:t>
            </a:r>
            <a:r>
              <a:rPr lang="sv-SE" sz="1600" dirty="0">
                <a:solidFill>
                  <a:schemeClr val="tx1"/>
                </a:solidFill>
              </a:rPr>
              <a:t>på foto för att få rätt kontrast.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12434063" y="2729266"/>
            <a:ext cx="2779776" cy="2850462"/>
            <a:chOff x="-3021837" y="2324314"/>
            <a:chExt cx="2779776" cy="2850462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3" cstate="print"/>
            <a:srcRect l="82965" t="17066" b="54295"/>
            <a:stretch/>
          </p:blipFill>
          <p:spPr>
            <a:xfrm>
              <a:off x="-3021837" y="2324314"/>
              <a:ext cx="2779776" cy="285046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5" name="Rectangle 4"/>
            <p:cNvSpPr/>
            <p:nvPr userDrawn="1"/>
          </p:nvSpPr>
          <p:spPr>
            <a:xfrm>
              <a:off x="-2779295" y="4435197"/>
              <a:ext cx="2195096" cy="198967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sv-SE" dirty="0"/>
            </a:p>
          </p:txBody>
        </p:sp>
      </p:grpSp>
      <p:sp>
        <p:nvSpPr>
          <p:cNvPr id="7" name="TextBox 6"/>
          <p:cNvSpPr txBox="1"/>
          <p:nvPr userDrawn="1"/>
        </p:nvSpPr>
        <p:spPr>
          <a:xfrm>
            <a:off x="14266690" y="4885605"/>
            <a:ext cx="313154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-33%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4266690" y="4191338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4266690" y="5118439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100524044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eg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EFDBC-8F73-434C-96A9-2BC256A38A0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03379298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C65DB-950E-4B93-95FB-3EFBFDE9EDC7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</a:t>
            </a:r>
            <a:r>
              <a:rPr lang="sv-SE"/>
              <a:t>ändra text</a:t>
            </a:r>
            <a:endParaRPr lang="sv-SE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335648804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6555684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58890879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7932600" y="1878841"/>
            <a:ext cx="2880000" cy="2880000"/>
          </a:xfrm>
          <a:noFill/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rutan och </a:t>
            </a:r>
            <a:br>
              <a:rPr lang="sv-SE" dirty="0"/>
            </a:br>
            <a:r>
              <a:rPr lang="sv-SE" dirty="0"/>
              <a:t>kopiera in ikon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7212453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75608798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18056056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6353175"/>
            <a:ext cx="12192000" cy="50482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dirty="0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95325" y="540000"/>
            <a:ext cx="86772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dirty="0"/>
              <a:t>Klicka här för att ändra text</a:t>
            </a:r>
            <a:endParaRPr lang="sv-SE" altLang="sv-SE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5325" y="1728000"/>
            <a:ext cx="8677275" cy="436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text</a:t>
            </a:r>
          </a:p>
          <a:p>
            <a:pPr lvl="1"/>
            <a:r>
              <a:rPr lang="sv-SE" altLang="sv-SE" dirty="0"/>
              <a:t>Andra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20375" y="6516000"/>
            <a:ext cx="67945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000" y="6516000"/>
            <a:ext cx="810000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72863" y="6516000"/>
            <a:ext cx="358775" cy="1793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D3467A-03F1-294A-B946-CB7CA69FE6EC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10" name="Bildobjekt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6426000"/>
            <a:ext cx="900000" cy="32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  <p:sldLayoutId id="2147483830" r:id="rId3"/>
    <p:sldLayoutId id="2147483831" r:id="rId4"/>
    <p:sldLayoutId id="2147483791" r:id="rId5"/>
    <p:sldLayoutId id="2147483816" r:id="rId6"/>
    <p:sldLayoutId id="2147483815" r:id="rId7"/>
    <p:sldLayoutId id="2147483826" r:id="rId8"/>
    <p:sldLayoutId id="2147483817" r:id="rId9"/>
    <p:sldLayoutId id="2147483794" r:id="rId10"/>
    <p:sldLayoutId id="2147483824" r:id="rId11"/>
    <p:sldLayoutId id="2147483813" r:id="rId12"/>
    <p:sldLayoutId id="2147483828" r:id="rId13"/>
    <p:sldLayoutId id="2147483832" r:id="rId14"/>
    <p:sldLayoutId id="2147483818" r:id="rId15"/>
    <p:sldLayoutId id="2147483819" r:id="rId16"/>
    <p:sldLayoutId id="2147483833" r:id="rId17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9pPr>
    </p:titleStyle>
    <p:bodyStyle>
      <a:lvl1pPr marL="266700" indent="-266700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70" userDrawn="1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6652" userDrawn="1">
          <p15:clr>
            <a:srgbClr val="F26B43"/>
          </p15:clr>
        </p15:guide>
        <p15:guide id="5" orient="horz" pos="1084" userDrawn="1">
          <p15:clr>
            <a:srgbClr val="F26B43"/>
          </p15:clr>
        </p15:guide>
        <p15:guide id="6" orient="horz" pos="3838" userDrawn="1">
          <p15:clr>
            <a:srgbClr val="F26B43"/>
          </p15:clr>
        </p15:guide>
        <p15:guide id="7" pos="1028" userDrawn="1">
          <p15:clr>
            <a:srgbClr val="F26B43"/>
          </p15:clr>
        </p15:guide>
        <p15:guide id="8" orient="horz" pos="4002" userDrawn="1">
          <p15:clr>
            <a:srgbClr val="F26B43"/>
          </p15:clr>
        </p15:guide>
        <p15:guide id="9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2" Type="http://schemas.openxmlformats.org/officeDocument/2006/relationships/image" Target="../media/image139.emf"/><Relationship Id="rId1" Type="http://schemas.openxmlformats.org/officeDocument/2006/relationships/slideLayout" Target="../slideLayouts/slideLayout1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1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2" Type="http://schemas.openxmlformats.org/officeDocument/2006/relationships/image" Target="../media/image142.emf"/><Relationship Id="rId1" Type="http://schemas.openxmlformats.org/officeDocument/2006/relationships/slideLayout" Target="../slideLayouts/slideLayout1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2" Type="http://schemas.openxmlformats.org/officeDocument/2006/relationships/image" Target="../media/image143.emf"/><Relationship Id="rId1" Type="http://schemas.openxmlformats.org/officeDocument/2006/relationships/slideLayout" Target="../slideLayouts/slideLayout1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2" Type="http://schemas.openxmlformats.org/officeDocument/2006/relationships/image" Target="../media/image144.emf"/><Relationship Id="rId1" Type="http://schemas.openxmlformats.org/officeDocument/2006/relationships/slideLayout" Target="../slideLayouts/slideLayout1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2" Type="http://schemas.openxmlformats.org/officeDocument/2006/relationships/image" Target="../media/image145.emf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43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17" Type="http://schemas.openxmlformats.org/officeDocument/2006/relationships/image" Target="../media/image47.emf"/><Relationship Id="rId2" Type="http://schemas.openxmlformats.org/officeDocument/2006/relationships/image" Target="../media/image32.png"/><Relationship Id="rId16" Type="http://schemas.openxmlformats.org/officeDocument/2006/relationships/image" Target="../media/image46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1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1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1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1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1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1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1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1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emf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1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1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1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1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1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emf"/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1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1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1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emf"/><Relationship Id="rId1" Type="http://schemas.openxmlformats.org/officeDocument/2006/relationships/slideLayout" Target="../slideLayouts/slideLayout1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1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emf"/><Relationship Id="rId1" Type="http://schemas.openxmlformats.org/officeDocument/2006/relationships/slideLayout" Target="../slideLayouts/slideLayout1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1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emf"/><Relationship Id="rId1" Type="http://schemas.openxmlformats.org/officeDocument/2006/relationships/slideLayout" Target="../slideLayouts/slideLayout1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emf"/><Relationship Id="rId1" Type="http://schemas.openxmlformats.org/officeDocument/2006/relationships/slideLayout" Target="../slideLayouts/slideLayout1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emf"/><Relationship Id="rId1" Type="http://schemas.openxmlformats.org/officeDocument/2006/relationships/slideLayout" Target="../slideLayouts/slideLayout1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AFAE12F-2CDE-6699-A58F-065AB7A17EF8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5660" y="990508"/>
            <a:ext cx="10195200" cy="4824000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</a:t>
            </a:fld>
            <a:endParaRPr lang="sv-SE" dirty="0"/>
          </a:p>
        </p:txBody>
      </p:sp>
      <p:sp>
        <p:nvSpPr>
          <p:cNvPr id="6" name="Rubrik 6"/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Principiell</a:t>
            </a: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utbudskurva Norden (normalår)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232161234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356F87C-1B37-4F64-88BC-71975A549BA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E7007C8-2151-0A1C-CF56-8135A2586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33450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71480"/>
          </a:xfrm>
        </p:spPr>
        <p:txBody>
          <a:bodyPr/>
          <a:lstStyle/>
          <a:p>
            <a:r>
              <a:rPr lang="sv-SE" dirty="0"/>
              <a:t>Utsläppsrättspris på EEX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621744378"/>
      </p:ext>
    </p:extLst>
  </p:cSld>
  <p:clrMapOvr>
    <a:masterClrMapping/>
  </p:clrMapOvr>
  <p:transition spd="med">
    <p:fade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84D2119-9811-4B9E-B87F-3722856A8413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3B9533C-1CF4-738F-675C-9C757016B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277938"/>
            <a:ext cx="10231437" cy="48387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Elanvändningen i Sverige 1990-</a:t>
            </a:r>
            <a:br>
              <a:rPr lang="sv-SE"/>
            </a:br>
            <a:r>
              <a:rPr lang="sv-SE"/>
              <a:t>(rullande 12-månadersvärde)</a:t>
            </a:r>
            <a:endParaRPr lang="sv-SE" dirty="0"/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6027441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93CB485-6948-4EE0-0B29-351CB70E253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171113" y="847725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51402"/>
      </p:ext>
    </p:extLst>
  </p:cSld>
  <p:clrMapOvr>
    <a:masterClrMapping/>
  </p:clrMapOvr>
  <p:transition spd="med">
    <p:fade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F4CFDB7-6D79-EC36-0C1D-1FEB7E95C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343025"/>
            <a:ext cx="10233025" cy="47021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2BB6803-3E9B-40AF-A838-DD5286BA916D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Sverige 1990-</a:t>
            </a:r>
            <a:br>
              <a:rPr lang="sv-SE" dirty="0"/>
            </a:br>
            <a:r>
              <a:rPr lang="sv-SE" sz="2800" dirty="0"/>
              <a:t>(rullande 12-månadersvärde, index dec 1990=100)</a:t>
            </a:r>
            <a:endParaRPr lang="sv-SE" dirty="0"/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5891514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ADF3BCF-9EDB-3A33-E038-8F34EACC27B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40938" y="879475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72644"/>
      </p:ext>
    </p:extLst>
  </p:cSld>
  <p:clrMapOvr>
    <a:masterClrMapping/>
  </p:clrMapOvr>
  <p:transition spd="med">
    <p:fad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1A1749FD-501A-7119-E374-F3B8D2AD9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57288"/>
            <a:ext cx="10231437" cy="48879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285CA98-7EC7-4F87-B84E-DC8F521E422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Sverige 1990-</a:t>
            </a:r>
            <a:br>
              <a:rPr lang="sv-SE" dirty="0"/>
            </a:br>
            <a:r>
              <a:rPr lang="sv-SE" dirty="0"/>
              <a:t>(rullande 12-månadersvärde)</a:t>
            </a:r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5891514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A62D40F-7E00-6B93-CB1D-898133F7681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88563" y="928688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16708"/>
      </p:ext>
    </p:extLst>
  </p:cSld>
  <p:clrMapOvr>
    <a:masterClrMapping/>
  </p:clrMapOvr>
  <p:transition spd="med">
    <p:fad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667BEF3-24D2-4692-9803-A85D7BE2ECE8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103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6D07856-50A5-812A-0F32-53A6CE08C163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800" y="1020763"/>
            <a:ext cx="10220325" cy="504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Sverige 1990-</a:t>
            </a:r>
            <a:br>
              <a:rPr lang="sv-SE" dirty="0"/>
            </a:br>
            <a:r>
              <a:rPr lang="sv-SE" dirty="0"/>
              <a:t>(rullande 12-månadersvärde)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916228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DE57F86-D3FB-A2D5-D519-F93703D0A79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150475" y="708025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18885"/>
      </p:ext>
    </p:extLst>
  </p:cSld>
  <p:clrMapOvr>
    <a:masterClrMapping/>
  </p:clrMapOvr>
  <p:transition spd="med">
    <p:fad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A8E20FE-802A-ACF2-1288-DC6A6E180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96963"/>
            <a:ext cx="10231437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C1828D1-61FD-4984-B282-E5BE84A6FFD8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104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Elanvändningen i svensk industri 1975-</a:t>
            </a:r>
            <a:br>
              <a:rPr lang="sv-SE"/>
            </a:br>
            <a:r>
              <a:rPr lang="sv-SE"/>
              <a:t>(rullande 12-månadersvärde)</a:t>
            </a:r>
            <a:endParaRPr lang="sv-SE" dirty="0"/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6076869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4B2F0FB-8A31-A541-360C-CDD7C2C0A6D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40938" y="781050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66721"/>
      </p:ext>
    </p:extLst>
  </p:cSld>
  <p:clrMapOvr>
    <a:masterClrMapping/>
  </p:clrMapOvr>
  <p:transition spd="med">
    <p:fad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24A2FC3A-3D6E-5F85-FDFC-A80A0F21C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1058863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28CC942-AC1F-4791-9182-6BD35EE7BF1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105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svensk industri 1975-</a:t>
            </a:r>
            <a:br>
              <a:rPr lang="sv-SE" dirty="0"/>
            </a:br>
            <a:r>
              <a:rPr lang="sv-SE" dirty="0"/>
              <a:t>(rullande 12-månadersvärde)</a:t>
            </a:r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5916228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A10B821-C9E5-8C63-7A23-96F153A0C43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150475" y="781050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36540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DE7700B5-DD8F-A3F0-F0BD-AA324F8368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5213" y="365125"/>
            <a:ext cx="8594725" cy="5351463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9289934-70B6-4C98-B9CD-ED3D5467F2D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9184"/>
          </a:xfrm>
        </p:spPr>
        <p:txBody>
          <a:bodyPr/>
          <a:lstStyle/>
          <a:p>
            <a:r>
              <a:rPr lang="sv-SE" dirty="0"/>
              <a:t>Netto kraftflöden till och från Norden</a:t>
            </a:r>
          </a:p>
        </p:txBody>
      </p:sp>
      <p:sp>
        <p:nvSpPr>
          <p:cNvPr id="6" name="Platshållare för text 19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831851" y="1514962"/>
            <a:ext cx="0" cy="342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7733" y="355271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>
                <a:latin typeface="Calibri" pitchFamily="34" charset="0"/>
              </a:rPr>
              <a:t>Från Norden</a:t>
            </a:r>
            <a:endParaRPr lang="sv-SE">
              <a:solidFill>
                <a:srgbClr val="1450DC"/>
              </a:solidFill>
              <a:latin typeface="Calibri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800" y="189536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 dirty="0">
                <a:latin typeface="Calibri" pitchFamily="34" charset="0"/>
              </a:rPr>
              <a:t>Till Norden</a:t>
            </a:r>
            <a:endParaRPr lang="sv-SE" dirty="0">
              <a:solidFill>
                <a:srgbClr val="1450D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557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D7FAEC-C995-4C2C-A638-DB894046BBBD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69580D0-4CB6-0518-8891-005B139E9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25513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Euronext,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28730109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D9DF4D2-1E82-4ACD-96E3-CDF87E7BBB1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13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6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FAEA8F2-E83E-4F9C-BDAA-F084C017D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" y="854075"/>
            <a:ext cx="11742738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37996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CD0B881-2466-4436-916B-70D038D4877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F658722-6DEE-89DC-437D-059C275E9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1071563"/>
            <a:ext cx="10213975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90352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(dygnsgenomsnitt)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509729892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5D33B7A-D5FC-49A6-A0D0-EB62ECE5F9FD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61650DF-E00C-5B41-6B06-F186F6935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079500"/>
            <a:ext cx="11517313" cy="491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88056"/>
            <a:ext cx="10972800" cy="1143000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(rullande veckogenomsnitt)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92749980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FA18F0-056B-433D-BAFA-7FC4A552DFFD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ADFF45A-D038-06DB-827E-7FA282DD5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908050"/>
            <a:ext cx="11415713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0040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14195344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509DAA-C956-4F89-A82E-7404EE0B6155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D87CD5F-EF96-F6C5-F04C-E3AB33F9AEF1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813" y="981075"/>
            <a:ext cx="11415712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44048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983087993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8091773-8F64-4B2E-B577-FB4A0F43DCB5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D74053E-B480-189F-A058-72B43E121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475" y="931863"/>
            <a:ext cx="11703050" cy="499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88600"/>
          </a:xfrm>
        </p:spPr>
        <p:txBody>
          <a:bodyPr/>
          <a:lstStyle/>
          <a:p>
            <a:pPr lvl="0"/>
            <a:r>
              <a:rPr lang="sv-SE" dirty="0"/>
              <a:t>Avvikelse från systempriset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74A401E-4574-6CDC-7A00-D7758A290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5" y="801688"/>
            <a:ext cx="936148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583397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39DED03-C1C1-425C-B08A-5D1D88D68D8D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EDBA4F5-D126-0985-C882-F1EF78E72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663575"/>
            <a:ext cx="11661775" cy="545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pPr lvl="0"/>
            <a:r>
              <a:rPr lang="sv-SE" dirty="0"/>
              <a:t>Områdespriser i Sverige (dygnsgenomsnitt)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34824008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BD663-3C0D-C27F-ABF7-252D3F48D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3C29927-72E6-5991-9470-469C83D222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11192E-193F-4D42-2408-5684EAAA7C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5E6BA4D1-1EDE-9F59-01B2-645DB28096E0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Elproduktion i Norden 2020- (vecka)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D717F959-4AEB-B94C-CB4F-DD785AE1672E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ENTSO-e,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EC98F46-FBE7-02BF-9C6A-601EA30B3C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92188" y="977900"/>
            <a:ext cx="10685462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63304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321" y="524088"/>
            <a:ext cx="11373492" cy="529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20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20111101-20141231)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4029526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00" y="520700"/>
            <a:ext cx="11607800" cy="52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20150101-20171231)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40295262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6B09FE1-F5A5-B0AD-49F3-15D219A31349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" y="525463"/>
            <a:ext cx="11364913" cy="528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5748E61-9796-491E-B353-C34CC381A7DE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20180101-)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748594707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7EF051-B61B-4188-B4ED-7E944CA88118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23</a:t>
            </a:fld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694DD7B-8EB7-4B42-17C8-8BE338DD8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913" y="384175"/>
            <a:ext cx="11303000" cy="557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ubrik 6"/>
          <p:cNvSpPr txBox="1">
            <a:spLocks/>
          </p:cNvSpPr>
          <p:nvPr/>
        </p:nvSpPr>
        <p:spPr bwMode="auto">
          <a:xfrm>
            <a:off x="609600" y="188640"/>
            <a:ext cx="10972800" cy="5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Områdespriser i Sverige (timpriser)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73039164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DBEC0B9-F154-4271-B21E-13274B61ABAC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24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345743" y="188640"/>
            <a:ext cx="11536908" cy="1143000"/>
          </a:xfrm>
        </p:spPr>
        <p:txBody>
          <a:bodyPr/>
          <a:lstStyle/>
          <a:p>
            <a:pPr lvl="0"/>
            <a:r>
              <a:rPr lang="sv-SE" dirty="0"/>
              <a:t>Prisskillnader per timme mellan elområden i Sverige samt avvikelse gentemot systempris </a:t>
            </a:r>
            <a:r>
              <a:rPr lang="sv-SE" sz="2000" dirty="0"/>
              <a:t>(€/MWh)</a:t>
            </a:r>
            <a:endParaRPr lang="sv-SE" dirty="0"/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EE417BA-89CC-E129-5BC6-A03201F4B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1425575"/>
            <a:ext cx="11833225" cy="44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264209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ruta 54"/>
          <p:cNvSpPr txBox="1"/>
          <p:nvPr/>
        </p:nvSpPr>
        <p:spPr>
          <a:xfrm>
            <a:off x="5519936" y="5829540"/>
            <a:ext cx="6672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dagligen.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D65278C-038A-4048-ACCD-087C1EB6645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25</a:t>
            </a:fld>
            <a:endParaRPr lang="sv-SE" dirty="0"/>
          </a:p>
        </p:txBody>
      </p:sp>
      <p:sp>
        <p:nvSpPr>
          <p:cNvPr id="6" name="Platshållare för text 9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9374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ihandsfigur 7"/>
          <p:cNvSpPr/>
          <p:nvPr/>
        </p:nvSpPr>
        <p:spPr>
          <a:xfrm>
            <a:off x="4298171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3859642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4399393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4668209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4797326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5781575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7195508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1" name="Frihandsfigur 30"/>
          <p:cNvSpPr/>
          <p:nvPr/>
        </p:nvSpPr>
        <p:spPr>
          <a:xfrm>
            <a:off x="3813669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Frihandsfigur 31"/>
          <p:cNvSpPr/>
          <p:nvPr/>
        </p:nvSpPr>
        <p:spPr>
          <a:xfrm>
            <a:off x="3742184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Freeform 14"/>
          <p:cNvSpPr>
            <a:spLocks/>
          </p:cNvSpPr>
          <p:nvPr/>
        </p:nvSpPr>
        <p:spPr bwMode="auto">
          <a:xfrm>
            <a:off x="5497949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4" name="Grupp 64"/>
          <p:cNvGrpSpPr/>
          <p:nvPr/>
        </p:nvGrpSpPr>
        <p:grpSpPr>
          <a:xfrm>
            <a:off x="5246066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37" name="Grupp 67"/>
          <p:cNvGrpSpPr/>
          <p:nvPr/>
        </p:nvGrpSpPr>
        <p:grpSpPr>
          <a:xfrm>
            <a:off x="5188915" y="3302014"/>
            <a:ext cx="1905012" cy="1627188"/>
            <a:chOff x="2722543" y="3467082"/>
            <a:chExt cx="1428759" cy="1627188"/>
          </a:xfrm>
        </p:grpSpPr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9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0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2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4" name="Freeform 14"/>
          <p:cNvSpPr>
            <a:spLocks/>
          </p:cNvSpPr>
          <p:nvPr/>
        </p:nvSpPr>
        <p:spPr bwMode="auto">
          <a:xfrm>
            <a:off x="6403700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939966" y="980951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Systempris</a:t>
            </a:r>
          </a:p>
        </p:txBody>
      </p: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239350" y="1836615"/>
            <a:ext cx="4574116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600" dirty="0">
                <a:solidFill>
                  <a:srgbClr val="FF0000"/>
                </a:solidFill>
                <a:latin typeface="Calibri" pitchFamily="34" charset="0"/>
              </a:rPr>
              <a:t>Senaste siffror i rött </a:t>
            </a:r>
            <a:br>
              <a:rPr lang="sv-S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sv-SE" sz="1600" dirty="0">
                <a:latin typeface="Calibri" pitchFamily="34" charset="0"/>
              </a:rPr>
              <a:t>genomsnitt </a:t>
            </a:r>
            <a:r>
              <a:rPr lang="sv-SE" sz="1600" dirty="0" err="1">
                <a:latin typeface="Calibri" pitchFamily="34" charset="0"/>
              </a:rPr>
              <a:t>fr</a:t>
            </a:r>
            <a:r>
              <a:rPr lang="sv-SE" sz="1600" dirty="0">
                <a:latin typeface="Calibri" pitchFamily="34" charset="0"/>
              </a:rPr>
              <a:t> 2011-11-01 i svart</a:t>
            </a:r>
          </a:p>
        </p:txBody>
      </p:sp>
      <p:sp>
        <p:nvSpPr>
          <p:cNvPr id="47" name="Text Box 52"/>
          <p:cNvSpPr txBox="1">
            <a:spLocks noChangeArrowheads="1"/>
          </p:cNvSpPr>
          <p:nvPr/>
        </p:nvSpPr>
        <p:spPr bwMode="auto">
          <a:xfrm>
            <a:off x="8400257" y="4780384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Estland</a:t>
            </a:r>
          </a:p>
        </p:txBody>
      </p:sp>
      <p:sp>
        <p:nvSpPr>
          <p:cNvPr id="48" name="Text Box 52"/>
          <p:cNvSpPr txBox="1">
            <a:spLocks noChangeArrowheads="1"/>
          </p:cNvSpPr>
          <p:nvPr/>
        </p:nvSpPr>
        <p:spPr bwMode="auto">
          <a:xfrm>
            <a:off x="1828848" y="5385819"/>
            <a:ext cx="762000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EEX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5388E85-5839-6785-F4E7-D7AA56A13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2213" y="1295400"/>
            <a:ext cx="7667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074DDAC5-0B08-74D3-E50C-9E985EB3A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6113" y="34671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Bildobjekt 63">
            <a:extLst>
              <a:ext uri="{FF2B5EF4-FFF2-40B4-BE49-F238E27FC236}">
                <a16:creationId xmlns:a16="http://schemas.microsoft.com/office/drawing/2014/main" id="{37D81F81-A9F2-238D-9237-90629369B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0386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Bildobjekt 65">
            <a:extLst>
              <a:ext uri="{FF2B5EF4-FFF2-40B4-BE49-F238E27FC236}">
                <a16:creationId xmlns:a16="http://schemas.microsoft.com/office/drawing/2014/main" id="{68A0566D-130C-B28B-E80D-A67DFC4E8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56113" y="2527300"/>
            <a:ext cx="76835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3A75DB67-BBB2-A78C-8BBA-48EAA576D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1813" y="1231900"/>
            <a:ext cx="76993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Bildobjekt 67">
            <a:extLst>
              <a:ext uri="{FF2B5EF4-FFF2-40B4-BE49-F238E27FC236}">
                <a16:creationId xmlns:a16="http://schemas.microsoft.com/office/drawing/2014/main" id="{A5F67EA8-2BF2-15DC-8BC2-ACD83B4C1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19425" y="3389313"/>
            <a:ext cx="771525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Bildobjekt 68">
            <a:extLst>
              <a:ext uri="{FF2B5EF4-FFF2-40B4-BE49-F238E27FC236}">
                <a16:creationId xmlns:a16="http://schemas.microsoft.com/office/drawing/2014/main" id="{F6E45ECE-08C2-3470-232B-B3D69784F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54813" y="1666875"/>
            <a:ext cx="7683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Bildobjekt 69">
            <a:extLst>
              <a:ext uri="{FF2B5EF4-FFF2-40B4-BE49-F238E27FC236}">
                <a16:creationId xmlns:a16="http://schemas.microsoft.com/office/drawing/2014/main" id="{C18E6E41-514F-A926-6D64-E6973B819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91225" y="2665413"/>
            <a:ext cx="769938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A04F8CCD-5EE6-95BC-7B21-7F7958894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99125" y="38989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Bildobjekt 71">
            <a:extLst>
              <a:ext uri="{FF2B5EF4-FFF2-40B4-BE49-F238E27FC236}">
                <a16:creationId xmlns:a16="http://schemas.microsoft.com/office/drawing/2014/main" id="{2DE20E7C-7443-6598-AE7D-B8D8128D6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18125" y="4902200"/>
            <a:ext cx="773113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Bildobjekt 72">
            <a:extLst>
              <a:ext uri="{FF2B5EF4-FFF2-40B4-BE49-F238E27FC236}">
                <a16:creationId xmlns:a16="http://schemas.microsoft.com/office/drawing/2014/main" id="{FE6ADAF3-3065-73F3-3FC0-5A7FFC99F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01025" y="27432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Bildobjekt 73">
            <a:extLst>
              <a:ext uri="{FF2B5EF4-FFF2-40B4-BE49-F238E27FC236}">
                <a16:creationId xmlns:a16="http://schemas.microsoft.com/office/drawing/2014/main" id="{47801F14-B389-EDDC-4577-9AE275C6A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108325" y="47625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Bildobjekt 74">
            <a:extLst>
              <a:ext uri="{FF2B5EF4-FFF2-40B4-BE49-F238E27FC236}">
                <a16:creationId xmlns:a16="http://schemas.microsoft.com/office/drawing/2014/main" id="{A1025E08-C9BF-AAC6-21B4-B50AE5774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075113" y="5332413"/>
            <a:ext cx="77311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Bildobjekt 75">
            <a:extLst>
              <a:ext uri="{FF2B5EF4-FFF2-40B4-BE49-F238E27FC236}">
                <a16:creationId xmlns:a16="http://schemas.microsoft.com/office/drawing/2014/main" id="{3BD4CB26-816C-C237-BE45-2BB57DB75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774113" y="41783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Rubrik 95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Områdespriser på Nord Pool</a:t>
            </a:r>
            <a:br>
              <a:rPr lang="sv-SE" dirty="0"/>
            </a:br>
            <a:endParaRPr lang="sv-SE" dirty="0"/>
          </a:p>
        </p:txBody>
      </p:sp>
      <p:pic>
        <p:nvPicPr>
          <p:cNvPr id="77" name="Bildobjekt 76">
            <a:extLst>
              <a:ext uri="{FF2B5EF4-FFF2-40B4-BE49-F238E27FC236}">
                <a16:creationId xmlns:a16="http://schemas.microsoft.com/office/drawing/2014/main" id="{E287D899-5F43-A956-5A87-AAD3DC5AE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400300" y="5321300"/>
            <a:ext cx="57308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726190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ruta 57"/>
          <p:cNvSpPr txBox="1"/>
          <p:nvPr/>
        </p:nvSpPr>
        <p:spPr>
          <a:xfrm>
            <a:off x="4943872" y="5829540"/>
            <a:ext cx="7248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kontinuerligt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96B92BB-75EC-4364-9982-87C74DDAF41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26</a:t>
            </a:fld>
            <a:endParaRPr lang="sv-SE" dirty="0"/>
          </a:p>
        </p:txBody>
      </p:sp>
      <p:sp>
        <p:nvSpPr>
          <p:cNvPr id="5" name="Platshållare för text 10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6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1799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ihandsfigur 6"/>
          <p:cNvSpPr/>
          <p:nvPr/>
        </p:nvSpPr>
        <p:spPr>
          <a:xfrm>
            <a:off x="6530596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6092068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6631818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6900634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7029751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8014001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9427933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8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0" name="Text Box 40"/>
          <p:cNvSpPr txBox="1">
            <a:spLocks noChangeArrowheads="1"/>
          </p:cNvSpPr>
          <p:nvPr/>
        </p:nvSpPr>
        <p:spPr bwMode="auto">
          <a:xfrm>
            <a:off x="10493012" y="2565400"/>
            <a:ext cx="754694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SYHEL</a:t>
            </a:r>
          </a:p>
        </p:txBody>
      </p:sp>
      <p:sp>
        <p:nvSpPr>
          <p:cNvPr id="31" name="Text Box 45"/>
          <p:cNvSpPr txBox="1">
            <a:spLocks noChangeArrowheads="1"/>
          </p:cNvSpPr>
          <p:nvPr/>
        </p:nvSpPr>
        <p:spPr bwMode="auto">
          <a:xfrm>
            <a:off x="7950501" y="1052513"/>
            <a:ext cx="1056217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Tromsö</a:t>
            </a:r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6223301" y="2492375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Trondheim</a:t>
            </a:r>
          </a:p>
        </p:txBody>
      </p:sp>
      <p:sp>
        <p:nvSpPr>
          <p:cNvPr id="33" name="Text Box 124"/>
          <p:cNvSpPr txBox="1">
            <a:spLocks noChangeArrowheads="1"/>
          </p:cNvSpPr>
          <p:nvPr/>
        </p:nvSpPr>
        <p:spPr bwMode="auto">
          <a:xfrm>
            <a:off x="7008568" y="2857497"/>
            <a:ext cx="758904" cy="276999"/>
          </a:xfrm>
          <a:prstGeom prst="rect">
            <a:avLst/>
          </a:prstGeom>
          <a:solidFill>
            <a:schemeClr val="bg1">
              <a:alpha val="6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NO3</a:t>
            </a:r>
            <a:endParaRPr lang="nb-NO" sz="1400" dirty="0"/>
          </a:p>
        </p:txBody>
      </p:sp>
      <p:sp>
        <p:nvSpPr>
          <p:cNvPr id="34" name="Frihandsfigur 33"/>
          <p:cNvSpPr/>
          <p:nvPr/>
        </p:nvSpPr>
        <p:spPr>
          <a:xfrm>
            <a:off x="6046094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Frihandsfigur 34"/>
          <p:cNvSpPr/>
          <p:nvPr/>
        </p:nvSpPr>
        <p:spPr>
          <a:xfrm>
            <a:off x="5974610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ext Box 123"/>
          <p:cNvSpPr txBox="1">
            <a:spLocks noChangeArrowheads="1"/>
          </p:cNvSpPr>
          <p:nvPr/>
        </p:nvSpPr>
        <p:spPr bwMode="auto">
          <a:xfrm>
            <a:off x="6341813" y="4143381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NO2</a:t>
            </a:r>
          </a:p>
        </p:txBody>
      </p:sp>
      <p:sp>
        <p:nvSpPr>
          <p:cNvPr id="37" name="Text Box 123"/>
          <p:cNvSpPr txBox="1">
            <a:spLocks noChangeArrowheads="1"/>
          </p:cNvSpPr>
          <p:nvPr/>
        </p:nvSpPr>
        <p:spPr bwMode="auto">
          <a:xfrm>
            <a:off x="5865560" y="3357563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NO5</a:t>
            </a:r>
          </a:p>
        </p:txBody>
      </p:sp>
      <p:sp>
        <p:nvSpPr>
          <p:cNvPr id="38" name="Freeform 14"/>
          <p:cNvSpPr>
            <a:spLocks/>
          </p:cNvSpPr>
          <p:nvPr/>
        </p:nvSpPr>
        <p:spPr bwMode="auto">
          <a:xfrm>
            <a:off x="7730374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9" name="Grupp 64"/>
          <p:cNvGrpSpPr/>
          <p:nvPr/>
        </p:nvGrpSpPr>
        <p:grpSpPr>
          <a:xfrm>
            <a:off x="7478491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42" name="Grupp 67"/>
          <p:cNvGrpSpPr/>
          <p:nvPr/>
        </p:nvGrpSpPr>
        <p:grpSpPr>
          <a:xfrm>
            <a:off x="7421341" y="3302014"/>
            <a:ext cx="1905012" cy="1627188"/>
            <a:chOff x="2722543" y="3467082"/>
            <a:chExt cx="1428759" cy="1627188"/>
          </a:xfrm>
        </p:grpSpPr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5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7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6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9" name="Freeform 14"/>
          <p:cNvSpPr>
            <a:spLocks/>
          </p:cNvSpPr>
          <p:nvPr/>
        </p:nvSpPr>
        <p:spPr bwMode="auto">
          <a:xfrm>
            <a:off x="8636125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50" name="Text Box 126"/>
          <p:cNvSpPr txBox="1">
            <a:spLocks noChangeArrowheads="1"/>
          </p:cNvSpPr>
          <p:nvPr/>
        </p:nvSpPr>
        <p:spPr bwMode="auto">
          <a:xfrm>
            <a:off x="9013141" y="764704"/>
            <a:ext cx="893514" cy="369332"/>
          </a:xfrm>
          <a:prstGeom prst="rect">
            <a:avLst/>
          </a:prstGeom>
          <a:solidFill>
            <a:schemeClr val="bg1">
              <a:alpha val="52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SYTRO  </a:t>
            </a:r>
          </a:p>
        </p:txBody>
      </p:sp>
      <p:sp>
        <p:nvSpPr>
          <p:cNvPr id="51" name="Text Box 48"/>
          <p:cNvSpPr txBox="1">
            <a:spLocks noChangeArrowheads="1"/>
          </p:cNvSpPr>
          <p:nvPr/>
        </p:nvSpPr>
        <p:spPr bwMode="auto">
          <a:xfrm>
            <a:off x="6799034" y="3716338"/>
            <a:ext cx="768351" cy="304800"/>
          </a:xfrm>
          <a:prstGeom prst="rect">
            <a:avLst/>
          </a:prstGeom>
          <a:solidFill>
            <a:srgbClr val="FFFFFF">
              <a:alpha val="31000"/>
            </a:srgbClr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Oslo</a:t>
            </a:r>
          </a:p>
        </p:txBody>
      </p:sp>
      <p:sp>
        <p:nvSpPr>
          <p:cNvPr id="52" name="Text Box 41"/>
          <p:cNvSpPr txBox="1">
            <a:spLocks noChangeArrowheads="1"/>
          </p:cNvSpPr>
          <p:nvPr/>
        </p:nvSpPr>
        <p:spPr bwMode="auto">
          <a:xfrm>
            <a:off x="6703057" y="3356992"/>
            <a:ext cx="748859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nb-NO" dirty="0"/>
              <a:t>SYOSL</a:t>
            </a: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6607046" y="5445125"/>
            <a:ext cx="779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SYCPH</a:t>
            </a:r>
          </a:p>
        </p:txBody>
      </p:sp>
      <p:sp>
        <p:nvSpPr>
          <p:cNvPr id="54" name="Text Box 39"/>
          <p:cNvSpPr txBox="1">
            <a:spLocks noChangeArrowheads="1"/>
          </p:cNvSpPr>
          <p:nvPr/>
        </p:nvSpPr>
        <p:spPr bwMode="auto">
          <a:xfrm>
            <a:off x="9043108" y="1556792"/>
            <a:ext cx="1055930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SYLUL      </a:t>
            </a:r>
          </a:p>
        </p:txBody>
      </p:sp>
      <p:sp>
        <p:nvSpPr>
          <p:cNvPr id="55" name="Text Box 39"/>
          <p:cNvSpPr txBox="1">
            <a:spLocks noChangeArrowheads="1"/>
          </p:cNvSpPr>
          <p:nvPr/>
        </p:nvSpPr>
        <p:spPr bwMode="auto">
          <a:xfrm>
            <a:off x="7546528" y="4798893"/>
            <a:ext cx="1145826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SYMAL      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7894896" y="3789040"/>
            <a:ext cx="1025152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SYSTO     </a:t>
            </a:r>
          </a:p>
        </p:txBody>
      </p:sp>
      <p:sp>
        <p:nvSpPr>
          <p:cNvPr id="57" name="Text Box 39"/>
          <p:cNvSpPr txBox="1">
            <a:spLocks noChangeArrowheads="1"/>
          </p:cNvSpPr>
          <p:nvPr/>
        </p:nvSpPr>
        <p:spPr bwMode="auto">
          <a:xfrm>
            <a:off x="8229112" y="2636912"/>
            <a:ext cx="1118255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SYSUN      </a:t>
            </a:r>
          </a:p>
        </p:txBody>
      </p:sp>
      <p:sp>
        <p:nvSpPr>
          <p:cNvPr id="60" name="Text Box 47"/>
          <p:cNvSpPr txBox="1">
            <a:spLocks noChangeArrowheads="1"/>
          </p:cNvSpPr>
          <p:nvPr/>
        </p:nvSpPr>
        <p:spPr bwMode="auto">
          <a:xfrm>
            <a:off x="5514720" y="3500438"/>
            <a:ext cx="11514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Bergen</a:t>
            </a:r>
          </a:p>
        </p:txBody>
      </p: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5384510" y="4868863"/>
            <a:ext cx="14401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dirty="0"/>
              <a:t>SYARH</a:t>
            </a:r>
            <a:endParaRPr lang="nb-NO" sz="2000" dirty="0"/>
          </a:p>
        </p:txBody>
      </p:sp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4905151" y="4365625"/>
            <a:ext cx="18245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Kristiansand</a:t>
            </a:r>
          </a:p>
        </p:txBody>
      </p:sp>
      <p:pic>
        <p:nvPicPr>
          <p:cNvPr id="59" name="Bildobjekt 58">
            <a:extLst>
              <a:ext uri="{FF2B5EF4-FFF2-40B4-BE49-F238E27FC236}">
                <a16:creationId xmlns:a16="http://schemas.microsoft.com/office/drawing/2014/main" id="{EF8AD498-E8A3-F01C-3CC4-052126B01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1722438"/>
            <a:ext cx="4629150" cy="297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0C15F5BB-43F2-E0F8-C39D-88FDBE994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95" y="246522"/>
            <a:ext cx="8677275" cy="981075"/>
          </a:xfrm>
        </p:spPr>
        <p:txBody>
          <a:bodyPr/>
          <a:lstStyle/>
          <a:p>
            <a:r>
              <a:rPr lang="sv-SE" dirty="0"/>
              <a:t>EPAD</a:t>
            </a:r>
            <a:br>
              <a:rPr lang="sv-SE" dirty="0"/>
            </a:br>
            <a:r>
              <a:rPr lang="sv-SE" dirty="0"/>
              <a:t>Förväntad avvikelse gentemot systempriset</a:t>
            </a:r>
          </a:p>
        </p:txBody>
      </p:sp>
    </p:spTree>
    <p:extLst>
      <p:ext uri="{BB962C8B-B14F-4D97-AF65-F5344CB8AC3E}">
        <p14:creationId xmlns:p14="http://schemas.microsoft.com/office/powerpoint/2010/main" val="1490100151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27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Y+1</a:t>
            </a:r>
          </a:p>
        </p:txBody>
      </p:sp>
      <p:sp>
        <p:nvSpPr>
          <p:cNvPr id="6" name="Platshållare för text 20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87B3727-7AF0-9DE7-CD43-98755B6D4D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84238" y="1177925"/>
            <a:ext cx="9913937" cy="46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56767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9EFC4-ED6B-30FB-CB62-0EFB084FE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2A64BC5-A26B-CC8E-65BC-D705524BBC2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3DE798C-7DFE-85E8-03BA-78EF3B5667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28</a:t>
            </a:fld>
            <a:endParaRPr lang="sv-SE" dirty="0"/>
          </a:p>
        </p:txBody>
      </p:sp>
      <p:sp>
        <p:nvSpPr>
          <p:cNvPr id="5" name="Rubrik 6">
            <a:extLst>
              <a:ext uri="{FF2B5EF4-FFF2-40B4-BE49-F238E27FC236}">
                <a16:creationId xmlns:a16="http://schemas.microsoft.com/office/drawing/2014/main" id="{FABE7D8E-A575-F928-80FB-81C28D6FB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Q+1</a:t>
            </a:r>
          </a:p>
        </p:txBody>
      </p:sp>
      <p:sp>
        <p:nvSpPr>
          <p:cNvPr id="6" name="Platshållare för text 20">
            <a:extLst>
              <a:ext uri="{FF2B5EF4-FFF2-40B4-BE49-F238E27FC236}">
                <a16:creationId xmlns:a16="http://schemas.microsoft.com/office/drawing/2014/main" id="{E0524C7E-6557-2E38-0EF9-2B382C370B29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F66C760-BF2E-33BD-C32C-20DD63FA73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3793" y="1218627"/>
            <a:ext cx="10228263" cy="46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5644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CC39866-59CA-4EF2-BDA3-B2143F12178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DCF3B45-E6C3-7B39-DAE7-6901121D6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3613" y="1244600"/>
            <a:ext cx="10218737" cy="467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051EFE8-C0E9-61D5-7F5D-507A8EB50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838" y="812800"/>
            <a:ext cx="9790112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30054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23158-803B-BE90-E61B-138668BE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176F5FD-E0D3-50A6-6BDA-D80F59376BC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30EFC5-BF1B-AF2B-1869-415B707014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BE3A53D7-BCDD-4110-58D7-01FB6F6DC647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Tillrinningsenergi i Norden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1B99FFB0-BE57-A7C8-89E6-5B4132B8715B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A0737BD-F7DA-C2D7-6981-1B3762D0E0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2313" y="935038"/>
            <a:ext cx="11026775" cy="477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98041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1AF7DE7-F000-4155-A273-17E6EEC7DCB3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6AFDF25-B9D0-4EC1-6730-24D991984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5188" y="863600"/>
            <a:ext cx="10220325" cy="504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D4A0C16-9897-D1CB-7133-56B326691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1325" y="212725"/>
            <a:ext cx="2511425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092793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992A16A-59A8-DFBA-86FA-0A2EA2218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3" y="989013"/>
            <a:ext cx="10217150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43919BC-16BB-4ECA-B021-FD78DFCF0BA7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31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24497"/>
            <a:ext cx="10972800" cy="780624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Tyskland, Frankrike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965656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BA4B485-CBB5-291D-4548-53E6F891C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07575" y="720725"/>
            <a:ext cx="2405063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802448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030CFD4-A789-48A4-98AB-E92D29A3E9F5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Terminspriser på Euronext</a:t>
            </a:r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97E98B7-9274-D1F3-EE2E-C7B6300CC4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69950" y="488950"/>
            <a:ext cx="100615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36892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EE07442-AB71-4591-A303-1FB90BBB5F59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90D245D-9938-D524-A50B-F9482FE66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800" y="925513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34904"/>
          </a:xfrm>
        </p:spPr>
        <p:txBody>
          <a:bodyPr/>
          <a:lstStyle/>
          <a:p>
            <a:r>
              <a:rPr lang="sv-SE" dirty="0"/>
              <a:t>Kvartalskontrakt på Euronext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99359292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9F19F1-D08C-4BA4-BFB0-D57BCBEF9BD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F28BE11-E167-6CF6-8746-C7BFAB809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25513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98328"/>
          </a:xfrm>
        </p:spPr>
        <p:txBody>
          <a:bodyPr/>
          <a:lstStyle/>
          <a:p>
            <a:r>
              <a:rPr lang="sv-SE" dirty="0"/>
              <a:t>Priser i Tyskland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854064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D697527-88B3-4FBC-9C23-461CC3D5E269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B42F6E5-58DE-E456-A0E0-C980BC41A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25513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/>
              <a:t>Priser i Tyskland, Frankrike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963361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5EC0883-B6F9-4FC6-97A2-284A395155C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65EB364-A27D-192E-5DBC-A953A9E81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854075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/>
              <a:t>Prisdifferens Norden - Tyskland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488294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C81D518-575A-8451-A062-69107315A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850" y="703263"/>
            <a:ext cx="10456863" cy="531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4D323D-2746-4FDC-9E78-3BF6AB4FB70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37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16032"/>
          </a:xfrm>
        </p:spPr>
        <p:txBody>
          <a:bodyPr/>
          <a:lstStyle/>
          <a:p>
            <a:r>
              <a:rPr lang="nb-NO" dirty="0"/>
              <a:t>Terminspris nästkommande år i Norden resp Tyskland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429798198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11F1228-46C9-4D30-91B7-BC7C6856909C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87232FD-A381-3990-334F-E91C95327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8" y="996950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51480"/>
            <a:ext cx="10972800" cy="770453"/>
          </a:xfrm>
        </p:spPr>
        <p:txBody>
          <a:bodyPr/>
          <a:lstStyle/>
          <a:p>
            <a:r>
              <a:rPr lang="nb-NO" dirty="0"/>
              <a:t>Differens i terminspris Norden – Tyskland (Bas)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05025755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3B5B4BC-45EF-4644-A84E-D0F524BC986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8C07DDB-20FA-6018-7E5B-97042BBD3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8" y="957263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17784"/>
          </a:xfrm>
        </p:spPr>
        <p:txBody>
          <a:bodyPr/>
          <a:lstStyle/>
          <a:p>
            <a:r>
              <a:rPr lang="nb-NO" dirty="0"/>
              <a:t>Differens i terminspriser mellan Norden och Tyskland respektive Frankrike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sv-SE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Euroenxt</a:t>
            </a: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02844201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88153-F249-4B43-BFAB-ECB91720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D8471F2-4847-B8C1-5068-B0680BCEEF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21984D-F11D-1C1D-5BB2-8D66421D2C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60070213-5547-D4DD-B819-B7E16BAD9D14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Fyllnadsgrad i nordiska vattenmagasin 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(100% = 127,0 TWh)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B283EAFE-75B8-9732-88C0-C1335C8B6F64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80CF003-0FA9-6205-D283-ACDA60AA9ACC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0563" y="1223963"/>
            <a:ext cx="109855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01986"/>
      </p:ext>
    </p:extLst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A0EF800-67F4-4734-BEDC-488762203D6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C08ACD7-E809-7467-D54E-7D94A8579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854075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07472"/>
          </a:xfrm>
        </p:spPr>
        <p:txBody>
          <a:bodyPr/>
          <a:lstStyle/>
          <a:p>
            <a:r>
              <a:rPr lang="sv-SE" dirty="0"/>
              <a:t>Utsläppsrätter och elpriser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12526003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CA973E-8C2C-4FA4-9AFF-A7F029299DD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93BFFC9-7413-F5DA-A8BD-9671A170E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1068388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 err="1"/>
              <a:t>Spotpris</a:t>
            </a:r>
            <a:r>
              <a:rPr lang="sv-SE" dirty="0"/>
              <a:t> Tyskland och Norden samt pris på utsläppsrätter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55932948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E69960B-C201-4FA9-B62B-D0EB7649D34F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2D0DBEE-DE4D-F60E-E31D-FBFA9A65C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96950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9768"/>
          </a:xfrm>
        </p:spPr>
        <p:txBody>
          <a:bodyPr/>
          <a:lstStyle/>
          <a:p>
            <a:r>
              <a:rPr lang="sv-SE" dirty="0" err="1"/>
              <a:t>Spotprisutveckling</a:t>
            </a:r>
            <a:r>
              <a:rPr lang="sv-SE" dirty="0"/>
              <a:t> (dygnspris)i Europa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601747013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81D6CF5-B015-BC43-1D3C-02DB3DBAE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8" y="639763"/>
            <a:ext cx="11223625" cy="553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(månadsmedelvärde)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414535901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A4B3117-E476-58F4-950D-A0D02CF2003C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661988"/>
            <a:ext cx="11225212" cy="554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44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(rullande 12-månaders 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919388735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FDD51C1-528C-4181-9FE7-C242CDD14B1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45</a:t>
            </a:fld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31C38BE-9744-E7AD-330D-D0402CB00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71550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16032"/>
          </a:xfrm>
        </p:spPr>
        <p:txBody>
          <a:bodyPr/>
          <a:lstStyle/>
          <a:p>
            <a:r>
              <a:rPr lang="sv-SE" dirty="0"/>
              <a:t>Elkundernas fördelning per avtalstyp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257277" y="883208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-02</a:t>
            </a:r>
            <a:endParaRPr lang="sv-SE" sz="1800" b="1" dirty="0">
              <a:solidFill>
                <a:schemeClr val="tx1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60477" y="729217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-03</a:t>
            </a:r>
            <a:endParaRPr lang="sv-SE" sz="1800" b="1" dirty="0">
              <a:solidFill>
                <a:schemeClr val="tx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49D81AE-26A3-6235-1F49-BA70F4C807A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76305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EFFF87B-0801-4DA2-B571-6CEDAA7473F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46</a:t>
            </a:fld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1C9085C-BFEB-BCB7-38EF-D2932BB44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0" y="1030288"/>
            <a:ext cx="10234613" cy="504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0040"/>
          </a:xfrm>
        </p:spPr>
        <p:txBody>
          <a:bodyPr/>
          <a:lstStyle/>
          <a:p>
            <a:r>
              <a:rPr lang="sv-SE" dirty="0"/>
              <a:t>Elkundernas fördelning per avtalstyp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257277" y="901496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-02</a:t>
            </a:r>
            <a:endParaRPr lang="sv-SE" sz="1800" b="1" dirty="0">
              <a:solidFill>
                <a:schemeClr val="tx1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60477" y="747505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-03</a:t>
            </a:r>
            <a:endParaRPr lang="sv-SE" sz="1800" b="1" dirty="0">
              <a:solidFill>
                <a:schemeClr val="tx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A2BE89B-DCBB-1F66-B7BC-41837A35737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4371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07F1FBF-1FA1-BAAC-F946-7DDAC8CDC0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88" y="1047750"/>
            <a:ext cx="12133262" cy="4062413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9C8EA99-C8D3-4DC5-90D1-9DE5A314F02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47</a:t>
            </a:fld>
            <a:endParaRPr lang="sv-SE" dirty="0"/>
          </a:p>
        </p:txBody>
      </p:sp>
      <p:sp>
        <p:nvSpPr>
          <p:cNvPr id="5" name="Rubrik 1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Elkundernas fördelning per avtalstyp, procent</a:t>
            </a:r>
          </a:p>
        </p:txBody>
      </p:sp>
      <p:sp>
        <p:nvSpPr>
          <p:cNvPr id="6" name="Platshållare för text 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E818A5B-B4E8-F7B1-7C06-C56F93A2145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78059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BECFA-79E6-52FD-4B1E-13091EF6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CB1989A-0D72-E7E3-DE25-996F24DE71F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9C8EA99-C8D3-4DC5-90D1-9DE5A314F02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8E9D6B5-8441-F7B1-6B6C-79FA0AAFA6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48</a:t>
            </a:fld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A0FDC6F5-0B7E-A605-B681-153F06ADA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Fördelning av </a:t>
            </a:r>
            <a:r>
              <a:rPr lang="sv-SE" dirty="0" err="1"/>
              <a:t>elvolym</a:t>
            </a:r>
            <a:r>
              <a:rPr lang="sv-SE" dirty="0"/>
              <a:t>, andel (procent) efter elområde, avtalstyp och månad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F0DF13DC-9EB7-C03B-56DD-113021B7C195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9E8A5E6-766A-5341-4AA1-38D7151C40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340" y="1873885"/>
            <a:ext cx="12138660" cy="333057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EDD2A0AD-C1A1-D911-C11F-8F312E0850D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237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541DA58-715A-4B03-AB8C-0F72E58BFC9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49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71A3876-E96C-8DCB-CDE6-7E941EC38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975" y="1120775"/>
            <a:ext cx="11131550" cy="490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88056"/>
            <a:ext cx="10972800" cy="1143000"/>
          </a:xfrm>
        </p:spPr>
        <p:txBody>
          <a:bodyPr/>
          <a:lstStyle/>
          <a:p>
            <a:r>
              <a:rPr lang="sv-SE" dirty="0"/>
              <a:t>Systempris (månadsmedel) samt fördelning av avtalstyper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953299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2E5EBB7-BC5F-AF6E-3052-A6FCC92E89F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745788" y="1182688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9040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750A74-DDBD-4631-BB97-40171303DCA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20E73C6-BBF9-C073-7821-AB36789A1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" y="1098550"/>
            <a:ext cx="11228388" cy="484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609600" y="97200"/>
            <a:ext cx="10972800" cy="930216"/>
          </a:xfrm>
        </p:spPr>
        <p:txBody>
          <a:bodyPr/>
          <a:lstStyle/>
          <a:p>
            <a:r>
              <a:rPr lang="sv-SE" dirty="0"/>
              <a:t>Nordiska vattenmagasin och prisskillnad Norden-Tyskland</a:t>
            </a:r>
          </a:p>
        </p:txBody>
      </p:sp>
      <p:sp>
        <p:nvSpPr>
          <p:cNvPr id="8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956125564"/>
      </p:ext>
    </p:extLst>
  </p:cSld>
  <p:clrMapOvr>
    <a:masterClrMapping/>
  </p:clrMapOvr>
  <p:transition spd="med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2765E0D-9FB8-402B-A151-2C18B7D516F6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E6F042A-8672-665F-D46F-7D70687B0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01725"/>
            <a:ext cx="10234613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Elhandelsbyte per månad – hushåll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C324041-AA18-AAE5-5E73-E61A814D402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485438" y="771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05940"/>
      </p:ext>
    </p:extLst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F447773-1FED-5280-6434-98CF932EC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1068388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71E73F7-8879-4ADE-A745-F3BC48776FE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485611"/>
          </a:xfrm>
        </p:spPr>
        <p:txBody>
          <a:bodyPr/>
          <a:lstStyle/>
          <a:p>
            <a:r>
              <a:rPr lang="sv-SE" dirty="0"/>
              <a:t>Elhandelsbyte per månad – hushåll (volym)</a:t>
            </a:r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6124F96-BD03-8B3F-264F-5064FE17E39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233025" y="782638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87590"/>
      </p:ext>
    </p:extLst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ADEA0FF-BEF6-40CD-A670-A0FFAA76BB9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05C0FA7-F8F3-7917-377F-8C89865A0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68388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Elhandelsbyte per månad – övriga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CDB295-485D-0A67-E689-8A7A64D36BC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494963" y="7207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89278"/>
      </p:ext>
    </p:extLst>
  </p:cSld>
  <p:clrMapOvr>
    <a:masterClrMapping/>
  </p:clrMapOvr>
  <p:transition spd="med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C23EDB0-7EFD-4766-A65A-AFEBD39A9A5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29184AD-CCC1-6DFC-8C3A-D7B2B0732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01725"/>
            <a:ext cx="10231437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1"/>
            <a:ext cx="8677275" cy="510324"/>
          </a:xfrm>
        </p:spPr>
        <p:txBody>
          <a:bodyPr/>
          <a:lstStyle/>
          <a:p>
            <a:r>
              <a:rPr lang="sv-SE" dirty="0"/>
              <a:t>Elhandelsbyte per månad – övriga (volym)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3D04565-58FF-4247-FD56-C34A69E6B49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9713" y="754063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81380"/>
      </p:ext>
    </p:extLst>
  </p:cSld>
  <p:clrMapOvr>
    <a:masterClrMapping/>
  </p:clrMapOvr>
  <p:transition spd="med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ABE2929-F1D8-4B4A-A11E-AC7E706E46DE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27BDA81-8E93-EE59-25DD-F6D3229AD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36650"/>
            <a:ext cx="10231437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1"/>
            <a:ext cx="8677275" cy="473254"/>
          </a:xfrm>
        </p:spPr>
        <p:txBody>
          <a:bodyPr/>
          <a:lstStyle/>
          <a:p>
            <a:r>
              <a:rPr lang="sv-SE" dirty="0"/>
              <a:t>Elhandelsbyte per månad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BAAAFC9-67D2-F649-FF3B-6442D9276EF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233025" y="71437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00701"/>
      </p:ext>
    </p:extLst>
  </p:cSld>
  <p:clrMapOvr>
    <a:masterClrMapping/>
  </p:clrMapOvr>
  <p:transition spd="med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90C4582-5066-4866-B918-6FC788F7321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E6298FF-D05C-0DDA-17EC-F6C584D33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68388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84465"/>
          </a:xfrm>
        </p:spPr>
        <p:txBody>
          <a:bodyPr/>
          <a:lstStyle/>
          <a:p>
            <a:r>
              <a:rPr lang="sv-SE" dirty="0"/>
              <a:t>Elhandelsbyte per månad (volym)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6AF203D-A517-0733-CE86-94D4098A2E5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220325" y="771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9453"/>
      </p:ext>
    </p:extLst>
  </p:cSld>
  <p:clrMapOvr>
    <a:masterClrMapping/>
  </p:clrMapOvr>
  <p:transition spd="med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4EE213B-045C-45EE-9FE7-22FE14F000CE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8C5F09F-1A08-5090-3C5E-69E71C14C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0" y="885825"/>
            <a:ext cx="11315700" cy="505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r>
              <a:rPr lang="sv-SE" dirty="0"/>
              <a:t>Elhandelsbyte summa 12 månader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96D7EA-DBCC-2B60-51C5-EA3455F6B02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494963" y="566738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37064"/>
      </p:ext>
    </p:extLst>
  </p:cSld>
  <p:clrMapOvr>
    <a:masterClrMapping/>
  </p:clrMapOvr>
  <p:transition spd="med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8F391E9-B301-4990-AFAA-3960237FD59E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FEFDEAA-FE29-E7AB-1A3A-5932A23A6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288" y="873125"/>
            <a:ext cx="11560175" cy="504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r>
              <a:rPr lang="sv-SE" dirty="0"/>
              <a:t>Elhandelsbyte summa 12 månader (volym)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33D33B6-FD50-8531-59B2-D999735F1D7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10813" y="57785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70344"/>
      </p:ext>
    </p:extLst>
  </p:cSld>
  <p:clrMapOvr>
    <a:masterClrMapping/>
  </p:clrMapOvr>
  <p:transition spd="med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56C6BB2-CE3F-4A0F-936D-A0E4F7736F8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E01BD6F-15ED-348C-B6A4-705066785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996950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69768"/>
            <a:ext cx="10972800" cy="740277"/>
          </a:xfrm>
        </p:spPr>
        <p:txBody>
          <a:bodyPr/>
          <a:lstStyle/>
          <a:p>
            <a:r>
              <a:rPr lang="sv-SE" sz="3200" dirty="0"/>
              <a:t>Elhandelsbyte per månad hushållskunder – genomsnittlig volym 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683DD7B-B72B-4BBE-EA70-3AEB11E6A75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572750" y="75565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91673"/>
      </p:ext>
    </p:extLst>
  </p:cSld>
  <p:clrMapOvr>
    <a:masterClrMapping/>
  </p:clrMapOvr>
  <p:transition spd="med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D87947B-F565-483E-97A7-3CC15E7857F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2463891-49F4-6485-A364-9B70D6F79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69988"/>
            <a:ext cx="10231437" cy="48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Omförhandlade avtal per månad 2004-2023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536479147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7D19E1E-4872-481A-AE93-937D4B63295E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1AE0AA0-B4D0-1996-5FD9-7AF0F70F3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9191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06888"/>
          </a:xfrm>
        </p:spPr>
        <p:txBody>
          <a:bodyPr/>
          <a:lstStyle/>
          <a:p>
            <a:r>
              <a:rPr lang="sv-SE" dirty="0"/>
              <a:t>Vattenmagasinens utveckling i Norden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822304451"/>
      </p:ext>
    </p:extLst>
  </p:cSld>
  <p:clrMapOvr>
    <a:masterClrMapping/>
  </p:clrMapOvr>
  <p:transition spd="med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82880-C9C7-C04E-9944-6DFEFCF77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2E350E5-9D35-AA4C-1B9E-1604132A56E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D87947B-F565-483E-97A7-3CC15E7857F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AAE3D4-545C-D3EB-6796-95B1550C82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60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F7A812D5-0A7A-2CAE-7225-F9767748F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Omförhandlade avtal per månad 2023-</a:t>
            </a:r>
          </a:p>
        </p:txBody>
      </p:sp>
      <p:sp>
        <p:nvSpPr>
          <p:cNvPr id="7" name="Platshållare för text 15">
            <a:extLst>
              <a:ext uri="{FF2B5EF4-FFF2-40B4-BE49-F238E27FC236}">
                <a16:creationId xmlns:a16="http://schemas.microsoft.com/office/drawing/2014/main" id="{97527FE6-5E2D-7346-452A-D90D9A725701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337A5C9-4B53-0665-2DAD-BD26ADAFD7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064750" y="814388"/>
            <a:ext cx="1454150" cy="29845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983BD5EC-CF69-C088-2D1B-018DAA9A195D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69938" y="1000125"/>
            <a:ext cx="10334625" cy="491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36780"/>
      </p:ext>
    </p:extLst>
  </p:cSld>
  <p:clrMapOvr>
    <a:masterClrMapping/>
  </p:clrMapOvr>
  <p:transition spd="med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924E53D-7760-43DD-A2E4-6CABD61EF07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61</a:t>
            </a:fld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62920"/>
          </a:xfrm>
        </p:spPr>
        <p:txBody>
          <a:bodyPr/>
          <a:lstStyle/>
          <a:p>
            <a:r>
              <a:rPr lang="sv-SE" dirty="0"/>
              <a:t>Underlag för ”Konsumentpriset” exkl. nätavgift</a:t>
            </a:r>
          </a:p>
        </p:txBody>
      </p:sp>
      <p:sp>
        <p:nvSpPr>
          <p:cNvPr id="8" name="Platshållare för text 2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Energiföretagen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918255" y="4687515"/>
            <a:ext cx="223255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sz="1050" dirty="0"/>
              <a:t>(</a:t>
            </a:r>
            <a:r>
              <a:rPr lang="sv-SE" sz="1050" dirty="0" err="1"/>
              <a:t>Elcert</a:t>
            </a:r>
            <a:r>
              <a:rPr lang="sv-SE" sz="1050" dirty="0"/>
              <a:t>: 1,0 öre/kWh </a:t>
            </a:r>
            <a:r>
              <a:rPr lang="sv-SE" sz="1050" dirty="0" err="1"/>
              <a:t>exkl</a:t>
            </a:r>
            <a:r>
              <a:rPr lang="sv-SE" sz="1050" dirty="0"/>
              <a:t> moms)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4F36228-9577-6F70-97C3-CFDE427103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96988" y="1585913"/>
            <a:ext cx="4559300" cy="288290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EC1A9786-A541-323E-0B8B-28012C325CE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427788" y="1676400"/>
            <a:ext cx="3721100" cy="28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43650"/>
      </p:ext>
    </p:extLst>
  </p:cSld>
  <p:clrMapOvr>
    <a:masterClrMapping/>
  </p:clrMapOvr>
  <p:transition spd="med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CEAFA5D-7871-4FAF-8808-138FD76484E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F3CDDA2-BC59-D763-9DF6-A1AF2D544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8363" y="1000125"/>
            <a:ext cx="10212387" cy="504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0624"/>
          </a:xfrm>
        </p:spPr>
        <p:txBody>
          <a:bodyPr/>
          <a:lstStyle/>
          <a:p>
            <a:r>
              <a:rPr lang="sv-SE" dirty="0"/>
              <a:t>Underlag för ”konsumentpriset” </a:t>
            </a:r>
            <a:r>
              <a:rPr lang="sv-SE" sz="2000" dirty="0"/>
              <a:t>(systempris exkl. nätavgift)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692756345"/>
      </p:ext>
    </p:extLst>
  </p:cSld>
  <p:clrMapOvr>
    <a:masterClrMapping/>
  </p:clrMapOvr>
  <p:transition spd="med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834F4C3-21E0-AD4B-F062-86AE11663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413" y="857250"/>
            <a:ext cx="11774487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8F287C2-6F98-46BC-B659-C95CFBFF969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63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62920"/>
          </a:xfrm>
        </p:spPr>
        <p:txBody>
          <a:bodyPr/>
          <a:lstStyle/>
          <a:p>
            <a:r>
              <a:rPr lang="sv-SE" dirty="0"/>
              <a:t>Underlag för ”konsumentpriset” </a:t>
            </a:r>
            <a:r>
              <a:rPr lang="sv-SE" sz="1800" dirty="0"/>
              <a:t>exkl. nätavgift och lägre energiskatt i SE1 och SE2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78013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58495788"/>
      </p:ext>
    </p:extLst>
  </p:cSld>
  <p:clrMapOvr>
    <a:masterClrMapping/>
  </p:clrMapOvr>
  <p:transition spd="med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3FF934E-AB4B-4718-AFC8-D648578E82E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64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FDAD8FD-BB43-C667-F8B8-B5CC15BC0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800" y="971550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60624"/>
            <a:ext cx="10972800" cy="1143000"/>
          </a:xfrm>
        </p:spPr>
        <p:txBody>
          <a:bodyPr/>
          <a:lstStyle/>
          <a:p>
            <a:r>
              <a:rPr lang="sv-SE" dirty="0"/>
              <a:t>Konsumentprisets fördelning</a:t>
            </a:r>
            <a:br>
              <a:rPr lang="sv-SE" dirty="0"/>
            </a:br>
            <a:r>
              <a:rPr lang="sv-SE" dirty="0"/>
              <a:t>20 000 kWh/år, rörligt pris, löpande priser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D20D441-A60B-1B36-DCF6-584175C792A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78562"/>
      </p:ext>
    </p:extLst>
  </p:cSld>
  <p:clrMapOvr>
    <a:masterClrMapping/>
  </p:clrMapOvr>
  <p:transition spd="med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8EBC93B-B3A7-4777-8D43-237487B507B3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65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6EAC9E7-61FB-B15F-A481-05EDA4AFE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47750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06344"/>
            <a:ext cx="10972800" cy="1143000"/>
          </a:xfrm>
        </p:spPr>
        <p:txBody>
          <a:bodyPr/>
          <a:lstStyle/>
          <a:p>
            <a:r>
              <a:rPr lang="sv-SE"/>
              <a:t>Konsumentprisets fördelning</a:t>
            </a:r>
            <a:br>
              <a:rPr lang="sv-SE"/>
            </a:br>
            <a:r>
              <a:rPr lang="sv-SE"/>
              <a:t>20 000 kWh/år, rörligt pris, löpande priser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8521F94-55DE-2682-BA7E-946EE5C9E5E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61441"/>
      </p:ext>
    </p:extLst>
  </p:cSld>
  <p:clrMapOvr>
    <a:masterClrMapping/>
  </p:clrMapOvr>
  <p:transition spd="med"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8B7AB37-DC0C-4CFC-B59E-787713E45E4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66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05B5515-800E-4B0E-047A-443AE070E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1258888"/>
            <a:ext cx="10229850" cy="505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70611" y="379362"/>
            <a:ext cx="8677275" cy="981075"/>
          </a:xfrm>
        </p:spPr>
        <p:txBody>
          <a:bodyPr/>
          <a:lstStyle/>
          <a:p>
            <a:r>
              <a:rPr lang="sv-SE" dirty="0"/>
              <a:t>Konsumentprisets fördelning</a:t>
            </a:r>
            <a:br>
              <a:rPr lang="sv-SE" dirty="0"/>
            </a:br>
            <a:r>
              <a:rPr lang="sv-SE" dirty="0"/>
              <a:t>Avtal om rörligt pris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6027441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C9AC815-AF4C-8997-193A-EBBCE3D1099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96166"/>
      </p:ext>
    </p:extLst>
  </p:cSld>
  <p:clrMapOvr>
    <a:masterClrMapping/>
  </p:clrMapOvr>
  <p:transition spd="med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07BBE39-110A-40D8-B20A-ADC2C043918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67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7F60B7A-5277-67BF-0626-4FBC99052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888" y="1068388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-49104"/>
            <a:ext cx="10972800" cy="1143000"/>
          </a:xfrm>
        </p:spPr>
        <p:txBody>
          <a:bodyPr/>
          <a:lstStyle/>
          <a:p>
            <a:r>
              <a:rPr lang="sv-SE" dirty="0"/>
              <a:t>Konsumentprisets sammansättning</a:t>
            </a:r>
            <a:br>
              <a:rPr lang="sv-SE" dirty="0"/>
            </a:br>
            <a:r>
              <a:rPr lang="sv-SE" dirty="0"/>
              <a:t>Avtal om rörligt pris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28B999C-C0E1-F561-36EF-85F9B22111B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36825"/>
      </p:ext>
    </p:extLst>
  </p:cSld>
  <p:clrMapOvr>
    <a:masterClrMapping/>
  </p:clrMapOvr>
  <p:transition spd="med"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08FA64E-9AE4-4BB5-992E-BB1F0F36FFD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68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9798A1F-1CBB-AE2C-4C71-6A5005195E89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1230313"/>
            <a:ext cx="11649075" cy="48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08640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löpande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E993C28-E50E-DDA3-CC7E-39E4F8C5810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11304"/>
      </p:ext>
    </p:extLst>
  </p:cSld>
  <p:clrMapOvr>
    <a:masterClrMapping/>
  </p:clrMapOvr>
  <p:transition spd="med"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5A87A0A-7EEA-4713-AE00-127DC2B1CB1C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69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055240E-4155-C049-C08D-637204C37209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300" y="1047750"/>
            <a:ext cx="11422063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71480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2010-års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9E66FD7-6407-7D2E-0BCB-1628A837382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7290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77907C1-2AEC-4510-9B9B-03CDEA3B100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C1F1DF7-989F-1212-5F7F-824F54299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" y="1050925"/>
            <a:ext cx="10842625" cy="497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54360"/>
          </a:xfrm>
        </p:spPr>
        <p:txBody>
          <a:bodyPr/>
          <a:lstStyle/>
          <a:p>
            <a:r>
              <a:rPr lang="sv-SE" dirty="0"/>
              <a:t>Prisutveckling på kol, olja och naturgas</a:t>
            </a:r>
            <a:br>
              <a:rPr lang="sv-SE" dirty="0"/>
            </a:br>
            <a:r>
              <a:rPr lang="sv-SE" sz="2400" dirty="0"/>
              <a:t>(Index 1996=100, USD)</a:t>
            </a:r>
            <a:endParaRPr lang="sv-SE" dirty="0"/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7CC33FD-6308-ED63-3845-5A3C01865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9838" y="688975"/>
            <a:ext cx="163512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940360"/>
      </p:ext>
    </p:extLst>
  </p:cSld>
  <p:clrMapOvr>
    <a:masterClrMapping/>
  </p:clrMapOvr>
  <p:transition spd="med"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668C635-53EF-410B-88D4-AE1A08A3D8AC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70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E3EBD3C-CBF3-3750-612E-477F56039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513" y="969963"/>
            <a:ext cx="1083468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98912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löpande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021FFF2-56A6-98F7-C66B-782B1A1435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32568"/>
      </p:ext>
    </p:extLst>
  </p:cSld>
  <p:clrMapOvr>
    <a:masterClrMapping/>
  </p:clrMapOvr>
  <p:transition spd="med"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9AA3E5-AC8D-457C-A1D4-6BFCB6E1C173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71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BE10A89-3407-2664-1EFF-FF3A463AB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976313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44632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löpande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8D7F01A-8ACC-8CB8-FF83-161BCEF7187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98221"/>
      </p:ext>
    </p:extLst>
  </p:cSld>
  <p:clrMapOvr>
    <a:masterClrMapping/>
  </p:clrMapOvr>
  <p:transition spd="med"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5CC99B0-0834-4BDC-904B-9751AE1EFCF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72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9EA4DB6-0083-8192-3727-8370B20CB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31875"/>
            <a:ext cx="10233025" cy="504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72064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400" dirty="0"/>
              <a:t>villa med elvärme, löpande elpriser, inkl.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AA4CE97-CE87-D807-8C94-F478A1FEE89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154015"/>
      </p:ext>
    </p:extLst>
  </p:cSld>
  <p:clrMapOvr>
    <a:masterClrMapping/>
  </p:clrMapOvr>
  <p:transition spd="med"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AAE97E6-C553-48F0-B943-4860C6A42017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73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E617EBF-1EF8-21B5-9469-7A33F477D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01725"/>
            <a:ext cx="10233025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26344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000" dirty="0"/>
              <a:t>villa med elvärme, löpande elenergipriser, exkl.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C2B3429-0CC5-A63D-90A2-C974E7E03A7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94722"/>
      </p:ext>
    </p:extLst>
  </p:cSld>
  <p:clrMapOvr>
    <a:masterClrMapping/>
  </p:clrMapOvr>
  <p:transition spd="med"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BFB8FC4B-E72D-190D-D608-94C66CF775EB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513" y="990600"/>
            <a:ext cx="11012487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AAE97E6-C553-48F0-B943-4860C6A42017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74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26344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000" dirty="0"/>
              <a:t>villa med elvärme, löpande elenergipriser, exkl.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A4B3072-68C5-A7AC-644A-7BE1D27CBD7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65901"/>
      </p:ext>
    </p:extLst>
  </p:cSld>
  <p:clrMapOvr>
    <a:masterClrMapping/>
  </p:clrMapOvr>
  <p:transition spd="med"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A4343A2-E7B7-49CF-99DB-E95CEAAAE53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75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CC2496E-E1AA-1A06-7B90-EFA891169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138" y="1162050"/>
            <a:ext cx="10233025" cy="504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62920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400" dirty="0"/>
              <a:t>lägenhet, löpande elenergipriser, exkl.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794CA78-DB65-9D3B-0338-F6CD828F74A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28313"/>
      </p:ext>
    </p:extLst>
  </p:cSld>
  <p:clrMapOvr>
    <a:masterClrMapping/>
  </p:clrMapOvr>
  <p:transition spd="med"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A5698D-20BC-4805-89DB-6591A117FA1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76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768A1A8-F78B-9AB8-A270-7A3FCE044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04888"/>
            <a:ext cx="10234613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63504"/>
          </a:xfrm>
        </p:spPr>
        <p:txBody>
          <a:bodyPr/>
          <a:lstStyle/>
          <a:p>
            <a:r>
              <a:rPr lang="sv-SE" dirty="0"/>
              <a:t>Prisutveckling i relation till KPI</a:t>
            </a:r>
            <a:br>
              <a:rPr lang="sv-SE" dirty="0"/>
            </a:br>
            <a:r>
              <a:rPr lang="sv-SE" dirty="0"/>
              <a:t>villa med elvärme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964862C-1F13-5127-DA18-4C835DD9372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05907"/>
      </p:ext>
    </p:extLst>
  </p:cSld>
  <p:clrMapOvr>
    <a:masterClrMapping/>
  </p:clrMapOvr>
  <p:transition spd="med"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3517EC7-CCF3-4D2C-A8F3-A4CE891215C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77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240541B-C9BF-4E3D-453B-9C01267E5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" y="958850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9768"/>
          </a:xfrm>
        </p:spPr>
        <p:txBody>
          <a:bodyPr/>
          <a:lstStyle/>
          <a:p>
            <a:r>
              <a:rPr lang="sv-SE" dirty="0"/>
              <a:t>Rörligt prisavtal i relation till KPI</a:t>
            </a:r>
            <a:br>
              <a:rPr lang="sv-SE" dirty="0"/>
            </a:br>
            <a:r>
              <a:rPr lang="sv-SE" dirty="0"/>
              <a:t>villa med elvärme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FCC4B6C-7B70-7EB9-344A-52F4A63942C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18527"/>
      </p:ext>
    </p:extLst>
  </p:cSld>
  <p:clrMapOvr>
    <a:masterClrMapping/>
  </p:clrMapOvr>
  <p:transition spd="med"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828032" y="5805488"/>
            <a:ext cx="6411504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rgbClr val="0000FF"/>
                </a:solidFill>
              </a:rPr>
              <a:t>* för vissa kommuner i norra Sverige är energiskatten lägre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20EBF8-38C8-4F98-92CB-07A0D456629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37AEB4E-E7B5-438A-9B8D-53C1A072E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200" y="1060450"/>
            <a:ext cx="10482263" cy="483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1385884" cy="737792"/>
          </a:xfrm>
        </p:spPr>
        <p:txBody>
          <a:bodyPr/>
          <a:lstStyle/>
          <a:p>
            <a:r>
              <a:rPr lang="sv-SE" dirty="0"/>
              <a:t>Elskattens utveckling från år 1951 för hushållskunder*</a:t>
            </a:r>
          </a:p>
        </p:txBody>
      </p:sp>
      <p:sp>
        <p:nvSpPr>
          <p:cNvPr id="7" name="Platshållare för text 2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80533" y="973034"/>
            <a:ext cx="140546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v-SE" sz="1400" b="1" dirty="0"/>
              <a:t>öre/kWh</a:t>
            </a:r>
            <a:endParaRPr lang="sv-SE" sz="2400" dirty="0">
              <a:solidFill>
                <a:srgbClr val="5F5F5F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858006" y="4437064"/>
            <a:ext cx="4857783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rgbClr val="0000FF"/>
                </a:solidFill>
              </a:rPr>
              <a:t>Grön skatteväxling (2001-2006)</a:t>
            </a:r>
          </a:p>
          <a:p>
            <a:r>
              <a:rPr lang="sv-SE" b="1" dirty="0">
                <a:solidFill>
                  <a:srgbClr val="0000FF"/>
                </a:solidFill>
              </a:rPr>
              <a:t>Inflationsuppräkning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678518" y="2571750"/>
            <a:ext cx="37443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v-SE" b="1" dirty="0">
                <a:solidFill>
                  <a:srgbClr val="0000FF"/>
                </a:solidFill>
              </a:rPr>
              <a:t>1990 infördes moms på energiskatten</a:t>
            </a:r>
          </a:p>
        </p:txBody>
      </p:sp>
    </p:spTree>
    <p:extLst>
      <p:ext uri="{BB962C8B-B14F-4D97-AF65-F5344CB8AC3E}">
        <p14:creationId xmlns:p14="http://schemas.microsoft.com/office/powerpoint/2010/main" val="2211987914"/>
      </p:ext>
    </p:extLst>
  </p:cSld>
  <p:clrMapOvr>
    <a:masterClrMapping/>
  </p:clrMapOvr>
  <p:transition spd="med"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8CA7322-1C47-4184-AFF8-C26ABAFFD41F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79</a:t>
            </a:fld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FE83D7BC-80CB-C042-9D9B-C36E5EEA5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163" y="1285875"/>
            <a:ext cx="10577512" cy="486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17200"/>
          </a:xfrm>
        </p:spPr>
        <p:txBody>
          <a:bodyPr/>
          <a:lstStyle/>
          <a:p>
            <a:r>
              <a:rPr lang="sv-SE" dirty="0"/>
              <a:t>Elkostnadernas utveckling från 1996</a:t>
            </a:r>
            <a:br>
              <a:rPr lang="sv-SE" dirty="0"/>
            </a:br>
            <a:r>
              <a:rPr lang="sv-SE" sz="2000" dirty="0"/>
              <a:t>rörligt avtal*, inkl. nätavgift, elcertifikat, </a:t>
            </a:r>
            <a:r>
              <a:rPr lang="sv-SE" sz="2000" dirty="0" err="1"/>
              <a:t>skatter&amp;moms</a:t>
            </a:r>
            <a:r>
              <a:rPr lang="sv-SE" sz="2000" dirty="0"/>
              <a:t> (löpande priser)</a:t>
            </a:r>
            <a:endParaRPr lang="sv-SE" dirty="0"/>
          </a:p>
        </p:txBody>
      </p:sp>
      <p:sp>
        <p:nvSpPr>
          <p:cNvPr id="7" name="Platshållare för text 21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80533" y="1125538"/>
            <a:ext cx="140546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v-SE" sz="1400" b="1" dirty="0"/>
              <a:t>öre/kWh</a:t>
            </a:r>
            <a:endParaRPr lang="sv-SE" sz="2400" dirty="0">
              <a:solidFill>
                <a:srgbClr val="5F5F5F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888225" y="5929330"/>
            <a:ext cx="326026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rgbClr val="0000FF"/>
                </a:solidFill>
              </a:rPr>
              <a:t>* koncessionspris 1996-1999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F53B968-5F84-1175-5064-3988B7EA23F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4480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B2FBC88-BA5D-4A9C-B0A8-1830A87CDAA9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420CFA8-5D68-4F7D-3CDC-DABDB6035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69975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/>
              <a:t>Prisutveckling </a:t>
            </a:r>
            <a:r>
              <a:rPr lang="sv-SE" dirty="0" err="1"/>
              <a:t>resp</a:t>
            </a:r>
            <a:r>
              <a:rPr lang="sv-SE" dirty="0"/>
              <a:t> </a:t>
            </a:r>
            <a:r>
              <a:rPr lang="sv-SE" dirty="0" err="1"/>
              <a:t>futures</a:t>
            </a:r>
            <a:r>
              <a:rPr lang="sv-SE" dirty="0"/>
              <a:t>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67855436"/>
      </p:ext>
    </p:extLst>
  </p:cSld>
  <p:clrMapOvr>
    <a:masterClrMapping/>
  </p:clrMapOvr>
  <p:transition spd="med"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6A08A2B-98BA-402C-B52C-DC6F6636AF9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08A3102-B619-103F-687F-A68DF10DC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11263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79359"/>
            <a:ext cx="8677275" cy="981075"/>
          </a:xfrm>
        </p:spPr>
        <p:txBody>
          <a:bodyPr/>
          <a:lstStyle/>
          <a:p>
            <a:r>
              <a:rPr lang="sv-SE" dirty="0"/>
              <a:t>Elkostnader i Europa</a:t>
            </a:r>
            <a:br>
              <a:rPr lang="sv-SE" dirty="0"/>
            </a:br>
            <a:r>
              <a:rPr lang="sv-SE" dirty="0"/>
              <a:t>hushållskunder 2 500-5 000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6BFCDEB-7FFA-F881-95C5-C4A20D802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882820"/>
      </p:ext>
    </p:extLst>
  </p:cSld>
  <p:clrMapOvr>
    <a:masterClrMapping/>
  </p:clrMapOvr>
  <p:transition spd="med"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F7200F9-1F38-48C4-90B4-E599E625413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C789332-87AC-6E0F-85A0-D99668701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11263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441144"/>
            <a:ext cx="8677275" cy="981075"/>
          </a:xfrm>
        </p:spPr>
        <p:txBody>
          <a:bodyPr/>
          <a:lstStyle/>
          <a:p>
            <a:r>
              <a:rPr lang="sv-SE" dirty="0"/>
              <a:t>Elkostnader i Europa (PPP*)</a:t>
            </a:r>
            <a:br>
              <a:rPr lang="sv-SE" dirty="0"/>
            </a:br>
            <a:r>
              <a:rPr lang="sv-SE" dirty="0"/>
              <a:t>hushållskunder 2 500-5 000 kWh/år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2990F44-1DE3-C70E-D055-79BED7B9A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2061450254"/>
      </p:ext>
    </p:extLst>
  </p:cSld>
  <p:clrMapOvr>
    <a:masterClrMapping/>
  </p:clrMapOvr>
  <p:transition spd="med"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34E1000-0B70-4C28-817A-36066F41A44E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82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29931"/>
            <a:ext cx="8677275" cy="981075"/>
          </a:xfrm>
        </p:spPr>
        <p:txBody>
          <a:bodyPr/>
          <a:lstStyle/>
          <a:p>
            <a:r>
              <a:rPr lang="sv-SE" dirty="0"/>
              <a:t>Elkostnader i Europa</a:t>
            </a:r>
            <a:br>
              <a:rPr lang="sv-SE" dirty="0"/>
            </a:br>
            <a:r>
              <a:rPr lang="sv-SE" dirty="0"/>
              <a:t>hushållskunder 5 000-15 000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930BAD0-15F4-3CCF-4E5D-16CFFCCC3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5992271-2218-4609-7CBD-B1C6C4B5B3EE}"/>
              </a:ext>
            </a:extLst>
          </p:cNvPr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" y="1203325"/>
            <a:ext cx="10231438" cy="504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688513"/>
      </p:ext>
    </p:extLst>
  </p:cSld>
  <p:clrMapOvr>
    <a:masterClrMapping/>
  </p:clrMapOvr>
  <p:transition spd="med"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2435C0A-BEBA-4763-861A-BB4AA2FC1F35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83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42288"/>
            <a:ext cx="8677275" cy="981075"/>
          </a:xfrm>
        </p:spPr>
        <p:txBody>
          <a:bodyPr/>
          <a:lstStyle/>
          <a:p>
            <a:r>
              <a:rPr lang="sv-SE" dirty="0"/>
              <a:t>Elkostnader i Europa (PPP*)</a:t>
            </a:r>
            <a:br>
              <a:rPr lang="sv-SE" dirty="0"/>
            </a:br>
            <a:r>
              <a:rPr lang="sv-SE" dirty="0"/>
              <a:t>hushållskunder 5 000-15 000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2FFCDBA-0F44-9790-1EB4-21E26DF47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471ED8E-55BC-3114-C16D-DA9FB06F5190}"/>
              </a:ext>
            </a:extLst>
          </p:cNvPr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" y="1203325"/>
            <a:ext cx="10231438" cy="504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146071"/>
      </p:ext>
    </p:extLst>
  </p:cSld>
  <p:clrMapOvr>
    <a:masterClrMapping/>
  </p:clrMapOvr>
  <p:transition spd="med"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984C89-EC1F-49B3-99EC-161E2F58B1E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4E76C9C-B481-8F43-80D5-87F988C3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2112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17574"/>
            <a:ext cx="8677275" cy="981075"/>
          </a:xfrm>
        </p:spPr>
        <p:txBody>
          <a:bodyPr/>
          <a:lstStyle/>
          <a:p>
            <a:r>
              <a:rPr lang="sv-SE" dirty="0"/>
              <a:t>Elkostnader i Europa</a:t>
            </a:r>
            <a:br>
              <a:rPr lang="sv-SE" dirty="0"/>
            </a:br>
            <a:r>
              <a:rPr lang="sv-SE" dirty="0"/>
              <a:t>hushållskunder &gt;15 000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97B52BD-C502-DDF7-8B6D-8A4EF4D91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493871"/>
      </p:ext>
    </p:extLst>
  </p:cSld>
  <p:clrMapOvr>
    <a:masterClrMapping/>
  </p:clrMapOvr>
  <p:transition spd="med"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2174E2A-0A1F-46D7-A132-6EF70E34D22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62BEA03-CD87-60EB-8107-2ABBFF4A0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2112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54645"/>
            <a:ext cx="8677275" cy="981075"/>
          </a:xfrm>
        </p:spPr>
        <p:txBody>
          <a:bodyPr/>
          <a:lstStyle/>
          <a:p>
            <a:r>
              <a:rPr lang="sv-SE" dirty="0"/>
              <a:t>Elkostnader i Europa (PPP*)</a:t>
            </a:r>
            <a:br>
              <a:rPr lang="sv-SE" dirty="0"/>
            </a:br>
            <a:r>
              <a:rPr lang="sv-SE" dirty="0"/>
              <a:t>hushållskunder &gt;15 000 kWh/år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7B0AFBD-3F12-318B-BF20-62CDE33E7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2524533136"/>
      </p:ext>
    </p:extLst>
  </p:cSld>
  <p:clrMapOvr>
    <a:masterClrMapping/>
  </p:clrMapOvr>
  <p:transition spd="med"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C74E08F-708B-4C19-9699-A8DA42099928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67F6365-C719-4BD7-8AD9-349315FF0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888" y="12112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29931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</a:t>
            </a:r>
            <a:br>
              <a:rPr lang="sv-SE" dirty="0"/>
            </a:br>
            <a:r>
              <a:rPr lang="sv-SE" dirty="0"/>
              <a:t>20-500 MWh/år, inkl nät och skatter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DE0E459-43CA-0D7C-FC7C-16BA1C806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295421"/>
      </p:ext>
    </p:extLst>
  </p:cSld>
  <p:clrMapOvr>
    <a:masterClrMapping/>
  </p:clrMapOvr>
  <p:transition spd="med"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6E957E2-08AB-4BCE-940D-D15FDAEF730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1D78525-6F9E-E044-4497-1207B113D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888" y="12112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68146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 (PPP*)</a:t>
            </a:r>
            <a:br>
              <a:rPr lang="sv-SE" dirty="0"/>
            </a:br>
            <a:r>
              <a:rPr lang="sv-SE" dirty="0"/>
              <a:t>20-500 MWh/år, inkl nät och skatter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73D5389A-B979-13B5-6EA2-215AC5713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3912277898"/>
      </p:ext>
    </p:extLst>
  </p:cSld>
  <p:clrMapOvr>
    <a:masterClrMapping/>
  </p:clrMapOvr>
  <p:transition spd="med"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0BA6DA4-9072-4BC9-B9CE-CEBB09199B99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D82382C-43AD-4FF5-B77B-EAB44DBD2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01725"/>
            <a:ext cx="10231437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43432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</a:t>
            </a:r>
            <a:br>
              <a:rPr lang="sv-SE" dirty="0"/>
            </a:br>
            <a:r>
              <a:rPr lang="sv-SE" dirty="0"/>
              <a:t>500 – 2 000 MWh/år, inkl nät och skatter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044F9BC-5B95-E290-0A0D-C44DD81F0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226678"/>
      </p:ext>
    </p:extLst>
  </p:cSld>
  <p:clrMapOvr>
    <a:masterClrMapping/>
  </p:clrMapOvr>
  <p:transition spd="med">
    <p:fad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D12ABC6-7CBB-487D-B9CB-772AFB01E0B9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1C3ACEE-D0DD-A272-F87D-CF09F545A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01725"/>
            <a:ext cx="10231437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68146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 (PPP*)</a:t>
            </a:r>
            <a:br>
              <a:rPr lang="sv-SE" dirty="0"/>
            </a:br>
            <a:r>
              <a:rPr lang="sv-SE" dirty="0"/>
              <a:t>500 – 2 000 MWh/år, inkl nät och skatter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77DC69C5-9D52-A6D2-EDE9-931B7BFDF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34919694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9B4EEA-482C-413D-BB06-040E615D4953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519D85B-0BE5-9920-F0DB-F7C4E8A5F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588" y="1042988"/>
            <a:ext cx="10758487" cy="48244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701411244"/>
      </p:ext>
    </p:extLst>
  </p:cSld>
  <p:clrMapOvr>
    <a:masterClrMapping/>
  </p:clrMapOvr>
  <p:transition spd="med">
    <p:fade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4C39A0D-FD00-4673-881C-9BCE717010AE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8F94A00-81A7-90F3-9961-9CC06C163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69988"/>
            <a:ext cx="10233025" cy="504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54645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</a:t>
            </a:r>
            <a:br>
              <a:rPr lang="sv-SE" dirty="0"/>
            </a:br>
            <a:r>
              <a:rPr lang="sv-SE" dirty="0"/>
              <a:t>70-150 GWh/år, inkl nät och skatter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7C20BF8-21FE-E3FC-8C7F-D664A340B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663931"/>
      </p:ext>
    </p:extLst>
  </p:cSld>
  <p:clrMapOvr>
    <a:masterClrMapping/>
  </p:clrMapOvr>
  <p:transition spd="med">
    <p:fad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63B824C-088E-4BBC-9396-4CDC1708374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AA524FC-96F4-DFE1-17BC-EFC923CB2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69988"/>
            <a:ext cx="10233025" cy="504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92860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 (PPP*)</a:t>
            </a:r>
            <a:br>
              <a:rPr lang="sv-SE" dirty="0"/>
            </a:br>
            <a:r>
              <a:rPr lang="sv-SE" dirty="0"/>
              <a:t>70-150 GWh/år, inkl nät och skatter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E22AA8F8-F67D-6A38-7F37-7BD370218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2991660381"/>
      </p:ext>
    </p:extLst>
  </p:cSld>
  <p:clrMapOvr>
    <a:masterClrMapping/>
  </p:clrMapOvr>
  <p:transition spd="med">
    <p:fad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49CE563-EB01-4D14-B516-71F81D2FD9A7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DAD37A2-A2D1-C191-238B-6A8B1BC43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8" y="1068388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3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 i Norden och systempris</a:t>
            </a:r>
            <a:br>
              <a:rPr lang="sv-SE" dirty="0"/>
            </a:br>
            <a:r>
              <a:rPr lang="sv-SE" dirty="0"/>
              <a:t>(rullande 52-veckorsvärde)</a:t>
            </a:r>
          </a:p>
        </p:txBody>
      </p:sp>
      <p:sp>
        <p:nvSpPr>
          <p:cNvPr id="7" name="Platshållare för text 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150608"/>
      </p:ext>
    </p:extLst>
  </p:cSld>
  <p:clrMapOvr>
    <a:masterClrMapping/>
  </p:clrMapOvr>
  <p:transition spd="med">
    <p:fade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0CADBFD-2B73-4C5F-BD07-9DF8183AA72E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27C04B6-9170-49B8-66C7-FFA331BBF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25" y="636588"/>
            <a:ext cx="11745913" cy="545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579456"/>
          </a:xfrm>
        </p:spPr>
        <p:txBody>
          <a:bodyPr/>
          <a:lstStyle/>
          <a:p>
            <a:r>
              <a:rPr lang="sv-SE" dirty="0"/>
              <a:t>Veckovis elanvändning i Norden</a:t>
            </a:r>
          </a:p>
        </p:txBody>
      </p:sp>
      <p:sp>
        <p:nvSpPr>
          <p:cNvPr id="7" name="Platshållare för text 12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969754"/>
      </p:ext>
    </p:extLst>
  </p:cSld>
  <p:clrMapOvr>
    <a:masterClrMapping/>
  </p:clrMapOvr>
  <p:transition spd="med">
    <p:fad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8855F8F-D7DF-45E8-B7E5-E352B525DAB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AE85D4F-49DC-DA1E-ACA5-8ACCAE30B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550" y="722313"/>
            <a:ext cx="10871200" cy="536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616032"/>
          </a:xfrm>
        </p:spPr>
        <p:txBody>
          <a:bodyPr/>
          <a:lstStyle/>
          <a:p>
            <a:r>
              <a:rPr lang="sv-SE" dirty="0"/>
              <a:t>Veckovis elanvändning i Norden</a:t>
            </a:r>
          </a:p>
        </p:txBody>
      </p:sp>
      <p:sp>
        <p:nvSpPr>
          <p:cNvPr id="7" name="Platshållare för text 12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151635298"/>
      </p:ext>
    </p:extLst>
  </p:cSld>
  <p:clrMapOvr>
    <a:masterClrMapping/>
  </p:clrMapOvr>
  <p:transition spd="med">
    <p:fad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8847AD-214D-48A5-9C1A-4A15328DF39C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95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341376" y="142920"/>
            <a:ext cx="11241024" cy="689184"/>
          </a:xfrm>
        </p:spPr>
        <p:txBody>
          <a:bodyPr/>
          <a:lstStyle/>
          <a:p>
            <a:r>
              <a:rPr lang="sv-SE" dirty="0"/>
              <a:t>20 i topp veckovis elförbrukning i Norden </a:t>
            </a:r>
            <a:r>
              <a:rPr lang="sv-SE" sz="2400" dirty="0"/>
              <a:t>1984-</a:t>
            </a:r>
            <a:endParaRPr lang="sv-SE" dirty="0"/>
          </a:p>
        </p:txBody>
      </p:sp>
      <p:sp>
        <p:nvSpPr>
          <p:cNvPr id="7" name="Platshållare för text 12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B0C00C4-26D4-DD01-97EF-BE60F1980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488" y="825500"/>
            <a:ext cx="11590337" cy="497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374454"/>
      </p:ext>
    </p:extLst>
  </p:cSld>
  <p:clrMapOvr>
    <a:masterClrMapping/>
  </p:clrMapOvr>
  <p:transition spd="med">
    <p:fad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17FE-37F9-9E41-8481-150E60681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CCF752D-6B64-4A11-A7A8-188E180E7DE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8847AD-214D-48A5-9C1A-4A15328DF39C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8761D7B-7825-869B-DA2D-42B2808827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96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2F0027BB-6EDB-CFDE-E15C-DEDCC3089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76" y="142920"/>
            <a:ext cx="11241024" cy="689184"/>
          </a:xfrm>
        </p:spPr>
        <p:txBody>
          <a:bodyPr/>
          <a:lstStyle/>
          <a:p>
            <a:r>
              <a:rPr lang="sv-SE" dirty="0"/>
              <a:t>20 i topp veckovis elförbrukning i Sverige </a:t>
            </a:r>
            <a:r>
              <a:rPr lang="sv-SE" sz="2400" dirty="0"/>
              <a:t>1984-</a:t>
            </a:r>
            <a:endParaRPr lang="sv-SE" dirty="0"/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6F95B5A0-F12D-2AE9-40C1-2C59057A426B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9B56E26-0528-A67D-52B6-CB43CCEE80BF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284163" y="784225"/>
            <a:ext cx="11715750" cy="506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56080"/>
      </p:ext>
    </p:extLst>
  </p:cSld>
  <p:clrMapOvr>
    <a:masterClrMapping/>
  </p:clrMapOvr>
  <p:transition spd="med">
    <p:fad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1087654-06B7-4CE8-A48C-15B736130F4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9120D3B-1C69-D941-E413-6DB9E87E5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19188"/>
            <a:ext cx="10233025" cy="504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 i Sverige och systempris</a:t>
            </a:r>
            <a:br>
              <a:rPr lang="sv-SE"/>
            </a:br>
            <a:r>
              <a:rPr lang="sv-SE"/>
              <a:t>(rullande 52-veckorsvärde)</a:t>
            </a:r>
            <a:endParaRPr lang="sv-SE" dirty="0"/>
          </a:p>
        </p:txBody>
      </p:sp>
      <p:sp>
        <p:nvSpPr>
          <p:cNvPr id="7" name="Platshållare för text 11"/>
          <p:cNvSpPr txBox="1">
            <a:spLocks/>
          </p:cNvSpPr>
          <p:nvPr/>
        </p:nvSpPr>
        <p:spPr>
          <a:xfrm>
            <a:off x="632086" y="599037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098154"/>
      </p:ext>
    </p:extLst>
  </p:cSld>
  <p:clrMapOvr>
    <a:masterClrMapping/>
  </p:clrMapOvr>
  <p:transition spd="med">
    <p:fad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7597BB6-B583-1143-A837-CFC72D051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52525"/>
            <a:ext cx="10233025" cy="504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BC1D077-0A28-47FB-BC71-F9ED77B48D8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98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 i Sverige</a:t>
            </a:r>
            <a:br>
              <a:rPr lang="sv-SE"/>
            </a:br>
            <a:r>
              <a:rPr lang="sv-SE"/>
              <a:t>(rullande 52-veckorsvärde)</a:t>
            </a:r>
            <a:endParaRPr lang="sv-SE" dirty="0"/>
          </a:p>
        </p:txBody>
      </p:sp>
      <p:sp>
        <p:nvSpPr>
          <p:cNvPr id="6" name="Platshållare för text 12"/>
          <p:cNvSpPr txBox="1">
            <a:spLocks/>
          </p:cNvSpPr>
          <p:nvPr/>
        </p:nvSpPr>
        <p:spPr>
          <a:xfrm>
            <a:off x="632086" y="5953299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805126"/>
      </p:ext>
    </p:extLst>
  </p:cSld>
  <p:clrMapOvr>
    <a:masterClrMapping/>
  </p:clrMapOvr>
  <p:transition spd="med">
    <p:fad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CBC73E-7BB7-4DA5-80FE-C587E985550D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99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 och systempris i Norden</a:t>
            </a:r>
            <a:br>
              <a:rPr lang="sv-SE"/>
            </a:br>
            <a:r>
              <a:rPr lang="sv-SE"/>
              <a:t>(rullande 52-veckorsvärde)</a:t>
            </a:r>
            <a:endParaRPr lang="sv-SE" dirty="0"/>
          </a:p>
        </p:txBody>
      </p:sp>
      <p:sp>
        <p:nvSpPr>
          <p:cNvPr id="6" name="Platshållare för text 12"/>
          <p:cNvSpPr txBox="1">
            <a:spLocks/>
          </p:cNvSpPr>
          <p:nvPr/>
        </p:nvSpPr>
        <p:spPr>
          <a:xfrm>
            <a:off x="632086" y="6064512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E5ED7EC-B39E-E1B5-1135-C4EE40726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138" y="1096963"/>
            <a:ext cx="10231437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966462"/>
      </p:ext>
    </p:ext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8738f2a1c7bf7f5369f8ada051421cfbce90"/>
  <p:tag name="LANG_DEF" val="1053"/>
  <p:tag name="LANG_NAME" val="Swedish"/>
  <p:tag name="LINGO_COUNT" val="36"/>
</p:tagLst>
</file>

<file path=ppt/theme/theme1.xml><?xml version="1.0" encoding="utf-8"?>
<a:theme xmlns:a="http://schemas.openxmlformats.org/drawingml/2006/main" name="Energiföretagen_mall_v2">
  <a:themeElements>
    <a:clrScheme name="Energiföretage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007E"/>
      </a:accent1>
      <a:accent2>
        <a:srgbClr val="00B9E4"/>
      </a:accent2>
      <a:accent3>
        <a:srgbClr val="FFBC00"/>
      </a:accent3>
      <a:accent4>
        <a:srgbClr val="1F497D"/>
      </a:accent4>
      <a:accent5>
        <a:srgbClr val="D16309"/>
      </a:accent5>
      <a:accent6>
        <a:srgbClr val="444444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90000"/>
          </a:lnSpc>
          <a:spcBef>
            <a:spcPts val="600"/>
          </a:spcBef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defRPr sz="2400"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nergiforetagen.potx" id="{96E500D2-929A-4A06-A77C-AE3D750D174A}" vid="{70CD42BB-2C2D-45FA-B0D8-07DFDE9939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Energiforetagen</Template>
  <TotalTime>3727</TotalTime>
  <Words>1896</Words>
  <Application>Microsoft Office PowerPoint</Application>
  <PresentationFormat>Bredbild</PresentationFormat>
  <Paragraphs>463</Paragraphs>
  <Slides>105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105</vt:i4>
      </vt:variant>
    </vt:vector>
  </HeadingPairs>
  <TitlesOfParts>
    <vt:vector size="110" baseType="lpstr">
      <vt:lpstr>Arial</vt:lpstr>
      <vt:lpstr>Calibri</vt:lpstr>
      <vt:lpstr>Calibri Light</vt:lpstr>
      <vt:lpstr>Verdana</vt:lpstr>
      <vt:lpstr>Energiföretagen_mall_v2</vt:lpstr>
      <vt:lpstr>PowerPoint-presentation</vt:lpstr>
      <vt:lpstr>PowerPoint-presentation</vt:lpstr>
      <vt:lpstr>PowerPoint-presentation</vt:lpstr>
      <vt:lpstr>PowerPoint-presentation</vt:lpstr>
      <vt:lpstr>Nordiska vattenmagasin och prisskillnad Norden-Tyskland</vt:lpstr>
      <vt:lpstr>Vattenmagasinens utveckling i Norden</vt:lpstr>
      <vt:lpstr>Prisutveckling på kol, olja och naturgas (Index 1996=100, USD)</vt:lpstr>
      <vt:lpstr>Prisutveckling resp futures på kol</vt:lpstr>
      <vt:lpstr>Terminspris på kol</vt:lpstr>
      <vt:lpstr>Utsläppsrättspris på EEX</vt:lpstr>
      <vt:lpstr>Netto kraftflöden till och från Norden</vt:lpstr>
      <vt:lpstr>Systempriset i Norden</vt:lpstr>
      <vt:lpstr>Systempriset i Norden</vt:lpstr>
      <vt:lpstr>Områdespriser på Nord Pool 2006- (dygnsgenomsnitt)</vt:lpstr>
      <vt:lpstr>Områdespriser på Nord Pool 2006- (rullande veckogenomsnitt)</vt:lpstr>
      <vt:lpstr>Områdespriser på Nord Pool</vt:lpstr>
      <vt:lpstr>Områdespriser på Nord Pool</vt:lpstr>
      <vt:lpstr>Avvikelse från systempriset</vt:lpstr>
      <vt:lpstr>Områdespriser i Sverige (dygnsgenomsnitt)</vt:lpstr>
      <vt:lpstr>Områdespriser i Sverige (timpriser 20111101-20141231)</vt:lpstr>
      <vt:lpstr>Områdespriser i Sverige (timpriser 20150101-20171231)</vt:lpstr>
      <vt:lpstr>Områdespriser i Sverige (timpriser 20180101-)</vt:lpstr>
      <vt:lpstr>PowerPoint-presentation</vt:lpstr>
      <vt:lpstr>Prisskillnader per timme mellan elområden i Sverige samt avvikelse gentemot systempris (€/MWh)</vt:lpstr>
      <vt:lpstr>Områdespriser på Nord Pool </vt:lpstr>
      <vt:lpstr>EPAD Förväntad avvikelse gentemot systempriset</vt:lpstr>
      <vt:lpstr>EPAD-priser Sverige, Y+1</vt:lpstr>
      <vt:lpstr>EPAD-priser Sverige, Q+1</vt:lpstr>
      <vt:lpstr>Spotpriser Tyskland resp Norden (Systempris)</vt:lpstr>
      <vt:lpstr>Spotpriser Tyskland resp Norden (Systempris)</vt:lpstr>
      <vt:lpstr>Spotpriser Tyskland, Frankrike resp Norden (systempris)</vt:lpstr>
      <vt:lpstr>Terminspriser på Euronext</vt:lpstr>
      <vt:lpstr>Kvartalskontrakt på Euronext</vt:lpstr>
      <vt:lpstr>Priser i Tyskland resp Norden</vt:lpstr>
      <vt:lpstr>Priser i Tyskland, Frankrike resp Norden</vt:lpstr>
      <vt:lpstr>Prisdifferens Norden - Tyskland</vt:lpstr>
      <vt:lpstr>Terminspris nästkommande år i Norden resp Tyskland</vt:lpstr>
      <vt:lpstr>Differens i terminspris Norden – Tyskland (Bas)</vt:lpstr>
      <vt:lpstr>Differens i terminspriser mellan Norden och Tyskland respektive Frankrike</vt:lpstr>
      <vt:lpstr>Utsläppsrätter och elpriser i Norden</vt:lpstr>
      <vt:lpstr>Spotpris Tyskland och Norden samt pris på utsläppsrätter</vt:lpstr>
      <vt:lpstr>Spotprisutveckling (dygnspris)i Europa</vt:lpstr>
      <vt:lpstr>Spotpriser i världen (månadsmedelvärde)</vt:lpstr>
      <vt:lpstr>Spotpriser i världen (rullande 12-månaders medelvärde)</vt:lpstr>
      <vt:lpstr>Elkundernas fördelning per avtalstyp</vt:lpstr>
      <vt:lpstr>Elkundernas fördelning per avtalstyp</vt:lpstr>
      <vt:lpstr>Elkundernas fördelning per avtalstyp, procent</vt:lpstr>
      <vt:lpstr>Fördelning av elvolym, andel (procent) efter elområde, avtalstyp och månad</vt:lpstr>
      <vt:lpstr>Systempris (månadsmedel) samt fördelning av avtalstyper</vt:lpstr>
      <vt:lpstr>Elhandelsbyte per månad – hushåll (antal)</vt:lpstr>
      <vt:lpstr>Elhandelsbyte per månad – hushåll (volym)</vt:lpstr>
      <vt:lpstr>Elhandelsbyte per månad – övriga (antal)</vt:lpstr>
      <vt:lpstr>Elhandelsbyte per månad – övriga (volym)</vt:lpstr>
      <vt:lpstr>Elhandelsbyte per månad (antal)</vt:lpstr>
      <vt:lpstr>Elhandelsbyte per månad (volym)</vt:lpstr>
      <vt:lpstr>Elhandelsbyte summa 12 månader (antal)</vt:lpstr>
      <vt:lpstr>Elhandelsbyte summa 12 månader (volym)</vt:lpstr>
      <vt:lpstr>Elhandelsbyte per månad hushållskunder – genomsnittlig volym </vt:lpstr>
      <vt:lpstr>Omförhandlade avtal per månad 2004-2023</vt:lpstr>
      <vt:lpstr>Omförhandlade avtal per månad 2023-</vt:lpstr>
      <vt:lpstr>Underlag för ”Konsumentpriset” exkl. nätavgift</vt:lpstr>
      <vt:lpstr>Underlag för ”konsumentpriset” (systempris exkl. nätavgift)</vt:lpstr>
      <vt:lpstr>Underlag för ”konsumentpriset” exkl. nätavgift och lägre energiskatt i SE1 och SE2</vt:lpstr>
      <vt:lpstr>Konsumentprisets fördelning 20 000 kWh/år, rörligt pris, löpande priser</vt:lpstr>
      <vt:lpstr>Konsumentprisets fördelning 20 000 kWh/år, rörligt pris, löpande priser</vt:lpstr>
      <vt:lpstr>Konsumentprisets fördelning Avtal om rörligt pris (löpande priser)</vt:lpstr>
      <vt:lpstr>Konsumentprisets sammansättning Avtal om rörligt pris (löpande priser)</vt:lpstr>
      <vt:lpstr>Konsumentpriset på el fördelat 1970- Villa med elvärme (20 000 kWh/år, rörligt pris, löpande priser)</vt:lpstr>
      <vt:lpstr>Konsumentpriset på el fördelat 1970- Villa med elvärme (20 000 kWh/år, rörligt pris, 2010-års priser)</vt:lpstr>
      <vt:lpstr>Konsumentpriset på el fördelat 1970- Villa med elvärme (20 000 kWh/år, rörligt pris, löpande priser)</vt:lpstr>
      <vt:lpstr>Konsumentpriset på el fördelat 1970- Villa med elvärme (20 000 kWh/år, rörligt pris, löpande priser)</vt:lpstr>
      <vt:lpstr>Prisutveckling för olika avtalsformer villa med elvärme, löpande elpriser, inkl. nätavgifter och skatter</vt:lpstr>
      <vt:lpstr>Prisutveckling för olika avtalsformer villa med elvärme, löpande elenergipriser, exkl. nätavgifter och skatter</vt:lpstr>
      <vt:lpstr>Prisutveckling för olika avtalsformer villa med elvärme, löpande elenergipriser, exkl. nätavgifter och skatter</vt:lpstr>
      <vt:lpstr>Prisutveckling för olika avtalsformer lägenhet, löpande elenergipriser, exkl. nätavgifter och skatter</vt:lpstr>
      <vt:lpstr>Prisutveckling i relation till KPI villa med elvärme (löpande priser)</vt:lpstr>
      <vt:lpstr>Rörligt prisavtal i relation till KPI villa med elvärme (löpande priser)</vt:lpstr>
      <vt:lpstr>Elskattens utveckling från år 1951 för hushållskunder*</vt:lpstr>
      <vt:lpstr>Elkostnadernas utveckling från 1996 rörligt avtal*, inkl. nätavgift, elcertifikat, skatter&amp;moms (löpande priser)</vt:lpstr>
      <vt:lpstr>Elkostnader i Europa hushållskunder 2 500-5 000 kWh/år</vt:lpstr>
      <vt:lpstr>Elkostnader i Europa (PPP*) hushållskunder 2 500-5 000 kWh/år</vt:lpstr>
      <vt:lpstr>Elkostnader i Europa hushållskunder 5 000-15 000 kWh/år</vt:lpstr>
      <vt:lpstr>Elkostnader i Europa (PPP*) hushållskunder 5 000-15 000 kWh/år</vt:lpstr>
      <vt:lpstr>Elkostnader i Europa hushållskunder &gt;15 000 kWh/år</vt:lpstr>
      <vt:lpstr>Elkostnader i Europa (PPP*) hushållskunder &gt;15 000 kWh/år</vt:lpstr>
      <vt:lpstr>Elkostnader för industrin i Europa 20-500 MWh/år, inkl nät och skatter</vt:lpstr>
      <vt:lpstr>Elkostnader för industrin i Europa (PPP*) 20-500 MWh/år, inkl nät och skatter</vt:lpstr>
      <vt:lpstr>Elkostnader för industrin i Europa 500 – 2 000 MWh/år, inkl nät och skatter</vt:lpstr>
      <vt:lpstr>Elkostnader för industrin i Europa (PPP*) 500 – 2 000 MWh/år, inkl nät och skatter</vt:lpstr>
      <vt:lpstr>Elkostnader för industrin i Europa 70-150 GWh/år, inkl nät och skatter</vt:lpstr>
      <vt:lpstr>Elkostnader för industrin i Europa (PPP*) 70-150 GWh/år, inkl nät och skatter</vt:lpstr>
      <vt:lpstr>Elanvändning i Norden och systempris (rullande 52-veckorsvärde)</vt:lpstr>
      <vt:lpstr>Veckovis elanvändning i Norden</vt:lpstr>
      <vt:lpstr>Veckovis elanvändning i Norden</vt:lpstr>
      <vt:lpstr>20 i topp veckovis elförbrukning i Norden 1984-</vt:lpstr>
      <vt:lpstr>20 i topp veckovis elförbrukning i Sverige 1984-</vt:lpstr>
      <vt:lpstr>Elanvändning i Sverige och systempris (rullande 52-veckorsvärde)</vt:lpstr>
      <vt:lpstr>Elanvändning i Sverige (rullande 52-veckorsvärde)</vt:lpstr>
      <vt:lpstr>Elanvändning och systempris i Norden (rullande 52-veckorsvärde)</vt:lpstr>
      <vt:lpstr>Elanvändningen i Sverige 1990- (rullande 12-månadersvärde)</vt:lpstr>
      <vt:lpstr>Elanvändningen i Sverige 1990- (rullande 12-månadersvärde, index dec 1990=100)</vt:lpstr>
      <vt:lpstr>Elanvändningen i Sverige 1990- (rullande 12-månadersvärde)</vt:lpstr>
      <vt:lpstr>Elanvändningen i Sverige 1990- (rullande 12-månadersvärde)</vt:lpstr>
      <vt:lpstr>Elanvändningen i svensk industri 1975- (rullande 12-månadersvärde)</vt:lpstr>
      <vt:lpstr>Elanvändningen i svensk industri 1975- (rullande 12-månadersvärde)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Thorstensson</dc:creator>
  <dc:description>EFS9000, v4.2, 2018-02-01</dc:description>
  <cp:lastModifiedBy>Magnus Thorstensson</cp:lastModifiedBy>
  <cp:revision>1104</cp:revision>
  <cp:lastPrinted>2016-09-19T08:50:12Z</cp:lastPrinted>
  <dcterms:created xsi:type="dcterms:W3CDTF">2018-12-07T10:14:31Z</dcterms:created>
  <dcterms:modified xsi:type="dcterms:W3CDTF">2026-09-13T12:51:23Z</dcterms:modified>
</cp:coreProperties>
</file>