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459" r:id="rId2"/>
    <p:sldId id="462" r:id="rId3"/>
    <p:sldId id="463" r:id="rId4"/>
    <p:sldId id="464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458" r:id="rId22"/>
    <p:sldId id="377" r:id="rId23"/>
    <p:sldId id="378" r:id="rId24"/>
    <p:sldId id="379" r:id="rId25"/>
    <p:sldId id="380" r:id="rId26"/>
    <p:sldId id="381" r:id="rId27"/>
    <p:sldId id="382" r:id="rId28"/>
    <p:sldId id="460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456" r:id="rId45"/>
  </p:sldIdLst>
  <p:sldSz cx="12192000" cy="6858000"/>
  <p:notesSz cx="6794500" cy="9906000"/>
  <p:custDataLst>
    <p:tags r:id="rId48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97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53" d="100"/>
          <a:sy n="53" d="100"/>
        </p:scale>
        <p:origin x="3528" y="112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81E67-F8A1-554D-BC15-44C990FCE66A}" type="datetimeFigureOut">
              <a:rPr lang="sv-SE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98825F-A869-254F-9934-F44A62B8198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406400"/>
            <a:ext cx="2728912" cy="1536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60363" y="2035175"/>
            <a:ext cx="6073775" cy="7127875"/>
          </a:xfrm>
          <a:prstGeom prst="rect">
            <a:avLst/>
          </a:prstGeom>
        </p:spPr>
        <p:txBody>
          <a:bodyPr vert="horz" lIns="0" tIns="45720" rIns="91440" bIns="45720" rtlCol="0"/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94413" y="9348788"/>
            <a:ext cx="338137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FBB06DAB-DBF3-084E-A276-8ED6AA7FE88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23557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180513"/>
            <a:ext cx="9969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343049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pic>
        <p:nvPicPr>
          <p:cNvPr id="14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5" y="5760001"/>
            <a:ext cx="1443600" cy="5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9946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4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6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562986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44188635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2201779"/>
            <a:ext cx="4926014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332037" y="2201779"/>
            <a:ext cx="4967788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733215"/>
            <a:ext cx="4926013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7" y="1733215"/>
            <a:ext cx="4967788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736806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7889362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orient="horz" pos="150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E352-0F95-4126-BFAD-3D7C27F0230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097789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74D3A-342F-4F67-B3F7-23BBA7770CF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10319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0496080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20999139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48E-CDE5-47EE-BB0C-24991C64240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422383504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>
          <p15:clr>
            <a:srgbClr val="FBAE40"/>
          </p15:clr>
        </p15:guide>
        <p15:guide id="2" orient="horz" pos="15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get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12192000" cy="685958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40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859588"/>
          </a:xfrm>
          <a:solidFill>
            <a:schemeClr val="tx1"/>
          </a:solidFill>
        </p:spPr>
        <p:txBody>
          <a:bodyPr tIns="0" rIns="2880000" anchor="ctr" anchorCtr="0"/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Klicka på ikon för att infoga foto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549783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370375" y="5760001"/>
            <a:ext cx="1443600" cy="5220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2434063" y="0"/>
            <a:ext cx="2779776" cy="261794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bIns="180000" rtlCol="0" anchor="ctr"/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800" b="1" dirty="0">
                <a:solidFill>
                  <a:schemeClr val="tx1"/>
                </a:solidFill>
              </a:rPr>
              <a:t>Instruktioner för foto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Infoga eget foto enlig foto </a:t>
            </a:r>
            <a:r>
              <a:rPr lang="sv-SE" sz="1600" dirty="0" err="1">
                <a:solidFill>
                  <a:schemeClr val="tx1"/>
                </a:solidFill>
              </a:rPr>
              <a:t>guidelines</a:t>
            </a:r>
            <a:r>
              <a:rPr lang="sv-SE" sz="1600" dirty="0">
                <a:solidFill>
                  <a:schemeClr val="tx1"/>
                </a:solidFill>
              </a:rPr>
              <a:t>. Klicka på ikonen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mitten för att infoga fotot.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Högerklicka på det infogade fotot och välj formatera foto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menyn. Till höger i menyn sänks ljusstyrkan till </a:t>
            </a:r>
            <a:r>
              <a:rPr lang="sv-SE" sz="1600" b="0" dirty="0">
                <a:solidFill>
                  <a:schemeClr val="tx1"/>
                </a:solidFill>
              </a:rPr>
              <a:t>-33% </a:t>
            </a:r>
            <a:r>
              <a:rPr lang="sv-SE" sz="1600" dirty="0">
                <a:solidFill>
                  <a:schemeClr val="tx1"/>
                </a:solidFill>
              </a:rPr>
              <a:t>på foto för att få rätt kontrast.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2434063" y="2729266"/>
            <a:ext cx="2779776" cy="2850462"/>
            <a:chOff x="-3021837" y="2324314"/>
            <a:chExt cx="2779776" cy="2850462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 cstate="print"/>
            <a:srcRect l="82965" t="17066" b="54295"/>
            <a:stretch/>
          </p:blipFill>
          <p:spPr>
            <a:xfrm>
              <a:off x="-3021837" y="2324314"/>
              <a:ext cx="2779776" cy="2850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5" name="Rectangle 4"/>
            <p:cNvSpPr/>
            <p:nvPr userDrawn="1"/>
          </p:nvSpPr>
          <p:spPr>
            <a:xfrm>
              <a:off x="-2779295" y="4435197"/>
              <a:ext cx="2195096" cy="198967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sv-SE" dirty="0"/>
            </a:p>
          </p:txBody>
        </p:sp>
      </p:grpSp>
      <p:sp>
        <p:nvSpPr>
          <p:cNvPr id="7" name="TextBox 6"/>
          <p:cNvSpPr txBox="1"/>
          <p:nvPr userDrawn="1"/>
        </p:nvSpPr>
        <p:spPr>
          <a:xfrm>
            <a:off x="14266690" y="4885605"/>
            <a:ext cx="313154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4266690" y="4191338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4266690" y="5118439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00524044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eg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FDBC-8F73-434C-96A9-2BC256A38A0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0337929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C65DB-950E-4B93-95FB-3EFBFDE9EDC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</a:t>
            </a:r>
            <a:r>
              <a:rPr lang="sv-SE"/>
              <a:t>ändra text</a:t>
            </a:r>
            <a:endParaRPr lang="sv-SE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33564880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6555684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5889087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32600" y="1878841"/>
            <a:ext cx="2880000" cy="2880000"/>
          </a:xfrm>
          <a:noFill/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rutan och </a:t>
            </a:r>
            <a:br>
              <a:rPr lang="sv-SE" dirty="0"/>
            </a:br>
            <a:r>
              <a:rPr lang="sv-SE" dirty="0"/>
              <a:t>kopiera in ikon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721245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7560879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1805605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353175"/>
            <a:ext cx="12192000" cy="5048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95325" y="540000"/>
            <a:ext cx="86772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text</a:t>
            </a:r>
            <a:endParaRPr lang="sv-SE" alt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5325" y="1728000"/>
            <a:ext cx="8677275" cy="436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text</a:t>
            </a:r>
          </a:p>
          <a:p>
            <a:pPr lvl="1"/>
            <a:r>
              <a:rPr lang="sv-SE" altLang="sv-SE" dirty="0"/>
              <a:t>Andra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0375" y="6516000"/>
            <a:ext cx="67945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00" y="6516000"/>
            <a:ext cx="810000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2863" y="6516000"/>
            <a:ext cx="358775" cy="1793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3467A-03F1-294A-B946-CB7CA69FE6E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10" name="Bildobjekt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426000"/>
            <a:ext cx="900000" cy="32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  <p:sldLayoutId id="2147483791" r:id="rId5"/>
    <p:sldLayoutId id="2147483816" r:id="rId6"/>
    <p:sldLayoutId id="2147483815" r:id="rId7"/>
    <p:sldLayoutId id="2147483826" r:id="rId8"/>
    <p:sldLayoutId id="2147483817" r:id="rId9"/>
    <p:sldLayoutId id="2147483794" r:id="rId10"/>
    <p:sldLayoutId id="2147483824" r:id="rId11"/>
    <p:sldLayoutId id="2147483813" r:id="rId12"/>
    <p:sldLayoutId id="2147483828" r:id="rId13"/>
    <p:sldLayoutId id="2147483832" r:id="rId14"/>
    <p:sldLayoutId id="2147483818" r:id="rId15"/>
    <p:sldLayoutId id="2147483819" r:id="rId16"/>
    <p:sldLayoutId id="2147483833" r:id="rId17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9pPr>
    </p:titleStyle>
    <p:bodyStyle>
      <a:lvl1pPr marL="266700" indent="-266700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70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6652" userDrawn="1">
          <p15:clr>
            <a:srgbClr val="F26B43"/>
          </p15:clr>
        </p15:guide>
        <p15:guide id="5" orient="horz" pos="1084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  <p15:guide id="7" pos="1028" userDrawn="1">
          <p15:clr>
            <a:srgbClr val="F26B43"/>
          </p15:clr>
        </p15:guide>
        <p15:guide id="8" orient="horz" pos="4002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AFAE12F-2CDE-6699-A58F-065AB7A17EF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660" y="990508"/>
            <a:ext cx="10195200" cy="4824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  <p:sp>
        <p:nvSpPr>
          <p:cNvPr id="6" name="Rubrik 6"/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Principiell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utbudskurva Norden (normalår)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23216123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356F87C-1B37-4F64-88BC-71975A549BA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7A2578E-5AD9-C3DD-4C9E-16DDDC5DB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941388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Utsläppsrättspris på EEX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62174437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2840F222-16BD-FA4B-579E-2E666AC6CD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11250" y="409575"/>
            <a:ext cx="8502650" cy="526256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9289934-70B6-4C98-B9CD-ED3D5467F2D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9184"/>
          </a:xfrm>
        </p:spPr>
        <p:txBody>
          <a:bodyPr/>
          <a:lstStyle/>
          <a:p>
            <a:r>
              <a:rPr lang="sv-SE" dirty="0"/>
              <a:t>Netto kraftflöden till och från Norden</a:t>
            </a:r>
          </a:p>
        </p:txBody>
      </p:sp>
      <p:sp>
        <p:nvSpPr>
          <p:cNvPr id="6" name="Platshållare för text 19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31851" y="1514962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733" y="355271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>
                <a:latin typeface="Calibri" pitchFamily="34" charset="0"/>
              </a:rPr>
              <a:t>Från Norden</a:t>
            </a:r>
            <a:endParaRPr lang="sv-SE">
              <a:solidFill>
                <a:srgbClr val="1450DC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800" y="189536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 dirty="0">
                <a:latin typeface="Calibri" pitchFamily="34" charset="0"/>
              </a:rPr>
              <a:t>Till Norden</a:t>
            </a:r>
            <a:endParaRPr lang="sv-SE" dirty="0">
              <a:solidFill>
                <a:srgbClr val="1450D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D7FAEC-C995-4C2C-A638-DB894046BBB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175FF1-D538-8798-1B63-CF4ED8CF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93345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Nasdaq Commodities,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87301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D9DF4D2-1E82-4ACD-96E3-CDF87E7BBB1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6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Nasdaq Commodities,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E16362-AA9F-D0EC-B29D-E9714374F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860425"/>
            <a:ext cx="11718925" cy="50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3799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D0B881-2466-4436-916B-70D038D4877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BF1379-6EE1-040D-BDE3-1657098B9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1079500"/>
            <a:ext cx="10193337" cy="50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90352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(dygnsgenomsnitt)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5097298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D33B7A-D5FC-49A6-A0D0-EB62ECE5F9F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3AEBEF3-977D-6830-0A35-3D9963877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8" y="1087438"/>
            <a:ext cx="11493500" cy="48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(rullande veckogenomsnitt)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9274998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FA18F0-056B-433D-BAFA-7FC4A552DFF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D094AFC-EAA7-3664-CABB-85F607229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915988"/>
            <a:ext cx="11396663" cy="51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1419534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509DAA-C956-4F89-A82E-7404EE0B615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1B97077-B76D-D842-1C55-B8B273B36BDD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989013"/>
            <a:ext cx="1139825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44048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98308799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8091773-8F64-4B2E-B577-FB4A0F43DCB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9FB2BE-F18A-C2BF-E12C-081EF11B5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939800"/>
            <a:ext cx="11684000" cy="497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88600"/>
          </a:xfrm>
        </p:spPr>
        <p:txBody>
          <a:bodyPr/>
          <a:lstStyle/>
          <a:p>
            <a:pPr lvl="0"/>
            <a:r>
              <a:rPr lang="sv-SE" dirty="0"/>
              <a:t>Avvikelse från systempriset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03C4D4A-56EE-4E4A-2282-57F1FDFD3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801688"/>
            <a:ext cx="93614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833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39DED03-C1C1-425C-B08A-5D1D88D68D8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32A5720-F741-B2BA-8C80-FCA9B7DB3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671513"/>
            <a:ext cx="11637962" cy="543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pPr lvl="0"/>
            <a:r>
              <a:rPr lang="sv-SE" dirty="0"/>
              <a:t>Områdespriser i Sverige (dygnsgenomsnitt)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34824008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D663-3C0D-C27F-ABF7-252D3F48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3C29927-72E6-5991-9470-469C83D22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11192E-193F-4D42-2408-5684EAAA7C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5E6BA4D1-1EDE-9F59-01B2-645DB28096E0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Elproduktion i Norden 2020- (vecka)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D717F959-4AEB-B94C-CB4F-DD785AE1672E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ENTSO-e,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951BC2-5DCA-EB7E-9BB0-F911E07C94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49338" y="1017588"/>
            <a:ext cx="10569575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63304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321" y="524088"/>
            <a:ext cx="11373492" cy="529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20111101-20141231)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520700"/>
            <a:ext cx="11607800" cy="52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20150101-20171231)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04135228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E756ED3-5E9A-DBD3-7050-D111F362E437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533400"/>
            <a:ext cx="11341100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5748E61-9796-491E-B353-C34CC381A7D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20180101-)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74859470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7EF051-B61B-4188-B4ED-7E944CA88118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F822D3C-7FFF-1284-7DD3-98019F346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" y="392113"/>
            <a:ext cx="11280775" cy="555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ubrik 6"/>
          <p:cNvSpPr txBox="1">
            <a:spLocks/>
          </p:cNvSpPr>
          <p:nvPr/>
        </p:nvSpPr>
        <p:spPr bwMode="auto">
          <a:xfrm>
            <a:off x="609600" y="188640"/>
            <a:ext cx="10972800" cy="5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Områdespriser i Sverige (timpriser)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7303916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DBEC0B9-F154-4271-B21E-13274B61ABA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345743" y="188640"/>
            <a:ext cx="11536908" cy="1143000"/>
          </a:xfrm>
        </p:spPr>
        <p:txBody>
          <a:bodyPr/>
          <a:lstStyle/>
          <a:p>
            <a:pPr lvl="0"/>
            <a:r>
              <a:rPr lang="sv-SE" dirty="0"/>
              <a:t>Prisskillnader per timme mellan elområden i Sverige samt avvikelse gentemot systempris </a:t>
            </a:r>
            <a:r>
              <a:rPr lang="sv-SE" sz="2000" dirty="0"/>
              <a:t>(€/MWh)</a:t>
            </a:r>
            <a:endParaRPr lang="sv-SE" dirty="0"/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D0292E-7CC2-D3EE-D399-158AE44C6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5575"/>
            <a:ext cx="1183322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420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ruta 54"/>
          <p:cNvSpPr txBox="1"/>
          <p:nvPr/>
        </p:nvSpPr>
        <p:spPr>
          <a:xfrm>
            <a:off x="5519936" y="5829540"/>
            <a:ext cx="6672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dagligen.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D65278C-038A-4048-ACCD-087C1EB6645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  <p:sp>
        <p:nvSpPr>
          <p:cNvPr id="6" name="Platshållare för text 9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374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ihandsfigur 7"/>
          <p:cNvSpPr/>
          <p:nvPr/>
        </p:nvSpPr>
        <p:spPr>
          <a:xfrm>
            <a:off x="4298171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3859642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399393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668209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4797326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781575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195508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1" name="Frihandsfigur 30"/>
          <p:cNvSpPr/>
          <p:nvPr/>
        </p:nvSpPr>
        <p:spPr>
          <a:xfrm>
            <a:off x="3813669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Frihandsfigur 31"/>
          <p:cNvSpPr/>
          <p:nvPr/>
        </p:nvSpPr>
        <p:spPr>
          <a:xfrm>
            <a:off x="3742184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5497949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4" name="Grupp 64"/>
          <p:cNvGrpSpPr/>
          <p:nvPr/>
        </p:nvGrpSpPr>
        <p:grpSpPr>
          <a:xfrm>
            <a:off x="5246066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7" name="Grupp 67"/>
          <p:cNvGrpSpPr/>
          <p:nvPr/>
        </p:nvGrpSpPr>
        <p:grpSpPr>
          <a:xfrm>
            <a:off x="5188915" y="3302014"/>
            <a:ext cx="1905012" cy="1627188"/>
            <a:chOff x="2722543" y="3467082"/>
            <a:chExt cx="1428759" cy="1627188"/>
          </a:xfrm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0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4" name="Freeform 14"/>
          <p:cNvSpPr>
            <a:spLocks/>
          </p:cNvSpPr>
          <p:nvPr/>
        </p:nvSpPr>
        <p:spPr bwMode="auto">
          <a:xfrm>
            <a:off x="6403700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939966" y="980951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Systempris</a:t>
            </a:r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239350" y="1836615"/>
            <a:ext cx="457411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  <a:latin typeface="Calibri" pitchFamily="34" charset="0"/>
              </a:rPr>
              <a:t>Senaste siffror i rött </a:t>
            </a:r>
            <a:br>
              <a:rPr lang="sv-S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sv-SE" sz="1600" dirty="0">
                <a:latin typeface="Calibri" pitchFamily="34" charset="0"/>
              </a:rPr>
              <a:t>genomsnitt </a:t>
            </a:r>
            <a:r>
              <a:rPr lang="sv-SE" sz="1600" dirty="0" err="1">
                <a:latin typeface="Calibri" pitchFamily="34" charset="0"/>
              </a:rPr>
              <a:t>fr</a:t>
            </a:r>
            <a:r>
              <a:rPr lang="sv-SE" sz="1600" dirty="0">
                <a:latin typeface="Calibri" pitchFamily="34" charset="0"/>
              </a:rPr>
              <a:t> 2011-11-01 i svart</a:t>
            </a:r>
          </a:p>
        </p:txBody>
      </p:sp>
      <p:sp>
        <p:nvSpPr>
          <p:cNvPr id="47" name="Text Box 52"/>
          <p:cNvSpPr txBox="1">
            <a:spLocks noChangeArrowheads="1"/>
          </p:cNvSpPr>
          <p:nvPr/>
        </p:nvSpPr>
        <p:spPr bwMode="auto">
          <a:xfrm>
            <a:off x="8400257" y="4780384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Estland</a:t>
            </a:r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1828848" y="5385819"/>
            <a:ext cx="762000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EEX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704D70D-594B-D141-944D-C000299F2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213" y="1295400"/>
            <a:ext cx="766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424530D-4E13-870C-566F-32E141697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13" y="34671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93B7DB03-AB8D-1DD2-7544-B1BC8F521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0386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12828540-9763-7E82-7327-10528BF87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6113" y="2527300"/>
            <a:ext cx="7683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3591BADE-12B2-9BAB-EBD4-8BBF21F73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1813" y="1231900"/>
            <a:ext cx="7699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Bildobjekt 67">
            <a:extLst>
              <a:ext uri="{FF2B5EF4-FFF2-40B4-BE49-F238E27FC236}">
                <a16:creationId xmlns:a16="http://schemas.microsoft.com/office/drawing/2014/main" id="{2BA924A8-BF8D-DA98-B4B3-AFC2B818D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9425" y="3389313"/>
            <a:ext cx="7715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E23C7CCF-3C6F-64AF-51F9-EB9ECBE5D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4813" y="1666875"/>
            <a:ext cx="7683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Bildobjekt 69">
            <a:extLst>
              <a:ext uri="{FF2B5EF4-FFF2-40B4-BE49-F238E27FC236}">
                <a16:creationId xmlns:a16="http://schemas.microsoft.com/office/drawing/2014/main" id="{9EEDF94A-9EB8-16D1-60F9-90EFA2BB3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91225" y="2665413"/>
            <a:ext cx="769938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A3FB7260-6DF8-09A9-5897-834E4EEFB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99125" y="38989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Bildobjekt 71">
            <a:extLst>
              <a:ext uri="{FF2B5EF4-FFF2-40B4-BE49-F238E27FC236}">
                <a16:creationId xmlns:a16="http://schemas.microsoft.com/office/drawing/2014/main" id="{1929E8C2-765D-26BC-9D3D-03DC09EEE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8125" y="4902200"/>
            <a:ext cx="77311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Bildobjekt 72">
            <a:extLst>
              <a:ext uri="{FF2B5EF4-FFF2-40B4-BE49-F238E27FC236}">
                <a16:creationId xmlns:a16="http://schemas.microsoft.com/office/drawing/2014/main" id="{C273DE4D-364E-BB72-4A59-C411C9A1C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01025" y="27432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30BE20E1-862A-F6F8-CC8A-338A444FB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08325" y="47625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C897BB7C-465D-CAF2-2FDC-7F451F9F1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75113" y="5332413"/>
            <a:ext cx="77311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Bildobjekt 75">
            <a:extLst>
              <a:ext uri="{FF2B5EF4-FFF2-40B4-BE49-F238E27FC236}">
                <a16:creationId xmlns:a16="http://schemas.microsoft.com/office/drawing/2014/main" id="{90D26547-74DE-AD75-7E8E-D4F50706E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74113" y="41783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ubrik 95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Områdespriser på Nord Pool</a:t>
            </a:r>
            <a:br>
              <a:rPr lang="sv-SE" dirty="0"/>
            </a:br>
            <a:endParaRPr lang="sv-SE" dirty="0"/>
          </a:p>
        </p:txBody>
      </p:sp>
      <p:pic>
        <p:nvPicPr>
          <p:cNvPr id="77" name="Bildobjekt 76">
            <a:extLst>
              <a:ext uri="{FF2B5EF4-FFF2-40B4-BE49-F238E27FC236}">
                <a16:creationId xmlns:a16="http://schemas.microsoft.com/office/drawing/2014/main" id="{ED0CA386-D4F4-0F6E-B072-3B64530D1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00300" y="5321300"/>
            <a:ext cx="57308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2619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ruta 57"/>
          <p:cNvSpPr txBox="1"/>
          <p:nvPr/>
        </p:nvSpPr>
        <p:spPr>
          <a:xfrm>
            <a:off x="4943872" y="5829540"/>
            <a:ext cx="7248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kontinuerligt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B92BB-75EC-4364-9982-87C74DDAF41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  <p:sp>
        <p:nvSpPr>
          <p:cNvPr id="5" name="Platshållare för text 10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Energiföretagen</a:t>
            </a:r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799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ihandsfigur 6"/>
          <p:cNvSpPr/>
          <p:nvPr/>
        </p:nvSpPr>
        <p:spPr>
          <a:xfrm>
            <a:off x="6530596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92068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631818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6900634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029751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014001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9427933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8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10493012" y="2565400"/>
            <a:ext cx="754694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SYHEL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950501" y="1052513"/>
            <a:ext cx="1056217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Tromsö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6223301" y="2492375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Trondheim</a:t>
            </a:r>
          </a:p>
        </p:txBody>
      </p:sp>
      <p:sp>
        <p:nvSpPr>
          <p:cNvPr id="33" name="Text Box 124"/>
          <p:cNvSpPr txBox="1">
            <a:spLocks noChangeArrowheads="1"/>
          </p:cNvSpPr>
          <p:nvPr/>
        </p:nvSpPr>
        <p:spPr bwMode="auto">
          <a:xfrm>
            <a:off x="7008568" y="2857497"/>
            <a:ext cx="758904" cy="276999"/>
          </a:xfrm>
          <a:prstGeom prst="rect">
            <a:avLst/>
          </a:prstGeom>
          <a:solidFill>
            <a:schemeClr val="bg1">
              <a:alpha val="6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NO3</a:t>
            </a:r>
            <a:endParaRPr lang="nb-NO" sz="1400" dirty="0"/>
          </a:p>
        </p:txBody>
      </p:sp>
      <p:sp>
        <p:nvSpPr>
          <p:cNvPr id="34" name="Frihandsfigur 33"/>
          <p:cNvSpPr/>
          <p:nvPr/>
        </p:nvSpPr>
        <p:spPr>
          <a:xfrm>
            <a:off x="6046094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rihandsfigur 34"/>
          <p:cNvSpPr/>
          <p:nvPr/>
        </p:nvSpPr>
        <p:spPr>
          <a:xfrm>
            <a:off x="5974610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 Box 123"/>
          <p:cNvSpPr txBox="1">
            <a:spLocks noChangeArrowheads="1"/>
          </p:cNvSpPr>
          <p:nvPr/>
        </p:nvSpPr>
        <p:spPr bwMode="auto">
          <a:xfrm>
            <a:off x="6341813" y="4143381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NO2</a:t>
            </a:r>
          </a:p>
        </p:txBody>
      </p:sp>
      <p:sp>
        <p:nvSpPr>
          <p:cNvPr id="37" name="Text Box 123"/>
          <p:cNvSpPr txBox="1">
            <a:spLocks noChangeArrowheads="1"/>
          </p:cNvSpPr>
          <p:nvPr/>
        </p:nvSpPr>
        <p:spPr bwMode="auto">
          <a:xfrm>
            <a:off x="5865560" y="3357563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NO5</a:t>
            </a:r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730374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9" name="Grupp 64"/>
          <p:cNvGrpSpPr/>
          <p:nvPr/>
        </p:nvGrpSpPr>
        <p:grpSpPr>
          <a:xfrm>
            <a:off x="7478491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42" name="Grupp 67"/>
          <p:cNvGrpSpPr/>
          <p:nvPr/>
        </p:nvGrpSpPr>
        <p:grpSpPr>
          <a:xfrm>
            <a:off x="7421341" y="3302014"/>
            <a:ext cx="1905012" cy="1627188"/>
            <a:chOff x="2722543" y="3467082"/>
            <a:chExt cx="1428759" cy="1627188"/>
          </a:xfrm>
        </p:grpSpPr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5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7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9" name="Freeform 14"/>
          <p:cNvSpPr>
            <a:spLocks/>
          </p:cNvSpPr>
          <p:nvPr/>
        </p:nvSpPr>
        <p:spPr bwMode="auto">
          <a:xfrm>
            <a:off x="8636125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50" name="Text Box 126"/>
          <p:cNvSpPr txBox="1">
            <a:spLocks noChangeArrowheads="1"/>
          </p:cNvSpPr>
          <p:nvPr/>
        </p:nvSpPr>
        <p:spPr bwMode="auto">
          <a:xfrm>
            <a:off x="9013141" y="764704"/>
            <a:ext cx="893514" cy="369332"/>
          </a:xfrm>
          <a:prstGeom prst="rect">
            <a:avLst/>
          </a:prstGeo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SYTRO  </a:t>
            </a: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799034" y="3716338"/>
            <a:ext cx="768351" cy="304800"/>
          </a:xfrm>
          <a:prstGeom prst="rect">
            <a:avLst/>
          </a:prstGeom>
          <a:solidFill>
            <a:srgbClr val="FFFFFF">
              <a:alpha val="31000"/>
            </a:srgbClr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Oslo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703057" y="3356992"/>
            <a:ext cx="748859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nb-NO" dirty="0"/>
              <a:t>SYOSL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6607046" y="5445125"/>
            <a:ext cx="779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SYCPH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9043108" y="1556792"/>
            <a:ext cx="1055930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SYLUL      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7546528" y="4798893"/>
            <a:ext cx="1145826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SYMAL      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7894896" y="3789040"/>
            <a:ext cx="1025152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SYSTO     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8229112" y="2636912"/>
            <a:ext cx="1118255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SYSUN      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514720" y="3500438"/>
            <a:ext cx="11514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Bergen</a:t>
            </a: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384510" y="4868863"/>
            <a:ext cx="1440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dirty="0"/>
              <a:t>SYARH</a:t>
            </a:r>
            <a:endParaRPr lang="nb-NO" sz="2000" dirty="0"/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4905151" y="4365625"/>
            <a:ext cx="18245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Kristiansand</a:t>
            </a:r>
          </a:p>
        </p:txBody>
      </p:sp>
      <p:pic>
        <p:nvPicPr>
          <p:cNvPr id="59" name="Bildobjekt 58">
            <a:extLst>
              <a:ext uri="{FF2B5EF4-FFF2-40B4-BE49-F238E27FC236}">
                <a16:creationId xmlns:a16="http://schemas.microsoft.com/office/drawing/2014/main" id="{C5BF4B3D-FBDC-310D-BE46-97D3A411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22438"/>
            <a:ext cx="4629150" cy="297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15F5BB-43F2-E0F8-C39D-88FDBE99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95" y="246522"/>
            <a:ext cx="8677275" cy="981075"/>
          </a:xfrm>
        </p:spPr>
        <p:txBody>
          <a:bodyPr/>
          <a:lstStyle/>
          <a:p>
            <a:r>
              <a:rPr lang="sv-SE" dirty="0"/>
              <a:t>EPAD</a:t>
            </a:r>
            <a:br>
              <a:rPr lang="sv-SE" dirty="0"/>
            </a:br>
            <a:r>
              <a:rPr lang="sv-SE" dirty="0"/>
              <a:t>Förväntad avvikelse gentemot systempriset</a:t>
            </a:r>
          </a:p>
        </p:txBody>
      </p:sp>
    </p:spTree>
    <p:extLst>
      <p:ext uri="{BB962C8B-B14F-4D97-AF65-F5344CB8AC3E}">
        <p14:creationId xmlns:p14="http://schemas.microsoft.com/office/powerpoint/2010/main" val="1490100151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Y+1</a:t>
            </a:r>
          </a:p>
        </p:txBody>
      </p:sp>
      <p:sp>
        <p:nvSpPr>
          <p:cNvPr id="6" name="Platshållare för text 20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Nasdaq, Energiföretagen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59C997B-3C4B-DB74-06A0-346CAD8402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3763" y="1184275"/>
            <a:ext cx="9893300" cy="461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67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EFC4-ED6B-30FB-CB62-0EFB084F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A64BC5-A26B-CC8E-65BC-D705524BBC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DE798C-7DFE-85E8-03BA-78EF3B56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FABE7D8E-A575-F928-80FB-81C28D6F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Q+1</a:t>
            </a:r>
          </a:p>
        </p:txBody>
      </p:sp>
      <p:sp>
        <p:nvSpPr>
          <p:cNvPr id="6" name="Platshållare för text 20">
            <a:extLst>
              <a:ext uri="{FF2B5EF4-FFF2-40B4-BE49-F238E27FC236}">
                <a16:creationId xmlns:a16="http://schemas.microsoft.com/office/drawing/2014/main" id="{E0524C7E-6557-2E38-0EF9-2B382C370B29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5F86252-90D6-9020-C857-92A8363504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81025" y="1182688"/>
            <a:ext cx="10207625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44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CC39866-59CA-4EF2-BDA3-B2143F12178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58D3BD4-0F90-D657-FD41-55EEA3381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138" y="1252538"/>
            <a:ext cx="10198100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03DA0DE-8482-C587-7A12-82F6D1C84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8" y="812800"/>
            <a:ext cx="97901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30054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3158-803B-BE90-E61B-138668BE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76F5FD-E0D3-50A6-6BDA-D80F59376B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30EFC5-BF1B-AF2B-1869-415B707014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BE3A53D7-BCDD-4110-58D7-01FB6F6DC647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Tillrinningsenergi i Norden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1B99FFB0-BE57-A7C8-89E6-5B4132B8715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1E3217A-704C-FC5D-0B75-FEAF351184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1050" y="974725"/>
            <a:ext cx="10907713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804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AF7DE7-F000-4155-A273-17E6EEC7DCB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4F62F3C-9ED1-F6FA-5929-3F1908200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713" y="869950"/>
            <a:ext cx="10199687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A12DADD-C579-B6EC-CE1D-C56597217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1325" y="212725"/>
            <a:ext cx="25114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092793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05121E3-AAC7-CFA3-1197-A083F3D02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638" y="996950"/>
            <a:ext cx="10196512" cy="50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43919BC-16BB-4ECA-B021-FD78DFCF0BA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24497"/>
            <a:ext cx="10972800" cy="780624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Tyskland, Frankrike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965656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D66F624-0581-84C2-47B4-7619DEA5D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7575" y="720725"/>
            <a:ext cx="2405063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80244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30CFD4-A789-48A4-98AB-E92D29A3E9F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Terminspriser på Nasdaq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22A3AAB-93EE-9EC1-9ACD-E1E9747C75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3925" y="533400"/>
            <a:ext cx="9952038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689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EE07442-AB71-4591-A303-1FB90BBB5F5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34405EA-2E9E-1BEA-E09B-9CEC3865B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325" y="93345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34904"/>
          </a:xfrm>
        </p:spPr>
        <p:txBody>
          <a:bodyPr/>
          <a:lstStyle/>
          <a:p>
            <a:r>
              <a:rPr lang="sv-SE" dirty="0"/>
              <a:t>Kvartalskontrakt på Nasdaq </a:t>
            </a:r>
            <a:r>
              <a:rPr lang="sv-SE" dirty="0" err="1"/>
              <a:t>Commodities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9935929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9F19F1-D08C-4BA4-BFB0-D57BCBEF9BD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77731F0-12F7-47A9-7EF8-B5F55426B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933450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98328"/>
          </a:xfrm>
        </p:spPr>
        <p:txBody>
          <a:bodyPr/>
          <a:lstStyle/>
          <a:p>
            <a:r>
              <a:rPr lang="sv-SE" dirty="0"/>
              <a:t>Priser i Tyskland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Nasdaq Commodities,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5406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D697527-88B3-4FBC-9C23-461CC3D5E26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02BE8A7-E76B-862F-DD9F-C8FF0E837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933450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/>
              <a:t>Priser i Tyskland, Frankrike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Nasdaq Commodities,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6336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EC0883-B6F9-4FC6-97A2-284A395155C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74AC5F2-8795-0C8B-9EBA-4811E2AC7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860425"/>
            <a:ext cx="10209213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/>
              <a:t>Prisdifferens Norden - Tyskland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Nasdaq Commodities,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88294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4D323D-2746-4FDC-9E78-3BF6AB4FB70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37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nb-NO" dirty="0"/>
              <a:t>Terminspris nästkommande år i Norden resp Tyskland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EEX,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26F71BB-75E4-4DE9-7764-02D64227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75" y="711200"/>
            <a:ext cx="10436225" cy="529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79819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11F1228-46C9-4D30-91B7-BC7C6856909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A0D7CE4-6520-57DA-B394-147F81750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1004888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51480"/>
            <a:ext cx="10972800" cy="770453"/>
          </a:xfrm>
        </p:spPr>
        <p:txBody>
          <a:bodyPr/>
          <a:lstStyle/>
          <a:p>
            <a:r>
              <a:rPr lang="nb-NO" dirty="0"/>
              <a:t>Differens i terminspris Norden – Tyskland (Bas)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05025755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B5B4BC-45EF-4644-A84E-D0F524BC986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67E706-CA00-374C-54BB-F7294AA8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965200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17784"/>
          </a:xfrm>
        </p:spPr>
        <p:txBody>
          <a:bodyPr/>
          <a:lstStyle/>
          <a:p>
            <a:r>
              <a:rPr lang="nb-NO" dirty="0"/>
              <a:t>Differens i terminspriser mellan Norden och Tyskland respektive Frankrike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0284420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88153-F249-4B43-BFAB-ECB91720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D8471F2-4847-B8C1-5068-B0680BCEEF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21984D-F11D-1C1D-5BB2-8D66421D2C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070213-5547-D4DD-B819-B7E16BAD9D14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Fyllnadsgrad i nordiska vattenmagasin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(100% = 127,0 TWh)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B283EAFE-75B8-9732-88C0-C1335C8B6F64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C3BD37B-74ED-0A2F-24CA-DAC36A52BF10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49300" y="1263650"/>
            <a:ext cx="10866438" cy="470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1986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0EF800-67F4-4734-BEDC-488762203D6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8E25C9-76C4-511D-4C15-F4BF950C7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860425"/>
            <a:ext cx="10210800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07472"/>
          </a:xfrm>
        </p:spPr>
        <p:txBody>
          <a:bodyPr/>
          <a:lstStyle/>
          <a:p>
            <a:r>
              <a:rPr lang="sv-SE" dirty="0"/>
              <a:t>Utsläppsrätter och elpriser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1252600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CA973E-8C2C-4FA4-9AFF-A7F029299DD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4DDA5A0-3D71-0B92-C492-1F34A45B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076325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 err="1"/>
              <a:t>Spotpris</a:t>
            </a:r>
            <a:r>
              <a:rPr lang="sv-SE" dirty="0"/>
              <a:t> Tyskland och Norden samt pris på utsläppsrätter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5593294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E69960B-C201-4FA9-B62B-D0EB7649D34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E3040D9-45E8-24B9-84BC-2C5313BEC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004888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 err="1"/>
              <a:t>Spotprisutveckling</a:t>
            </a:r>
            <a:r>
              <a:rPr lang="sv-SE" dirty="0"/>
              <a:t> (dygnspris)i Europa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Nord Pool, EEX, </a:t>
            </a: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BelPex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APX UK, SWX,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601747013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C8974B-5994-FAFC-724F-5E1D54F41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50" y="647700"/>
            <a:ext cx="11199813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(månadsmedelvärde)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14535901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F6B6633-257A-0130-82A8-4D3C8F97DFD5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669925"/>
            <a:ext cx="11201400" cy="552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(rullande 12-månaders 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91938873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750A74-DDBD-4631-BB97-40171303DCA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368110-7905-98D1-58DA-1A7D6BC6A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1106488"/>
            <a:ext cx="11204575" cy="483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97200"/>
            <a:ext cx="10972800" cy="930216"/>
          </a:xfrm>
        </p:spPr>
        <p:txBody>
          <a:bodyPr/>
          <a:lstStyle/>
          <a:p>
            <a:r>
              <a:rPr lang="sv-SE" dirty="0"/>
              <a:t>Nordiska vattenmagasin och prisskillnad Norden-Tyskland</a:t>
            </a:r>
          </a:p>
        </p:txBody>
      </p:sp>
      <p:sp>
        <p:nvSpPr>
          <p:cNvPr id="8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95612556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7D19E1E-4872-481A-AE93-937D4B63295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1D5E140-3BC5-90AB-5502-02141DD57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92710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06888"/>
          </a:xfrm>
        </p:spPr>
        <p:txBody>
          <a:bodyPr/>
          <a:lstStyle/>
          <a:p>
            <a:r>
              <a:rPr lang="sv-SE" dirty="0"/>
              <a:t>Vattenmagasinens utveckling i Norden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230445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77907C1-2AEC-4510-9B9B-03CDEA3B100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EA7E16F-9C32-6CD0-6D26-CDF0F7213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058863"/>
            <a:ext cx="10820400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54360"/>
          </a:xfrm>
        </p:spPr>
        <p:txBody>
          <a:bodyPr/>
          <a:lstStyle/>
          <a:p>
            <a:r>
              <a:rPr lang="sv-SE" dirty="0"/>
              <a:t>Prisutveckling på kol, olja och naturgas</a:t>
            </a:r>
            <a:br>
              <a:rPr lang="sv-SE" dirty="0"/>
            </a:br>
            <a:r>
              <a:rPr lang="sv-SE" sz="2400" dirty="0"/>
              <a:t>(Index 1996=100, USD)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2E0BB9F-71F8-11EC-F9DA-EC43995BC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9838" y="688975"/>
            <a:ext cx="16351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40360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B2FBC88-BA5D-4A9C-B0A8-1830A87CDAA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A5B75CB-CEF7-C3FF-CFD5-367B6CC54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077913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/>
              <a:t>Prisutveckling </a:t>
            </a:r>
            <a:r>
              <a:rPr lang="sv-SE" dirty="0" err="1"/>
              <a:t>resp</a:t>
            </a:r>
            <a:r>
              <a:rPr lang="sv-SE" dirty="0"/>
              <a:t> </a:t>
            </a:r>
            <a:r>
              <a:rPr lang="sv-SE" dirty="0" err="1"/>
              <a:t>futures</a:t>
            </a:r>
            <a:r>
              <a:rPr lang="sv-SE" dirty="0"/>
              <a:t>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6785543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9B4EEA-482C-413D-BB06-040E615D495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982B8E8-2D6D-B43C-5DB4-C8D7CD881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700" y="1049338"/>
            <a:ext cx="10736263" cy="48101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701411244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38f2a1c7bf7f5369f8ada051421cfbce90"/>
  <p:tag name="LANG_DEF" val="1053"/>
  <p:tag name="LANG_NAME" val="Swedish"/>
  <p:tag name="LINGO_COUNT" val="36"/>
</p:tagLst>
</file>

<file path=ppt/theme/theme1.xml><?xml version="1.0" encoding="utf-8"?>
<a:theme xmlns:a="http://schemas.openxmlformats.org/drawingml/2006/main" name="Energiföretagen_mall_v2">
  <a:themeElements>
    <a:clrScheme name="Energiföreta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007E"/>
      </a:accent1>
      <a:accent2>
        <a:srgbClr val="00B9E4"/>
      </a:accent2>
      <a:accent3>
        <a:srgbClr val="FFBC00"/>
      </a:accent3>
      <a:accent4>
        <a:srgbClr val="1F497D"/>
      </a:accent4>
      <a:accent5>
        <a:srgbClr val="D16309"/>
      </a:accent5>
      <a:accent6>
        <a:srgbClr val="444444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24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ergiforetagen.potx" id="{96E500D2-929A-4A06-A77C-AE3D750D174A}" vid="{70CD42BB-2C2D-45FA-B0D8-07DFDE9939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Energiforetagen</Template>
  <TotalTime>2546</TotalTime>
  <Words>704</Words>
  <Application>Microsoft Office PowerPoint</Application>
  <PresentationFormat>Bredbild</PresentationFormat>
  <Paragraphs>201</Paragraphs>
  <Slides>44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Energiföretagen_mall_v2</vt:lpstr>
      <vt:lpstr>PowerPoint-presentation</vt:lpstr>
      <vt:lpstr>PowerPoint-presentation</vt:lpstr>
      <vt:lpstr>PowerPoint-presentation</vt:lpstr>
      <vt:lpstr>PowerPoint-presentation</vt:lpstr>
      <vt:lpstr>Nordiska vattenmagasin och prisskillnad Norden-Tyskland</vt:lpstr>
      <vt:lpstr>Vattenmagasinens utveckling i Norden</vt:lpstr>
      <vt:lpstr>Prisutveckling på kol, olja och naturgas (Index 1996=100, USD)</vt:lpstr>
      <vt:lpstr>Prisutveckling resp futures på kol</vt:lpstr>
      <vt:lpstr>Terminspris på kol</vt:lpstr>
      <vt:lpstr>Utsläppsrättspris på EEX</vt:lpstr>
      <vt:lpstr>Netto kraftflöden till och från Norden</vt:lpstr>
      <vt:lpstr>Systempriset i Norden</vt:lpstr>
      <vt:lpstr>Systempriset i Norden</vt:lpstr>
      <vt:lpstr>Områdespriser på Nord Pool 2006- (dygnsgenomsnitt)</vt:lpstr>
      <vt:lpstr>Områdespriser på Nord Pool 2006- (rullande veckogenomsnitt)</vt:lpstr>
      <vt:lpstr>Områdespriser på Nord Pool</vt:lpstr>
      <vt:lpstr>Områdespriser på Nord Pool</vt:lpstr>
      <vt:lpstr>Avvikelse från systempriset</vt:lpstr>
      <vt:lpstr>Områdespriser i Sverige (dygnsgenomsnitt)</vt:lpstr>
      <vt:lpstr>Områdespriser i Sverige (timpriser 20111101-20141231)</vt:lpstr>
      <vt:lpstr>Områdespriser i Sverige (timpriser 20150101-20171231)</vt:lpstr>
      <vt:lpstr>Områdespriser i Sverige (timpriser 20180101-)</vt:lpstr>
      <vt:lpstr>PowerPoint-presentation</vt:lpstr>
      <vt:lpstr>Prisskillnader per timme mellan elområden i Sverige samt avvikelse gentemot systempris (€/MWh)</vt:lpstr>
      <vt:lpstr>Områdespriser på Nord Pool </vt:lpstr>
      <vt:lpstr>EPAD Förväntad avvikelse gentemot systempriset</vt:lpstr>
      <vt:lpstr>EPAD-priser Sverige, Y+1</vt:lpstr>
      <vt:lpstr>EPAD-priser Sverige, Q+1</vt:lpstr>
      <vt:lpstr>Spotpriser Tyskland resp Norden (Systempris)</vt:lpstr>
      <vt:lpstr>Spotpriser Tyskland resp Norden (Systempris)</vt:lpstr>
      <vt:lpstr>Spotpriser Tyskland, Frankrike resp Norden (systempris)</vt:lpstr>
      <vt:lpstr>Terminspriser på Nasdaq</vt:lpstr>
      <vt:lpstr>Kvartalskontrakt på Nasdaq Commodities</vt:lpstr>
      <vt:lpstr>Priser i Tyskland resp Norden</vt:lpstr>
      <vt:lpstr>Priser i Tyskland, Frankrike resp Norden</vt:lpstr>
      <vt:lpstr>Prisdifferens Norden - Tyskland</vt:lpstr>
      <vt:lpstr>Terminspris nästkommande år i Norden resp Tyskland</vt:lpstr>
      <vt:lpstr>Differens i terminspris Norden – Tyskland (Bas)</vt:lpstr>
      <vt:lpstr>Differens i terminspriser mellan Norden och Tyskland respektive Frankrike</vt:lpstr>
      <vt:lpstr>Utsläppsrätter och elpriser i Norden</vt:lpstr>
      <vt:lpstr>Spotpris Tyskland och Norden samt pris på utsläppsrätter</vt:lpstr>
      <vt:lpstr>Spotprisutveckling (dygnspris)i Europa</vt:lpstr>
      <vt:lpstr>Spotpriser i världen (månadsmedelvärde)</vt:lpstr>
      <vt:lpstr>Spotpriser i världen (rullande 12-månaders medelvärde)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Thorstensson</dc:creator>
  <dc:description>EFS9000, v4.2, 2018-02-01</dc:description>
  <cp:lastModifiedBy>Magnus Thorstensson</cp:lastModifiedBy>
  <cp:revision>1132</cp:revision>
  <cp:lastPrinted>2016-09-19T08:50:12Z</cp:lastPrinted>
  <dcterms:created xsi:type="dcterms:W3CDTF">2018-12-07T10:14:31Z</dcterms:created>
  <dcterms:modified xsi:type="dcterms:W3CDTF">2026-06-28T11:11:44Z</dcterms:modified>
</cp:coreProperties>
</file>